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7" r:id="rId2"/>
    <p:sldId id="261" r:id="rId3"/>
    <p:sldId id="285" r:id="rId4"/>
    <p:sldId id="284" r:id="rId5"/>
    <p:sldId id="262" r:id="rId6"/>
    <p:sldId id="286" r:id="rId7"/>
    <p:sldId id="287" r:id="rId8"/>
    <p:sldId id="288" r:id="rId9"/>
    <p:sldId id="271" r:id="rId10"/>
    <p:sldId id="279" r:id="rId11"/>
    <p:sldId id="289" r:id="rId12"/>
    <p:sldId id="280" r:id="rId13"/>
    <p:sldId id="290" r:id="rId14"/>
    <p:sldId id="260" r:id="rId15"/>
    <p:sldId id="295" r:id="rId16"/>
    <p:sldId id="291" r:id="rId17"/>
    <p:sldId id="293" r:id="rId18"/>
    <p:sldId id="292" r:id="rId19"/>
    <p:sldId id="294" r:id="rId20"/>
    <p:sldId id="296" r:id="rId21"/>
    <p:sldId id="274" r:id="rId22"/>
  </p:sldIdLst>
  <p:sldSz cx="12192000" cy="6858000"/>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E32A0"/>
    <a:srgbClr val="FDF4AE"/>
    <a:srgbClr val="D3F4FF"/>
    <a:srgbClr val="F7EDBF"/>
    <a:srgbClr val="F1E8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31" autoAdjust="0"/>
    <p:restoredTop sz="94660"/>
  </p:normalViewPr>
  <p:slideViewPr>
    <p:cSldViewPr snapToGrid="0">
      <p:cViewPr varScale="1">
        <p:scale>
          <a:sx n="72" d="100"/>
          <a:sy n="72" d="100"/>
        </p:scale>
        <p:origin x="69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1524000" y="1122363"/>
            <a:ext cx="9144000" cy="2387600"/>
          </a:xfrm>
        </p:spPr>
        <p:txBody>
          <a:bodyPr anchor="b"/>
          <a:lstStyle>
            <a:lvl1pPr algn="ctr">
              <a:defRPr sz="6000"/>
            </a:lvl1pPr>
          </a:lstStyle>
          <a:p>
            <a:r>
              <a:rPr lang="hu-HU"/>
              <a:t>Mintacím szerkesztése</a:t>
            </a:r>
          </a:p>
        </p:txBody>
      </p:sp>
      <p:sp>
        <p:nvSpPr>
          <p:cNvPr id="3" name="Alcím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Alcím mintájának szerkesztése</a:t>
            </a:r>
          </a:p>
        </p:txBody>
      </p:sp>
      <p:sp>
        <p:nvSpPr>
          <p:cNvPr id="4" name="Dátum helye 3"/>
          <p:cNvSpPr>
            <a:spLocks noGrp="1"/>
          </p:cNvSpPr>
          <p:nvPr>
            <p:ph type="dt" sz="half" idx="10"/>
          </p:nvPr>
        </p:nvSpPr>
        <p:spPr/>
        <p:txBody>
          <a:bodyPr/>
          <a:lstStyle/>
          <a:p>
            <a:fld id="{38B504CB-8247-424B-A5D3-1B0E1B340D4A}" type="datetimeFigureOut">
              <a:rPr lang="hu-HU" smtClean="0"/>
              <a:t>2016. 04. 01.</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B102CB42-E189-422C-B37E-A53A271CDB1F}" type="slidenum">
              <a:rPr lang="hu-HU" smtClean="0"/>
              <a:t>‹#›</a:t>
            </a:fld>
            <a:endParaRPr lang="hu-HU"/>
          </a:p>
        </p:txBody>
      </p:sp>
    </p:spTree>
    <p:extLst>
      <p:ext uri="{BB962C8B-B14F-4D97-AF65-F5344CB8AC3E}">
        <p14:creationId xmlns:p14="http://schemas.microsoft.com/office/powerpoint/2010/main" val="16661486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38B504CB-8247-424B-A5D3-1B0E1B340D4A}" type="datetimeFigureOut">
              <a:rPr lang="hu-HU" smtClean="0"/>
              <a:t>2016. 04. 01.</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B102CB42-E189-422C-B37E-A53A271CDB1F}" type="slidenum">
              <a:rPr lang="hu-HU" smtClean="0"/>
              <a:t>‹#›</a:t>
            </a:fld>
            <a:endParaRPr lang="hu-HU"/>
          </a:p>
        </p:txBody>
      </p:sp>
    </p:spTree>
    <p:extLst>
      <p:ext uri="{BB962C8B-B14F-4D97-AF65-F5344CB8AC3E}">
        <p14:creationId xmlns:p14="http://schemas.microsoft.com/office/powerpoint/2010/main" val="10260723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8724900" y="365125"/>
            <a:ext cx="2628900" cy="5811838"/>
          </a:xfrm>
        </p:spPr>
        <p:txBody>
          <a:bodyPr vert="eaVert"/>
          <a:lstStyle/>
          <a:p>
            <a:r>
              <a:rPr lang="hu-HU"/>
              <a:t>Mintacím szerkesztése</a:t>
            </a:r>
          </a:p>
        </p:txBody>
      </p:sp>
      <p:sp>
        <p:nvSpPr>
          <p:cNvPr id="3" name="Függőleges szöveg helye 2"/>
          <p:cNvSpPr>
            <a:spLocks noGrp="1"/>
          </p:cNvSpPr>
          <p:nvPr>
            <p:ph type="body" orient="vert" idx="1"/>
          </p:nvPr>
        </p:nvSpPr>
        <p:spPr>
          <a:xfrm>
            <a:off x="838200" y="365125"/>
            <a:ext cx="7734300" cy="5811838"/>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38B504CB-8247-424B-A5D3-1B0E1B340D4A}" type="datetimeFigureOut">
              <a:rPr lang="hu-HU" smtClean="0"/>
              <a:t>2016. 04. 01.</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B102CB42-E189-422C-B37E-A53A271CDB1F}" type="slidenum">
              <a:rPr lang="hu-HU" smtClean="0"/>
              <a:t>‹#›</a:t>
            </a:fld>
            <a:endParaRPr lang="hu-HU"/>
          </a:p>
        </p:txBody>
      </p:sp>
    </p:spTree>
    <p:extLst>
      <p:ext uri="{BB962C8B-B14F-4D97-AF65-F5344CB8AC3E}">
        <p14:creationId xmlns:p14="http://schemas.microsoft.com/office/powerpoint/2010/main" val="1375510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10"/>
          </p:nvPr>
        </p:nvSpPr>
        <p:spPr/>
        <p:txBody>
          <a:bodyPr/>
          <a:lstStyle/>
          <a:p>
            <a:fld id="{38B504CB-8247-424B-A5D3-1B0E1B340D4A}" type="datetimeFigureOut">
              <a:rPr lang="hu-HU" smtClean="0"/>
              <a:t>2016. 04. 01.</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B102CB42-E189-422C-B37E-A53A271CDB1F}" type="slidenum">
              <a:rPr lang="hu-HU" smtClean="0"/>
              <a:t>‹#›</a:t>
            </a:fld>
            <a:endParaRPr lang="hu-HU"/>
          </a:p>
        </p:txBody>
      </p:sp>
    </p:spTree>
    <p:extLst>
      <p:ext uri="{BB962C8B-B14F-4D97-AF65-F5344CB8AC3E}">
        <p14:creationId xmlns:p14="http://schemas.microsoft.com/office/powerpoint/2010/main" val="2246068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831850" y="1709738"/>
            <a:ext cx="10515600" cy="2852737"/>
          </a:xfrm>
        </p:spPr>
        <p:txBody>
          <a:bodyPr anchor="b"/>
          <a:lstStyle>
            <a:lvl1pPr>
              <a:defRPr sz="6000"/>
            </a:lvl1pPr>
          </a:lstStyle>
          <a:p>
            <a:r>
              <a:rPr lang="hu-HU"/>
              <a:t>Mintacím szerkesztése</a:t>
            </a:r>
          </a:p>
        </p:txBody>
      </p:sp>
      <p:sp>
        <p:nvSpPr>
          <p:cNvPr id="3" name="Szöveg hely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u-HU"/>
              <a:t>Mintaszöveg szerkesztése</a:t>
            </a:r>
          </a:p>
        </p:txBody>
      </p:sp>
      <p:sp>
        <p:nvSpPr>
          <p:cNvPr id="4" name="Dátum helye 3"/>
          <p:cNvSpPr>
            <a:spLocks noGrp="1"/>
          </p:cNvSpPr>
          <p:nvPr>
            <p:ph type="dt" sz="half" idx="10"/>
          </p:nvPr>
        </p:nvSpPr>
        <p:spPr/>
        <p:txBody>
          <a:bodyPr/>
          <a:lstStyle/>
          <a:p>
            <a:fld id="{38B504CB-8247-424B-A5D3-1B0E1B340D4A}" type="datetimeFigureOut">
              <a:rPr lang="hu-HU" smtClean="0"/>
              <a:t>2016. 04. 01.</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B102CB42-E189-422C-B37E-A53A271CDB1F}" type="slidenum">
              <a:rPr lang="hu-HU" smtClean="0"/>
              <a:t>‹#›</a:t>
            </a:fld>
            <a:endParaRPr lang="hu-HU"/>
          </a:p>
        </p:txBody>
      </p:sp>
    </p:spTree>
    <p:extLst>
      <p:ext uri="{BB962C8B-B14F-4D97-AF65-F5344CB8AC3E}">
        <p14:creationId xmlns:p14="http://schemas.microsoft.com/office/powerpoint/2010/main" val="10064920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838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6172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4"/>
          <p:cNvSpPr>
            <a:spLocks noGrp="1"/>
          </p:cNvSpPr>
          <p:nvPr>
            <p:ph type="dt" sz="half" idx="10"/>
          </p:nvPr>
        </p:nvSpPr>
        <p:spPr/>
        <p:txBody>
          <a:bodyPr/>
          <a:lstStyle/>
          <a:p>
            <a:fld id="{38B504CB-8247-424B-A5D3-1B0E1B340D4A}" type="datetimeFigureOut">
              <a:rPr lang="hu-HU" smtClean="0"/>
              <a:t>2016. 04. 01.</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B102CB42-E189-422C-B37E-A53A271CDB1F}" type="slidenum">
              <a:rPr lang="hu-HU" smtClean="0"/>
              <a:t>‹#›</a:t>
            </a:fld>
            <a:endParaRPr lang="hu-HU"/>
          </a:p>
        </p:txBody>
      </p:sp>
    </p:spTree>
    <p:extLst>
      <p:ext uri="{BB962C8B-B14F-4D97-AF65-F5344CB8AC3E}">
        <p14:creationId xmlns:p14="http://schemas.microsoft.com/office/powerpoint/2010/main" val="1076689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839788" y="365125"/>
            <a:ext cx="10515600" cy="1325563"/>
          </a:xfrm>
        </p:spPr>
        <p:txBody>
          <a:bodyPr/>
          <a:lstStyle/>
          <a:p>
            <a:r>
              <a:rPr lang="hu-HU"/>
              <a:t>Mintacím szerkesztése</a:t>
            </a:r>
          </a:p>
        </p:txBody>
      </p:sp>
      <p:sp>
        <p:nvSpPr>
          <p:cNvPr id="3" name="Szöveg hely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p:cNvSpPr>
            <a:spLocks noGrp="1"/>
          </p:cNvSpPr>
          <p:nvPr>
            <p:ph sz="half" idx="2"/>
          </p:nvPr>
        </p:nvSpPr>
        <p:spPr>
          <a:xfrm>
            <a:off x="839788" y="2505075"/>
            <a:ext cx="5157787"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p:cNvSpPr>
            <a:spLocks noGrp="1"/>
          </p:cNvSpPr>
          <p:nvPr>
            <p:ph sz="quarter" idx="4"/>
          </p:nvPr>
        </p:nvSpPr>
        <p:spPr>
          <a:xfrm>
            <a:off x="6172200" y="2505075"/>
            <a:ext cx="5183188"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Dátum helye 6"/>
          <p:cNvSpPr>
            <a:spLocks noGrp="1"/>
          </p:cNvSpPr>
          <p:nvPr>
            <p:ph type="dt" sz="half" idx="10"/>
          </p:nvPr>
        </p:nvSpPr>
        <p:spPr/>
        <p:txBody>
          <a:bodyPr/>
          <a:lstStyle/>
          <a:p>
            <a:fld id="{38B504CB-8247-424B-A5D3-1B0E1B340D4A}" type="datetimeFigureOut">
              <a:rPr lang="hu-HU" smtClean="0"/>
              <a:t>2016. 04. 01.</a:t>
            </a:fld>
            <a:endParaRPr lang="hu-HU"/>
          </a:p>
        </p:txBody>
      </p:sp>
      <p:sp>
        <p:nvSpPr>
          <p:cNvPr id="8" name="Élőláb helye 7"/>
          <p:cNvSpPr>
            <a:spLocks noGrp="1"/>
          </p:cNvSpPr>
          <p:nvPr>
            <p:ph type="ftr" sz="quarter" idx="11"/>
          </p:nvPr>
        </p:nvSpPr>
        <p:spPr/>
        <p:txBody>
          <a:bodyPr/>
          <a:lstStyle/>
          <a:p>
            <a:endParaRPr lang="hu-HU"/>
          </a:p>
        </p:txBody>
      </p:sp>
      <p:sp>
        <p:nvSpPr>
          <p:cNvPr id="9" name="Dia számának helye 8"/>
          <p:cNvSpPr>
            <a:spLocks noGrp="1"/>
          </p:cNvSpPr>
          <p:nvPr>
            <p:ph type="sldNum" sz="quarter" idx="12"/>
          </p:nvPr>
        </p:nvSpPr>
        <p:spPr/>
        <p:txBody>
          <a:bodyPr/>
          <a:lstStyle/>
          <a:p>
            <a:fld id="{B102CB42-E189-422C-B37E-A53A271CDB1F}" type="slidenum">
              <a:rPr lang="hu-HU" smtClean="0"/>
              <a:t>‹#›</a:t>
            </a:fld>
            <a:endParaRPr lang="hu-HU"/>
          </a:p>
        </p:txBody>
      </p:sp>
    </p:spTree>
    <p:extLst>
      <p:ext uri="{BB962C8B-B14F-4D97-AF65-F5344CB8AC3E}">
        <p14:creationId xmlns:p14="http://schemas.microsoft.com/office/powerpoint/2010/main" val="844295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Dátum helye 2"/>
          <p:cNvSpPr>
            <a:spLocks noGrp="1"/>
          </p:cNvSpPr>
          <p:nvPr>
            <p:ph type="dt" sz="half" idx="10"/>
          </p:nvPr>
        </p:nvSpPr>
        <p:spPr/>
        <p:txBody>
          <a:bodyPr/>
          <a:lstStyle/>
          <a:p>
            <a:fld id="{38B504CB-8247-424B-A5D3-1B0E1B340D4A}" type="datetimeFigureOut">
              <a:rPr lang="hu-HU" smtClean="0"/>
              <a:t>2016. 04. 01.</a:t>
            </a:fld>
            <a:endParaRPr lang="hu-HU"/>
          </a:p>
        </p:txBody>
      </p:sp>
      <p:sp>
        <p:nvSpPr>
          <p:cNvPr id="4" name="Élőláb helye 3"/>
          <p:cNvSpPr>
            <a:spLocks noGrp="1"/>
          </p:cNvSpPr>
          <p:nvPr>
            <p:ph type="ftr" sz="quarter" idx="11"/>
          </p:nvPr>
        </p:nvSpPr>
        <p:spPr/>
        <p:txBody>
          <a:bodyPr/>
          <a:lstStyle/>
          <a:p>
            <a:endParaRPr lang="hu-HU"/>
          </a:p>
        </p:txBody>
      </p:sp>
      <p:sp>
        <p:nvSpPr>
          <p:cNvPr id="5" name="Dia számának helye 4"/>
          <p:cNvSpPr>
            <a:spLocks noGrp="1"/>
          </p:cNvSpPr>
          <p:nvPr>
            <p:ph type="sldNum" sz="quarter" idx="12"/>
          </p:nvPr>
        </p:nvSpPr>
        <p:spPr/>
        <p:txBody>
          <a:bodyPr/>
          <a:lstStyle/>
          <a:p>
            <a:fld id="{B102CB42-E189-422C-B37E-A53A271CDB1F}" type="slidenum">
              <a:rPr lang="hu-HU" smtClean="0"/>
              <a:t>‹#›</a:t>
            </a:fld>
            <a:endParaRPr lang="hu-HU"/>
          </a:p>
        </p:txBody>
      </p:sp>
    </p:spTree>
    <p:extLst>
      <p:ext uri="{BB962C8B-B14F-4D97-AF65-F5344CB8AC3E}">
        <p14:creationId xmlns:p14="http://schemas.microsoft.com/office/powerpoint/2010/main" val="39802837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38B504CB-8247-424B-A5D3-1B0E1B340D4A}" type="datetimeFigureOut">
              <a:rPr lang="hu-HU" smtClean="0"/>
              <a:t>2016. 04. 01.</a:t>
            </a:fld>
            <a:endParaRPr lang="hu-HU"/>
          </a:p>
        </p:txBody>
      </p:sp>
      <p:sp>
        <p:nvSpPr>
          <p:cNvPr id="3" name="Élőláb helye 2"/>
          <p:cNvSpPr>
            <a:spLocks noGrp="1"/>
          </p:cNvSpPr>
          <p:nvPr>
            <p:ph type="ftr" sz="quarter" idx="11"/>
          </p:nvPr>
        </p:nvSpPr>
        <p:spPr/>
        <p:txBody>
          <a:bodyPr/>
          <a:lstStyle/>
          <a:p>
            <a:endParaRPr lang="hu-HU"/>
          </a:p>
        </p:txBody>
      </p:sp>
      <p:sp>
        <p:nvSpPr>
          <p:cNvPr id="4" name="Dia számának helye 3"/>
          <p:cNvSpPr>
            <a:spLocks noGrp="1"/>
          </p:cNvSpPr>
          <p:nvPr>
            <p:ph type="sldNum" sz="quarter" idx="12"/>
          </p:nvPr>
        </p:nvSpPr>
        <p:spPr/>
        <p:txBody>
          <a:bodyPr/>
          <a:lstStyle/>
          <a:p>
            <a:fld id="{B102CB42-E189-422C-B37E-A53A271CDB1F}" type="slidenum">
              <a:rPr lang="hu-HU" smtClean="0"/>
              <a:t>‹#›</a:t>
            </a:fld>
            <a:endParaRPr lang="hu-HU"/>
          </a:p>
        </p:txBody>
      </p:sp>
    </p:spTree>
    <p:extLst>
      <p:ext uri="{BB962C8B-B14F-4D97-AF65-F5344CB8AC3E}">
        <p14:creationId xmlns:p14="http://schemas.microsoft.com/office/powerpoint/2010/main" val="4230355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Tartalom helye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p:cNvSpPr>
            <a:spLocks noGrp="1"/>
          </p:cNvSpPr>
          <p:nvPr>
            <p:ph type="dt" sz="half" idx="10"/>
          </p:nvPr>
        </p:nvSpPr>
        <p:spPr/>
        <p:txBody>
          <a:bodyPr/>
          <a:lstStyle/>
          <a:p>
            <a:fld id="{38B504CB-8247-424B-A5D3-1B0E1B340D4A}" type="datetimeFigureOut">
              <a:rPr lang="hu-HU" smtClean="0"/>
              <a:t>2016. 04. 01.</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B102CB42-E189-422C-B37E-A53A271CDB1F}" type="slidenum">
              <a:rPr lang="hu-HU" smtClean="0"/>
              <a:t>‹#›</a:t>
            </a:fld>
            <a:endParaRPr lang="hu-HU"/>
          </a:p>
        </p:txBody>
      </p:sp>
    </p:spTree>
    <p:extLst>
      <p:ext uri="{BB962C8B-B14F-4D97-AF65-F5344CB8AC3E}">
        <p14:creationId xmlns:p14="http://schemas.microsoft.com/office/powerpoint/2010/main" val="3498759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Kép hely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p:cNvSpPr>
            <a:spLocks noGrp="1"/>
          </p:cNvSpPr>
          <p:nvPr>
            <p:ph type="dt" sz="half" idx="10"/>
          </p:nvPr>
        </p:nvSpPr>
        <p:spPr/>
        <p:txBody>
          <a:bodyPr/>
          <a:lstStyle/>
          <a:p>
            <a:fld id="{38B504CB-8247-424B-A5D3-1B0E1B340D4A}" type="datetimeFigureOut">
              <a:rPr lang="hu-HU" smtClean="0"/>
              <a:t>2016. 04. 01.</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B102CB42-E189-422C-B37E-A53A271CDB1F}" type="slidenum">
              <a:rPr lang="hu-HU" smtClean="0"/>
              <a:t>‹#›</a:t>
            </a:fld>
            <a:endParaRPr lang="hu-HU"/>
          </a:p>
        </p:txBody>
      </p:sp>
    </p:spTree>
    <p:extLst>
      <p:ext uri="{BB962C8B-B14F-4D97-AF65-F5344CB8AC3E}">
        <p14:creationId xmlns:p14="http://schemas.microsoft.com/office/powerpoint/2010/main" val="3416990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ím hely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u-HU"/>
              <a:t>Mintacím szerkesztése</a:t>
            </a:r>
          </a:p>
        </p:txBody>
      </p:sp>
      <p:sp>
        <p:nvSpPr>
          <p:cNvPr id="3" name="Szöveg hely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B504CB-8247-424B-A5D3-1B0E1B340D4A}" type="datetimeFigureOut">
              <a:rPr lang="hu-HU" smtClean="0"/>
              <a:t>2016. 04. 01.</a:t>
            </a:fld>
            <a:endParaRPr lang="hu-HU"/>
          </a:p>
        </p:txBody>
      </p:sp>
      <p:sp>
        <p:nvSpPr>
          <p:cNvPr id="5" name="Élőláb hely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p>
        </p:txBody>
      </p:sp>
      <p:sp>
        <p:nvSpPr>
          <p:cNvPr id="6" name="Dia számának hely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02CB42-E189-422C-B37E-A53A271CDB1F}" type="slidenum">
              <a:rPr lang="hu-HU" smtClean="0"/>
              <a:t>‹#›</a:t>
            </a:fld>
            <a:endParaRPr lang="hu-HU"/>
          </a:p>
        </p:txBody>
      </p:sp>
    </p:spTree>
    <p:extLst>
      <p:ext uri="{BB962C8B-B14F-4D97-AF65-F5344CB8AC3E}">
        <p14:creationId xmlns:p14="http://schemas.microsoft.com/office/powerpoint/2010/main" val="23589074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7030A0">
                <a:alpha val="10000"/>
              </a:srgbClr>
            </a:gs>
            <a:gs pos="100000">
              <a:srgbClr val="7030A0">
                <a:alpha val="25000"/>
              </a:srgbClr>
            </a:gs>
          </a:gsLst>
          <a:lin ang="3600000" scaled="0"/>
        </a:gradFill>
        <a:effectLst/>
      </p:bgPr>
    </p:bg>
    <p:spTree>
      <p:nvGrpSpPr>
        <p:cNvPr id="1" name=""/>
        <p:cNvGrpSpPr/>
        <p:nvPr/>
      </p:nvGrpSpPr>
      <p:grpSpPr>
        <a:xfrm>
          <a:off x="0" y="0"/>
          <a:ext cx="0" cy="0"/>
          <a:chOff x="0" y="0"/>
          <a:chExt cx="0" cy="0"/>
        </a:xfrm>
      </p:grpSpPr>
      <p:sp>
        <p:nvSpPr>
          <p:cNvPr id="2" name="Cím 1"/>
          <p:cNvSpPr>
            <a:spLocks noGrp="1"/>
          </p:cNvSpPr>
          <p:nvPr>
            <p:ph type="ctrTitle"/>
          </p:nvPr>
        </p:nvSpPr>
        <p:spPr>
          <a:xfrm>
            <a:off x="0" y="0"/>
            <a:ext cx="12192000" cy="2147582"/>
          </a:xfrm>
        </p:spPr>
        <p:txBody>
          <a:bodyPr>
            <a:normAutofit/>
          </a:bodyPr>
          <a:lstStyle/>
          <a:p>
            <a:r>
              <a:rPr lang="hu-HU" sz="7200" b="1" baseline="30000" dirty="0">
                <a:solidFill>
                  <a:srgbClr val="6E32A0"/>
                </a:solidFill>
                <a:latin typeface="+mn-lt"/>
              </a:rPr>
              <a:t>9–10. Bankkártyát, de okosan! </a:t>
            </a:r>
          </a:p>
        </p:txBody>
      </p:sp>
      <p:pic>
        <p:nvPicPr>
          <p:cNvPr id="4" name="Picture 2" descr="C:\Users\Dobosi Andrea\Desktop\penziranytu_logo_vektoros.png"/>
          <p:cNvPicPr>
            <a:picLocks noChangeAspect="1" noChangeArrowheads="1"/>
          </p:cNvPicPr>
          <p:nvPr/>
        </p:nvPicPr>
        <p:blipFill>
          <a:blip r:embed="rId2" cstate="print"/>
          <a:srcRect/>
          <a:stretch>
            <a:fillRect/>
          </a:stretch>
        </p:blipFill>
        <p:spPr bwMode="auto">
          <a:xfrm>
            <a:off x="9869760" y="0"/>
            <a:ext cx="2322240" cy="671119"/>
          </a:xfrm>
          <a:prstGeom prst="rect">
            <a:avLst/>
          </a:prstGeom>
          <a:noFill/>
        </p:spPr>
      </p:pic>
      <p:sp>
        <p:nvSpPr>
          <p:cNvPr id="6" name="Alcím 5"/>
          <p:cNvSpPr>
            <a:spLocks noGrp="1"/>
          </p:cNvSpPr>
          <p:nvPr>
            <p:ph type="subTitle" idx="1"/>
          </p:nvPr>
        </p:nvSpPr>
        <p:spPr>
          <a:xfrm>
            <a:off x="601785" y="2788945"/>
            <a:ext cx="11131666" cy="2353577"/>
          </a:xfrm>
        </p:spPr>
        <p:txBody>
          <a:bodyPr>
            <a:noAutofit/>
          </a:bodyPr>
          <a:lstStyle/>
          <a:p>
            <a:pPr algn="l">
              <a:lnSpc>
                <a:spcPts val="4000"/>
              </a:lnSpc>
              <a:spcBef>
                <a:spcPts val="1200"/>
              </a:spcBef>
            </a:pPr>
            <a:r>
              <a:rPr lang="hu-HU" sz="4800" b="1" baseline="30000" dirty="0">
                <a:solidFill>
                  <a:srgbClr val="6E32A0"/>
                </a:solidFill>
              </a:rPr>
              <a:t>A. Mire jó a bankkártya?</a:t>
            </a:r>
          </a:p>
          <a:p>
            <a:pPr algn="l">
              <a:lnSpc>
                <a:spcPts val="4000"/>
              </a:lnSpc>
              <a:spcBef>
                <a:spcPts val="1200"/>
              </a:spcBef>
            </a:pPr>
            <a:r>
              <a:rPr lang="hu-HU" sz="4800" b="1" baseline="30000" dirty="0">
                <a:solidFill>
                  <a:srgbClr val="6E32A0"/>
                </a:solidFill>
              </a:rPr>
              <a:t>B. Hogyan használjuk a kártyánkat?</a:t>
            </a:r>
          </a:p>
          <a:p>
            <a:pPr algn="l">
              <a:lnSpc>
                <a:spcPts val="4000"/>
              </a:lnSpc>
              <a:spcBef>
                <a:spcPts val="1200"/>
              </a:spcBef>
            </a:pPr>
            <a:r>
              <a:rPr lang="hu-HU" sz="4800" b="1" baseline="30000" dirty="0">
                <a:solidFill>
                  <a:srgbClr val="6E32A0"/>
                </a:solidFill>
              </a:rPr>
              <a:t>C. Milyen szempontokat kell mérlegelni a kártya kiválasztásakor? </a:t>
            </a:r>
          </a:p>
          <a:p>
            <a:pPr algn="l">
              <a:lnSpc>
                <a:spcPts val="4000"/>
              </a:lnSpc>
              <a:spcBef>
                <a:spcPts val="1200"/>
              </a:spcBef>
            </a:pPr>
            <a:r>
              <a:rPr lang="hu-HU" sz="4800" b="1" baseline="30000" dirty="0">
                <a:solidFill>
                  <a:srgbClr val="6E32A0"/>
                </a:solidFill>
              </a:rPr>
              <a:t>D. Milyen bankkártyatípusok vannak?</a:t>
            </a:r>
            <a:endParaRPr lang="hu-HU" sz="4800" dirty="0">
              <a:solidFill>
                <a:srgbClr val="6E32A0"/>
              </a:solidFill>
            </a:endParaRPr>
          </a:p>
        </p:txBody>
      </p:sp>
    </p:spTree>
    <p:extLst>
      <p:ext uri="{BB962C8B-B14F-4D97-AF65-F5344CB8AC3E}">
        <p14:creationId xmlns:p14="http://schemas.microsoft.com/office/powerpoint/2010/main" val="612167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7030A0">
                <a:alpha val="10000"/>
              </a:srgbClr>
            </a:gs>
            <a:gs pos="100000">
              <a:srgbClr val="7030A0">
                <a:alpha val="25000"/>
              </a:srgbClr>
            </a:gs>
          </a:gsLst>
          <a:lin ang="3600000" scaled="0"/>
        </a:gradFill>
        <a:effectLst/>
      </p:bgPr>
    </p:bg>
    <p:spTree>
      <p:nvGrpSpPr>
        <p:cNvPr id="1" name=""/>
        <p:cNvGrpSpPr/>
        <p:nvPr/>
      </p:nvGrpSpPr>
      <p:grpSpPr>
        <a:xfrm>
          <a:off x="0" y="0"/>
          <a:ext cx="0" cy="0"/>
          <a:chOff x="0" y="0"/>
          <a:chExt cx="0" cy="0"/>
        </a:xfrm>
      </p:grpSpPr>
      <p:pic>
        <p:nvPicPr>
          <p:cNvPr id="4" name="Picture 2" descr="C:\Users\Dobosi Andrea\Desktop\penziranytu_logo_vektoros.png"/>
          <p:cNvPicPr>
            <a:picLocks noChangeAspect="1" noChangeArrowheads="1"/>
          </p:cNvPicPr>
          <p:nvPr/>
        </p:nvPicPr>
        <p:blipFill>
          <a:blip r:embed="rId2" cstate="print"/>
          <a:srcRect/>
          <a:stretch>
            <a:fillRect/>
          </a:stretch>
        </p:blipFill>
        <p:spPr bwMode="auto">
          <a:xfrm>
            <a:off x="9869760" y="0"/>
            <a:ext cx="2322240" cy="671119"/>
          </a:xfrm>
          <a:prstGeom prst="rect">
            <a:avLst/>
          </a:prstGeom>
          <a:noFill/>
        </p:spPr>
      </p:pic>
      <p:sp>
        <p:nvSpPr>
          <p:cNvPr id="10" name="Téglalap 9"/>
          <p:cNvSpPr/>
          <p:nvPr/>
        </p:nvSpPr>
        <p:spPr>
          <a:xfrm>
            <a:off x="0" y="858405"/>
            <a:ext cx="12192000" cy="584775"/>
          </a:xfrm>
          <a:prstGeom prst="rect">
            <a:avLst/>
          </a:prstGeom>
        </p:spPr>
        <p:txBody>
          <a:bodyPr wrap="square">
            <a:spAutoFit/>
          </a:bodyPr>
          <a:lstStyle/>
          <a:p>
            <a:pPr algn="ctr"/>
            <a:r>
              <a:rPr lang="hu-HU" sz="4800" b="1" baseline="30000" dirty="0"/>
              <a:t>A. </a:t>
            </a:r>
            <a:r>
              <a:rPr lang="hu-HU" sz="4800" b="1" baseline="30000" dirty="0">
                <a:solidFill>
                  <a:srgbClr val="6E32A0"/>
                </a:solidFill>
              </a:rPr>
              <a:t>Mire jó a bankkártya?</a:t>
            </a:r>
          </a:p>
        </p:txBody>
      </p:sp>
      <p:sp>
        <p:nvSpPr>
          <p:cNvPr id="7" name="Téglalap 6"/>
          <p:cNvSpPr/>
          <p:nvPr/>
        </p:nvSpPr>
        <p:spPr>
          <a:xfrm>
            <a:off x="114300" y="1483920"/>
            <a:ext cx="5324475" cy="5262979"/>
          </a:xfrm>
          <a:prstGeom prst="rect">
            <a:avLst/>
          </a:prstGeom>
        </p:spPr>
        <p:txBody>
          <a:bodyPr wrap="square">
            <a:spAutoFit/>
          </a:bodyPr>
          <a:lstStyle/>
          <a:p>
            <a:pPr algn="just"/>
            <a:r>
              <a:rPr lang="hu-HU" sz="3600" baseline="30000" dirty="0"/>
              <a:t>A bankkártya a bankok által kibocsátott készpénz-helyettesítő fizetési eszköz, amely lehetővé teszi, hogy bizonyos dolgokért ne készpénzzel kelljen fizetni, segítségével pénzt lehet felvenni a bankjegykiadó automatából, vagy tájékozódni lehet a bankszámla egyenlegéről. Fontos tudni, hogy a kártya a kibocsátó bank tulajdona, amelyet visszaélés esetén joga van visszavonni, illetve a használatát letiltani. </a:t>
            </a:r>
          </a:p>
          <a:p>
            <a:pPr algn="just"/>
            <a:r>
              <a:rPr lang="hu-HU" sz="3600" baseline="30000" dirty="0"/>
              <a:t>A bankkártyák elterjedésével a hozzájuk kapcsolódó szolgáltatások köre is folyamatosan bővül. </a:t>
            </a:r>
          </a:p>
        </p:txBody>
      </p:sp>
      <p:sp>
        <p:nvSpPr>
          <p:cNvPr id="8" name="Cím 1"/>
          <p:cNvSpPr txBox="1">
            <a:spLocks/>
          </p:cNvSpPr>
          <p:nvPr/>
        </p:nvSpPr>
        <p:spPr>
          <a:xfrm>
            <a:off x="0" y="0"/>
            <a:ext cx="9869760" cy="4278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hu-HU" sz="2400" b="1" baseline="30000" dirty="0">
                <a:solidFill>
                  <a:srgbClr val="6E32A0"/>
                </a:solidFill>
                <a:latin typeface="+mn-lt"/>
              </a:rPr>
              <a:t>9–10. Bankkártyát, de okosan! </a:t>
            </a:r>
          </a:p>
        </p:txBody>
      </p:sp>
      <p:pic>
        <p:nvPicPr>
          <p:cNvPr id="2" name="Kép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2565" y="1443179"/>
            <a:ext cx="6529435" cy="4528995"/>
          </a:xfrm>
          <a:prstGeom prst="rect">
            <a:avLst/>
          </a:prstGeom>
        </p:spPr>
      </p:pic>
    </p:spTree>
    <p:extLst>
      <p:ext uri="{BB962C8B-B14F-4D97-AF65-F5344CB8AC3E}">
        <p14:creationId xmlns:p14="http://schemas.microsoft.com/office/powerpoint/2010/main" val="9579243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7030A0">
                <a:alpha val="10000"/>
              </a:srgbClr>
            </a:gs>
            <a:gs pos="100000">
              <a:srgbClr val="7030A0">
                <a:alpha val="25000"/>
              </a:srgbClr>
            </a:gs>
          </a:gsLst>
          <a:lin ang="3600000" scaled="0"/>
        </a:gradFill>
        <a:effectLst/>
      </p:bgPr>
    </p:bg>
    <p:spTree>
      <p:nvGrpSpPr>
        <p:cNvPr id="1" name=""/>
        <p:cNvGrpSpPr/>
        <p:nvPr/>
      </p:nvGrpSpPr>
      <p:grpSpPr>
        <a:xfrm>
          <a:off x="0" y="0"/>
          <a:ext cx="0" cy="0"/>
          <a:chOff x="0" y="0"/>
          <a:chExt cx="0" cy="0"/>
        </a:xfrm>
      </p:grpSpPr>
      <p:pic>
        <p:nvPicPr>
          <p:cNvPr id="4" name="Picture 2" descr="C:\Users\Dobosi Andrea\Desktop\penziranytu_logo_vektoros.png"/>
          <p:cNvPicPr>
            <a:picLocks noChangeAspect="1" noChangeArrowheads="1"/>
          </p:cNvPicPr>
          <p:nvPr/>
        </p:nvPicPr>
        <p:blipFill>
          <a:blip r:embed="rId2" cstate="print"/>
          <a:srcRect/>
          <a:stretch>
            <a:fillRect/>
          </a:stretch>
        </p:blipFill>
        <p:spPr bwMode="auto">
          <a:xfrm>
            <a:off x="9869760" y="0"/>
            <a:ext cx="2322240" cy="671119"/>
          </a:xfrm>
          <a:prstGeom prst="rect">
            <a:avLst/>
          </a:prstGeom>
          <a:noFill/>
        </p:spPr>
      </p:pic>
      <p:sp>
        <p:nvSpPr>
          <p:cNvPr id="7" name="Téglalap 6"/>
          <p:cNvSpPr/>
          <p:nvPr/>
        </p:nvSpPr>
        <p:spPr>
          <a:xfrm>
            <a:off x="114300" y="1809750"/>
            <a:ext cx="3419475" cy="4893647"/>
          </a:xfrm>
          <a:prstGeom prst="rect">
            <a:avLst/>
          </a:prstGeom>
        </p:spPr>
        <p:txBody>
          <a:bodyPr wrap="square">
            <a:spAutoFit/>
          </a:bodyPr>
          <a:lstStyle/>
          <a:p>
            <a:pPr algn="just"/>
            <a:r>
              <a:rPr lang="hu-HU" sz="3600" baseline="30000" dirty="0"/>
              <a:t>Egyre gyakoribb, hogy bankkártyánkkal nemcsak a boltokban, hanem interneten vagy telefonon megrendelt árut vagy szolgáltatást is ki lehet fizetni online felületeken, webshopokban, egyéb kereskedési oldalakon. Ilyenkor a fizetéshez meg kell adni a bankkártyánk adatait, ami fokozott körültekintést igényel. </a:t>
            </a:r>
          </a:p>
        </p:txBody>
      </p:sp>
      <p:sp>
        <p:nvSpPr>
          <p:cNvPr id="8" name="Cím 1"/>
          <p:cNvSpPr txBox="1">
            <a:spLocks/>
          </p:cNvSpPr>
          <p:nvPr/>
        </p:nvSpPr>
        <p:spPr>
          <a:xfrm>
            <a:off x="0" y="0"/>
            <a:ext cx="9869760" cy="4278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hu-HU" sz="2400" b="1" baseline="30000" dirty="0">
                <a:solidFill>
                  <a:srgbClr val="6E32A0"/>
                </a:solidFill>
                <a:latin typeface="+mn-lt"/>
              </a:rPr>
              <a:t>9–10. Bankkártyát, de okosan! – </a:t>
            </a:r>
            <a:r>
              <a:rPr lang="hu-HU" sz="2400" b="1" baseline="30000" dirty="0"/>
              <a:t>A. </a:t>
            </a:r>
            <a:r>
              <a:rPr lang="hu-HU" sz="2400" b="1" baseline="30000" dirty="0">
                <a:solidFill>
                  <a:srgbClr val="6E32A0"/>
                </a:solidFill>
              </a:rPr>
              <a:t>Mire jó a bankkártya?</a:t>
            </a:r>
          </a:p>
        </p:txBody>
      </p:sp>
      <p:pic>
        <p:nvPicPr>
          <p:cNvPr id="2" name="Kép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5425" y="2371726"/>
            <a:ext cx="8356271" cy="4024210"/>
          </a:xfrm>
          <a:prstGeom prst="rect">
            <a:avLst/>
          </a:prstGeom>
        </p:spPr>
      </p:pic>
      <p:sp>
        <p:nvSpPr>
          <p:cNvPr id="5" name="Téglalap 4"/>
          <p:cNvSpPr/>
          <p:nvPr/>
        </p:nvSpPr>
        <p:spPr>
          <a:xfrm>
            <a:off x="114300" y="885825"/>
            <a:ext cx="11877396" cy="846835"/>
          </a:xfrm>
          <a:prstGeom prst="rect">
            <a:avLst/>
          </a:prstGeom>
        </p:spPr>
        <p:txBody>
          <a:bodyPr wrap="square">
            <a:spAutoFit/>
          </a:bodyPr>
          <a:lstStyle/>
          <a:p>
            <a:pPr algn="just">
              <a:lnSpc>
                <a:spcPts val="3000"/>
              </a:lnSpc>
              <a:spcBef>
                <a:spcPts val="1200"/>
              </a:spcBef>
            </a:pPr>
            <a:r>
              <a:rPr lang="hu-HU" sz="3600" baseline="30000" dirty="0"/>
              <a:t>Az </a:t>
            </a:r>
            <a:r>
              <a:rPr lang="hu-HU" sz="3600" baseline="30000" dirty="0" err="1"/>
              <a:t>ATM-eknél</a:t>
            </a:r>
            <a:r>
              <a:rPr lang="hu-HU" sz="3600" baseline="30000" dirty="0"/>
              <a:t> ma már nemcsak pénzt lehet  felvenni a bankkártyáról, hanem a mobiltelefon egyenlege is feltölthető, egyes esetekben „sárga csekk” is befizethető ilyen módon. </a:t>
            </a:r>
          </a:p>
        </p:txBody>
      </p:sp>
    </p:spTree>
    <p:extLst>
      <p:ext uri="{BB962C8B-B14F-4D97-AF65-F5344CB8AC3E}">
        <p14:creationId xmlns:p14="http://schemas.microsoft.com/office/powerpoint/2010/main" val="16558170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7030A0">
                <a:alpha val="10000"/>
              </a:srgbClr>
            </a:gs>
            <a:gs pos="100000">
              <a:srgbClr val="7030A0">
                <a:alpha val="25000"/>
              </a:srgbClr>
            </a:gs>
          </a:gsLst>
          <a:lin ang="3600000" scaled="0"/>
        </a:gradFill>
        <a:effectLst/>
      </p:bgPr>
    </p:bg>
    <p:spTree>
      <p:nvGrpSpPr>
        <p:cNvPr id="1" name=""/>
        <p:cNvGrpSpPr/>
        <p:nvPr/>
      </p:nvGrpSpPr>
      <p:grpSpPr>
        <a:xfrm>
          <a:off x="0" y="0"/>
          <a:ext cx="0" cy="0"/>
          <a:chOff x="0" y="0"/>
          <a:chExt cx="0" cy="0"/>
        </a:xfrm>
      </p:grpSpPr>
      <p:pic>
        <p:nvPicPr>
          <p:cNvPr id="4" name="Picture 2" descr="C:\Users\Dobosi Andrea\Desktop\penziranytu_logo_vektoros.png"/>
          <p:cNvPicPr>
            <a:picLocks noChangeAspect="1" noChangeArrowheads="1"/>
          </p:cNvPicPr>
          <p:nvPr/>
        </p:nvPicPr>
        <p:blipFill>
          <a:blip r:embed="rId2" cstate="print"/>
          <a:srcRect/>
          <a:stretch>
            <a:fillRect/>
          </a:stretch>
        </p:blipFill>
        <p:spPr bwMode="auto">
          <a:xfrm>
            <a:off x="9869760" y="0"/>
            <a:ext cx="2322240" cy="671119"/>
          </a:xfrm>
          <a:prstGeom prst="rect">
            <a:avLst/>
          </a:prstGeom>
          <a:noFill/>
        </p:spPr>
      </p:pic>
      <p:sp>
        <p:nvSpPr>
          <p:cNvPr id="13" name="Alcím 2"/>
          <p:cNvSpPr>
            <a:spLocks noGrp="1"/>
          </p:cNvSpPr>
          <p:nvPr>
            <p:ph type="subTitle" idx="1"/>
          </p:nvPr>
        </p:nvSpPr>
        <p:spPr>
          <a:xfrm>
            <a:off x="114302" y="1358189"/>
            <a:ext cx="5410198" cy="5374081"/>
          </a:xfrm>
        </p:spPr>
        <p:txBody>
          <a:bodyPr>
            <a:noAutofit/>
          </a:bodyPr>
          <a:lstStyle/>
          <a:p>
            <a:pPr algn="just">
              <a:lnSpc>
                <a:spcPts val="3000"/>
              </a:lnSpc>
              <a:spcBef>
                <a:spcPts val="1200"/>
              </a:spcBef>
            </a:pPr>
            <a:r>
              <a:rPr lang="hu-HU" sz="3600" baseline="30000" dirty="0"/>
              <a:t>A bankkártyát leggyakrabban vásárlásra és készpénzfelvételre használják. A bankkártyát csak olyan kereskedelmi vagy szolgáltatóegységnél lehet használni, amely tagja az elfogadói hálózatnak. Ha egy üzlet kirakatában, ajtaján vagy pénztáránál megtalálható a kártyán feltüntetett kártyatársaság védjegye, akkor lehet fizetni vele. Ugyanez igaz a bankjegykiadó automatákra is. A kártyás fizetéshez szükség van egy úgynevezett POS-terminálra, a kereskedő ennek a berendezésnek a segítségével bonyolítja le a tranzakciót.</a:t>
            </a:r>
          </a:p>
        </p:txBody>
      </p:sp>
      <p:sp>
        <p:nvSpPr>
          <p:cNvPr id="6" name="Lekerekített téglalap 5"/>
          <p:cNvSpPr/>
          <p:nvPr/>
        </p:nvSpPr>
        <p:spPr>
          <a:xfrm>
            <a:off x="5723039" y="1358189"/>
            <a:ext cx="6270422" cy="5499811"/>
          </a:xfrm>
          <a:prstGeom prst="roundRect">
            <a:avLst>
              <a:gd name="adj" fmla="val 4119"/>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7" name="Téglalap 6"/>
          <p:cNvSpPr/>
          <p:nvPr/>
        </p:nvSpPr>
        <p:spPr>
          <a:xfrm>
            <a:off x="5837337" y="1582452"/>
            <a:ext cx="6156124" cy="5463034"/>
          </a:xfrm>
          <a:prstGeom prst="rect">
            <a:avLst/>
          </a:prstGeom>
        </p:spPr>
        <p:txBody>
          <a:bodyPr wrap="square">
            <a:spAutoFit/>
          </a:bodyPr>
          <a:lstStyle/>
          <a:p>
            <a:r>
              <a:rPr lang="hu-HU" sz="3600" b="1" baseline="30000" dirty="0"/>
              <a:t>Jó, ha tudod!</a:t>
            </a:r>
          </a:p>
          <a:p>
            <a:pPr algn="just">
              <a:lnSpc>
                <a:spcPts val="3000"/>
              </a:lnSpc>
            </a:pPr>
            <a:r>
              <a:rPr lang="hu-HU" sz="3600" baseline="30000" dirty="0"/>
              <a:t>Honnan tudja a kártyaolvasó terminál, hogy a kártyán valóban van pénz? Ha a saját bankunk terminálján keresztül vásárolunk, akkor a bank pontosan tudja egyenlegünket. De mi van akkor, ha egy másik bank terminálját használjuk? Mivel a bankok nem rendelkeznek adattal egymás ügyfeleiről, ezért ilyenkor az úgynevezett kártyatársaságok jelentik az összeköttetést a bankok és ügyfeleik között. Ezek a cégek bankok tízezreivel állnak összeköttetésben világszerte, ezért a bolygó legtávolabbi pontján vásárló ügyfelek pontos számlaegyenlegét is pillanatok alatt ellenőrizni tudják.</a:t>
            </a:r>
          </a:p>
        </p:txBody>
      </p:sp>
      <p:sp>
        <p:nvSpPr>
          <p:cNvPr id="9" name="Téglalap 8"/>
          <p:cNvSpPr/>
          <p:nvPr/>
        </p:nvSpPr>
        <p:spPr>
          <a:xfrm>
            <a:off x="0" y="858405"/>
            <a:ext cx="12192000" cy="584775"/>
          </a:xfrm>
          <a:prstGeom prst="rect">
            <a:avLst/>
          </a:prstGeom>
        </p:spPr>
        <p:txBody>
          <a:bodyPr wrap="square">
            <a:spAutoFit/>
          </a:bodyPr>
          <a:lstStyle/>
          <a:p>
            <a:pPr algn="ctr"/>
            <a:r>
              <a:rPr lang="hu-HU" sz="4800" b="1" baseline="30000" dirty="0"/>
              <a:t>B. </a:t>
            </a:r>
            <a:r>
              <a:rPr lang="hu-HU" sz="4800" b="1" baseline="30000" dirty="0">
                <a:solidFill>
                  <a:srgbClr val="6E32A0"/>
                </a:solidFill>
              </a:rPr>
              <a:t>Hogyan használjuk a kártyánkat?</a:t>
            </a:r>
          </a:p>
        </p:txBody>
      </p:sp>
      <p:sp>
        <p:nvSpPr>
          <p:cNvPr id="10" name="Cím 1"/>
          <p:cNvSpPr txBox="1">
            <a:spLocks/>
          </p:cNvSpPr>
          <p:nvPr/>
        </p:nvSpPr>
        <p:spPr>
          <a:xfrm>
            <a:off x="0" y="0"/>
            <a:ext cx="9869760" cy="4278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hu-HU" sz="2400" b="1" baseline="30000" dirty="0">
                <a:solidFill>
                  <a:srgbClr val="6E32A0"/>
                </a:solidFill>
                <a:latin typeface="+mn-lt"/>
              </a:rPr>
              <a:t>9–10. Bankkártyát, de okosan! </a:t>
            </a:r>
          </a:p>
        </p:txBody>
      </p:sp>
    </p:spTree>
    <p:extLst>
      <p:ext uri="{BB962C8B-B14F-4D97-AF65-F5344CB8AC3E}">
        <p14:creationId xmlns:p14="http://schemas.microsoft.com/office/powerpoint/2010/main" val="5720993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7030A0">
                <a:alpha val="10000"/>
              </a:srgbClr>
            </a:gs>
            <a:gs pos="100000">
              <a:srgbClr val="7030A0">
                <a:alpha val="25000"/>
              </a:srgbClr>
            </a:gs>
          </a:gsLst>
          <a:lin ang="3600000" scaled="0"/>
        </a:gradFill>
        <a:effectLst/>
      </p:bgPr>
    </p:bg>
    <p:spTree>
      <p:nvGrpSpPr>
        <p:cNvPr id="1" name=""/>
        <p:cNvGrpSpPr/>
        <p:nvPr/>
      </p:nvGrpSpPr>
      <p:grpSpPr>
        <a:xfrm>
          <a:off x="0" y="0"/>
          <a:ext cx="0" cy="0"/>
          <a:chOff x="0" y="0"/>
          <a:chExt cx="0" cy="0"/>
        </a:xfrm>
      </p:grpSpPr>
      <p:pic>
        <p:nvPicPr>
          <p:cNvPr id="4" name="Picture 2" descr="C:\Users\Dobosi Andrea\Desktop\penziranytu_logo_vektoros.png"/>
          <p:cNvPicPr>
            <a:picLocks noChangeAspect="1" noChangeArrowheads="1"/>
          </p:cNvPicPr>
          <p:nvPr/>
        </p:nvPicPr>
        <p:blipFill>
          <a:blip r:embed="rId2" cstate="print"/>
          <a:srcRect/>
          <a:stretch>
            <a:fillRect/>
          </a:stretch>
        </p:blipFill>
        <p:spPr bwMode="auto">
          <a:xfrm>
            <a:off x="9869760" y="0"/>
            <a:ext cx="2322240" cy="671119"/>
          </a:xfrm>
          <a:prstGeom prst="rect">
            <a:avLst/>
          </a:prstGeom>
          <a:noFill/>
        </p:spPr>
      </p:pic>
      <p:sp>
        <p:nvSpPr>
          <p:cNvPr id="7" name="Téglalap 6"/>
          <p:cNvSpPr/>
          <p:nvPr/>
        </p:nvSpPr>
        <p:spPr>
          <a:xfrm>
            <a:off x="247650" y="852630"/>
            <a:ext cx="3686175" cy="5078763"/>
          </a:xfrm>
          <a:prstGeom prst="rect">
            <a:avLst/>
          </a:prstGeom>
        </p:spPr>
        <p:txBody>
          <a:bodyPr wrap="square">
            <a:spAutoFit/>
          </a:bodyPr>
          <a:lstStyle/>
          <a:p>
            <a:pPr algn="just">
              <a:lnSpc>
                <a:spcPts val="3000"/>
              </a:lnSpc>
              <a:spcBef>
                <a:spcPts val="1200"/>
              </a:spcBef>
            </a:pPr>
            <a:r>
              <a:rPr lang="hu-HU" sz="3600" baseline="30000" dirty="0"/>
              <a:t>A készpénzfelvételhez egy bankjegykiadó automatát (ATM-berendezést) kell találni, és a készülék képernyőjén megjelenő, a készpénzfelvétel egyes lépéseinek végrehajtására vonatkozó utasításokat kell követni. A legolcsóbb pénzfelvételt jellemzően mindenkinek a saját bankja </a:t>
            </a:r>
            <a:r>
              <a:rPr lang="hu-HU" sz="3600" baseline="30000" dirty="0" err="1"/>
              <a:t>ATM-berendezésének</a:t>
            </a:r>
            <a:r>
              <a:rPr lang="hu-HU" sz="3600" baseline="30000" dirty="0"/>
              <a:t> használata biztosítja.</a:t>
            </a:r>
          </a:p>
        </p:txBody>
      </p:sp>
      <p:pic>
        <p:nvPicPr>
          <p:cNvPr id="2" name="Kép 1"/>
          <p:cNvPicPr>
            <a:picLocks noChangeAspect="1"/>
          </p:cNvPicPr>
          <p:nvPr/>
        </p:nvPicPr>
        <p:blipFill rotWithShape="1">
          <a:blip r:embed="rId3" cstate="print">
            <a:extLst>
              <a:ext uri="{28A0092B-C50C-407E-A947-70E740481C1C}">
                <a14:useLocalDpi xmlns:a14="http://schemas.microsoft.com/office/drawing/2010/main" val="0"/>
              </a:ext>
            </a:extLst>
          </a:blip>
          <a:srcRect l="7917" r="-7917"/>
          <a:stretch/>
        </p:blipFill>
        <p:spPr>
          <a:xfrm>
            <a:off x="4104384" y="852630"/>
            <a:ext cx="8442972" cy="5776770"/>
          </a:xfrm>
          <a:prstGeom prst="rect">
            <a:avLst/>
          </a:prstGeom>
        </p:spPr>
      </p:pic>
      <p:sp>
        <p:nvSpPr>
          <p:cNvPr id="9" name="Cím 1"/>
          <p:cNvSpPr txBox="1">
            <a:spLocks/>
          </p:cNvSpPr>
          <p:nvPr/>
        </p:nvSpPr>
        <p:spPr>
          <a:xfrm>
            <a:off x="0" y="0"/>
            <a:ext cx="9869760" cy="4278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hu-HU" sz="2400" b="1" baseline="30000" dirty="0">
                <a:solidFill>
                  <a:srgbClr val="6E32A0"/>
                </a:solidFill>
                <a:latin typeface="+mn-lt"/>
              </a:rPr>
              <a:t>9–10. Bankkártyát, de okosan! – </a:t>
            </a:r>
            <a:r>
              <a:rPr lang="hu-HU" sz="2400" b="1" baseline="30000" dirty="0"/>
              <a:t>B. </a:t>
            </a:r>
            <a:r>
              <a:rPr lang="hu-HU" sz="2400" b="1" baseline="30000" dirty="0">
                <a:solidFill>
                  <a:srgbClr val="6E32A0"/>
                </a:solidFill>
              </a:rPr>
              <a:t>Hogyan használjuk a kártyánkat?</a:t>
            </a:r>
          </a:p>
        </p:txBody>
      </p:sp>
    </p:spTree>
    <p:extLst>
      <p:ext uri="{BB962C8B-B14F-4D97-AF65-F5344CB8AC3E}">
        <p14:creationId xmlns:p14="http://schemas.microsoft.com/office/powerpoint/2010/main" val="26440492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7030A0">
                <a:alpha val="10000"/>
              </a:srgbClr>
            </a:gs>
            <a:gs pos="100000">
              <a:srgbClr val="7030A0">
                <a:alpha val="25000"/>
              </a:srgbClr>
            </a:gs>
          </a:gsLst>
          <a:lin ang="3600000" scaled="0"/>
        </a:gradFill>
        <a:effectLst/>
      </p:bgPr>
    </p:bg>
    <p:spTree>
      <p:nvGrpSpPr>
        <p:cNvPr id="1" name=""/>
        <p:cNvGrpSpPr/>
        <p:nvPr/>
      </p:nvGrpSpPr>
      <p:grpSpPr>
        <a:xfrm>
          <a:off x="0" y="0"/>
          <a:ext cx="0" cy="0"/>
          <a:chOff x="0" y="0"/>
          <a:chExt cx="0" cy="0"/>
        </a:xfrm>
      </p:grpSpPr>
      <p:pic>
        <p:nvPicPr>
          <p:cNvPr id="4" name="Picture 2" descr="C:\Users\Dobosi Andrea\Desktop\penziranytu_logo_vektoros.png"/>
          <p:cNvPicPr>
            <a:picLocks noChangeAspect="1" noChangeArrowheads="1"/>
          </p:cNvPicPr>
          <p:nvPr/>
        </p:nvPicPr>
        <p:blipFill>
          <a:blip r:embed="rId2" cstate="print"/>
          <a:srcRect/>
          <a:stretch>
            <a:fillRect/>
          </a:stretch>
        </p:blipFill>
        <p:spPr bwMode="auto">
          <a:xfrm>
            <a:off x="9869760" y="0"/>
            <a:ext cx="2322240" cy="671119"/>
          </a:xfrm>
          <a:prstGeom prst="rect">
            <a:avLst/>
          </a:prstGeom>
          <a:noFill/>
        </p:spPr>
      </p:pic>
      <p:sp>
        <p:nvSpPr>
          <p:cNvPr id="5" name="Téglalap 4"/>
          <p:cNvSpPr/>
          <p:nvPr/>
        </p:nvSpPr>
        <p:spPr>
          <a:xfrm>
            <a:off x="0" y="882072"/>
            <a:ext cx="12192000" cy="584775"/>
          </a:xfrm>
          <a:prstGeom prst="rect">
            <a:avLst/>
          </a:prstGeom>
        </p:spPr>
        <p:txBody>
          <a:bodyPr wrap="square">
            <a:spAutoFit/>
          </a:bodyPr>
          <a:lstStyle/>
          <a:p>
            <a:pPr algn="ctr"/>
            <a:r>
              <a:rPr lang="hu-HU" sz="4800" b="1" baseline="30000" dirty="0"/>
              <a:t>C. </a:t>
            </a:r>
            <a:r>
              <a:rPr lang="hu-HU" sz="4800" b="1" baseline="30000" dirty="0">
                <a:solidFill>
                  <a:srgbClr val="6E32A0"/>
                </a:solidFill>
              </a:rPr>
              <a:t>Milyen szempontokat kell mérlegelni a kártya kiválasztásakor? </a:t>
            </a:r>
          </a:p>
        </p:txBody>
      </p:sp>
      <p:sp>
        <p:nvSpPr>
          <p:cNvPr id="8" name="Cím 1"/>
          <p:cNvSpPr txBox="1">
            <a:spLocks/>
          </p:cNvSpPr>
          <p:nvPr/>
        </p:nvSpPr>
        <p:spPr>
          <a:xfrm>
            <a:off x="0" y="0"/>
            <a:ext cx="9869760" cy="4278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hu-HU" sz="2400" b="1" baseline="30000" dirty="0">
                <a:solidFill>
                  <a:srgbClr val="6E32A0"/>
                </a:solidFill>
                <a:latin typeface="+mn-lt"/>
              </a:rPr>
              <a:t>9–10. Bankkártyát, de okosan! </a:t>
            </a:r>
          </a:p>
        </p:txBody>
      </p:sp>
      <p:pic>
        <p:nvPicPr>
          <p:cNvPr id="7" name="Kép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915" y="1677800"/>
            <a:ext cx="10623699" cy="4586072"/>
          </a:xfrm>
          <a:prstGeom prst="rect">
            <a:avLst/>
          </a:prstGeom>
        </p:spPr>
      </p:pic>
    </p:spTree>
    <p:extLst>
      <p:ext uri="{BB962C8B-B14F-4D97-AF65-F5344CB8AC3E}">
        <p14:creationId xmlns:p14="http://schemas.microsoft.com/office/powerpoint/2010/main" val="10981705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7030A0">
                <a:alpha val="10000"/>
              </a:srgbClr>
            </a:gs>
            <a:gs pos="100000">
              <a:srgbClr val="7030A0">
                <a:alpha val="25000"/>
              </a:srgbClr>
            </a:gs>
          </a:gsLst>
          <a:lin ang="3600000" scaled="0"/>
        </a:gradFill>
        <a:effectLst/>
      </p:bgPr>
    </p:bg>
    <p:spTree>
      <p:nvGrpSpPr>
        <p:cNvPr id="1" name=""/>
        <p:cNvGrpSpPr/>
        <p:nvPr/>
      </p:nvGrpSpPr>
      <p:grpSpPr>
        <a:xfrm>
          <a:off x="0" y="0"/>
          <a:ext cx="0" cy="0"/>
          <a:chOff x="0" y="0"/>
          <a:chExt cx="0" cy="0"/>
        </a:xfrm>
      </p:grpSpPr>
      <p:pic>
        <p:nvPicPr>
          <p:cNvPr id="4" name="Picture 2" descr="C:\Users\Dobosi Andrea\Desktop\penziranytu_logo_vektoros.png"/>
          <p:cNvPicPr>
            <a:picLocks noChangeAspect="1" noChangeArrowheads="1"/>
          </p:cNvPicPr>
          <p:nvPr/>
        </p:nvPicPr>
        <p:blipFill>
          <a:blip r:embed="rId2" cstate="print"/>
          <a:srcRect/>
          <a:stretch>
            <a:fillRect/>
          </a:stretch>
        </p:blipFill>
        <p:spPr bwMode="auto">
          <a:xfrm>
            <a:off x="9869760" y="0"/>
            <a:ext cx="2322240" cy="671119"/>
          </a:xfrm>
          <a:prstGeom prst="rect">
            <a:avLst/>
          </a:prstGeom>
          <a:noFill/>
        </p:spPr>
      </p:pic>
      <p:sp>
        <p:nvSpPr>
          <p:cNvPr id="5" name="Téglalap 4"/>
          <p:cNvSpPr/>
          <p:nvPr/>
        </p:nvSpPr>
        <p:spPr>
          <a:xfrm>
            <a:off x="0" y="882072"/>
            <a:ext cx="12192000" cy="584775"/>
          </a:xfrm>
          <a:prstGeom prst="rect">
            <a:avLst/>
          </a:prstGeom>
        </p:spPr>
        <p:txBody>
          <a:bodyPr wrap="square">
            <a:spAutoFit/>
          </a:bodyPr>
          <a:lstStyle/>
          <a:p>
            <a:pPr algn="ctr"/>
            <a:r>
              <a:rPr lang="hu-HU" sz="4800" b="1" baseline="30000" dirty="0"/>
              <a:t>C. </a:t>
            </a:r>
            <a:r>
              <a:rPr lang="hu-HU" sz="4800" b="1" baseline="30000" dirty="0">
                <a:solidFill>
                  <a:srgbClr val="6E32A0"/>
                </a:solidFill>
              </a:rPr>
              <a:t>Milyen szempontokat kell mérlegelni a kártya kiválasztásakor? </a:t>
            </a:r>
          </a:p>
        </p:txBody>
      </p:sp>
      <p:sp>
        <p:nvSpPr>
          <p:cNvPr id="8" name="Cím 1"/>
          <p:cNvSpPr txBox="1">
            <a:spLocks/>
          </p:cNvSpPr>
          <p:nvPr/>
        </p:nvSpPr>
        <p:spPr>
          <a:xfrm>
            <a:off x="0" y="0"/>
            <a:ext cx="9869760" cy="4278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hu-HU" sz="2400" b="1" baseline="30000" dirty="0">
                <a:solidFill>
                  <a:srgbClr val="6E32A0"/>
                </a:solidFill>
                <a:latin typeface="+mn-lt"/>
              </a:rPr>
              <a:t>9–10. Bankkártyát, de okosan! </a:t>
            </a:r>
          </a:p>
        </p:txBody>
      </p:sp>
      <p:sp>
        <p:nvSpPr>
          <p:cNvPr id="10" name="Lekerekített téglalap 9"/>
          <p:cNvSpPr/>
          <p:nvPr/>
        </p:nvSpPr>
        <p:spPr>
          <a:xfrm>
            <a:off x="132642" y="2020662"/>
            <a:ext cx="11945836" cy="4165534"/>
          </a:xfrm>
          <a:prstGeom prst="roundRect">
            <a:avLst>
              <a:gd name="adj" fmla="val 4119"/>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2" name="Téglalap 11"/>
          <p:cNvSpPr/>
          <p:nvPr/>
        </p:nvSpPr>
        <p:spPr>
          <a:xfrm>
            <a:off x="246941" y="2117408"/>
            <a:ext cx="11831537" cy="1938992"/>
          </a:xfrm>
          <a:prstGeom prst="rect">
            <a:avLst/>
          </a:prstGeom>
        </p:spPr>
        <p:txBody>
          <a:bodyPr wrap="square">
            <a:spAutoFit/>
          </a:bodyPr>
          <a:lstStyle/>
          <a:p>
            <a:r>
              <a:rPr lang="hu-HU" sz="3600" b="1" baseline="30000" dirty="0"/>
              <a:t>Jó, ha tudod!</a:t>
            </a:r>
          </a:p>
          <a:p>
            <a:endParaRPr lang="hu-HU" sz="3600" baseline="30000" dirty="0"/>
          </a:p>
          <a:p>
            <a:pPr algn="just"/>
            <a:r>
              <a:rPr lang="hu-HU" sz="3600" baseline="30000" dirty="0"/>
              <a:t>A hétköznapi nyelvhasználatban gyakran nem tesznek különbséget a betéti és hitelkártyák között, leggyakrabban a bankkártya kifejezést használják.</a:t>
            </a:r>
          </a:p>
          <a:p>
            <a:pPr algn="just"/>
            <a:endParaRPr lang="hu-HU" sz="3600" baseline="30000" dirty="0"/>
          </a:p>
        </p:txBody>
      </p:sp>
      <p:sp>
        <p:nvSpPr>
          <p:cNvPr id="13" name="Téglalap 12"/>
          <p:cNvSpPr/>
          <p:nvPr/>
        </p:nvSpPr>
        <p:spPr>
          <a:xfrm>
            <a:off x="246941" y="3298295"/>
            <a:ext cx="11831537" cy="2693494"/>
          </a:xfrm>
          <a:prstGeom prst="rect">
            <a:avLst/>
          </a:prstGeom>
        </p:spPr>
        <p:txBody>
          <a:bodyPr wrap="square">
            <a:spAutoFit/>
          </a:bodyPr>
          <a:lstStyle/>
          <a:p>
            <a:pPr>
              <a:lnSpc>
                <a:spcPts val="3000"/>
              </a:lnSpc>
              <a:spcBef>
                <a:spcPts val="1200"/>
              </a:spcBef>
            </a:pPr>
            <a:endParaRPr lang="hu-HU" sz="3600" baseline="30000" dirty="0"/>
          </a:p>
          <a:p>
            <a:pPr algn="just">
              <a:lnSpc>
                <a:spcPts val="3000"/>
              </a:lnSpc>
              <a:spcBef>
                <a:spcPts val="1200"/>
              </a:spcBef>
            </a:pPr>
            <a:r>
              <a:rPr lang="hu-HU" sz="3600" baseline="30000" dirty="0"/>
              <a:t>(Az angolszász nyelvterületen két külön szó jelzi a két kártyatípust: „</a:t>
            </a:r>
            <a:r>
              <a:rPr lang="hu-HU" sz="3600" baseline="30000" dirty="0" err="1"/>
              <a:t>debit</a:t>
            </a:r>
            <a:r>
              <a:rPr lang="hu-HU" sz="3600" baseline="30000" dirty="0"/>
              <a:t> </a:t>
            </a:r>
            <a:r>
              <a:rPr lang="hu-HU" sz="3600" baseline="30000" dirty="0" err="1"/>
              <a:t>card</a:t>
            </a:r>
            <a:r>
              <a:rPr lang="hu-HU" sz="3600" baseline="30000" dirty="0"/>
              <a:t>” – azaz betéti kártya – , illetve „credit </a:t>
            </a:r>
            <a:r>
              <a:rPr lang="hu-HU" sz="3600" baseline="30000" dirty="0" err="1"/>
              <a:t>card</a:t>
            </a:r>
            <a:r>
              <a:rPr lang="hu-HU" sz="3600" baseline="30000" dirty="0"/>
              <a:t>” – azaz hitelkártya.) </a:t>
            </a:r>
          </a:p>
          <a:p>
            <a:pPr algn="just">
              <a:lnSpc>
                <a:spcPts val="3000"/>
              </a:lnSpc>
              <a:spcBef>
                <a:spcPts val="1200"/>
              </a:spcBef>
            </a:pPr>
            <a:r>
              <a:rPr lang="hu-HU" sz="3600" baseline="30000" dirty="0"/>
              <a:t>Nem mindegy, hogy betéti vagy hitelkártyát használ valaki vásárláskor, készpénzfelvételkor. A két kártyatípus közül általában a hitelkártya drágább, de okos használatával csökkenthetők a költségek. </a:t>
            </a:r>
          </a:p>
        </p:txBody>
      </p:sp>
    </p:spTree>
    <p:extLst>
      <p:ext uri="{BB962C8B-B14F-4D97-AF65-F5344CB8AC3E}">
        <p14:creationId xmlns:p14="http://schemas.microsoft.com/office/powerpoint/2010/main" val="32949967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7030A0">
                <a:alpha val="10000"/>
              </a:srgbClr>
            </a:gs>
            <a:gs pos="100000">
              <a:srgbClr val="7030A0">
                <a:alpha val="25000"/>
              </a:srgbClr>
            </a:gs>
          </a:gsLst>
          <a:lin ang="3600000" scaled="0"/>
        </a:gradFill>
        <a:effectLst/>
      </p:bgPr>
    </p:bg>
    <p:spTree>
      <p:nvGrpSpPr>
        <p:cNvPr id="1" name=""/>
        <p:cNvGrpSpPr/>
        <p:nvPr/>
      </p:nvGrpSpPr>
      <p:grpSpPr>
        <a:xfrm>
          <a:off x="0" y="0"/>
          <a:ext cx="0" cy="0"/>
          <a:chOff x="0" y="0"/>
          <a:chExt cx="0" cy="0"/>
        </a:xfrm>
      </p:grpSpPr>
      <p:sp>
        <p:nvSpPr>
          <p:cNvPr id="3" name="Alcím 2"/>
          <p:cNvSpPr>
            <a:spLocks noGrp="1"/>
          </p:cNvSpPr>
          <p:nvPr>
            <p:ph type="subTitle" idx="1"/>
          </p:nvPr>
        </p:nvSpPr>
        <p:spPr>
          <a:xfrm>
            <a:off x="6820755" y="819150"/>
            <a:ext cx="5142645" cy="5467350"/>
          </a:xfrm>
        </p:spPr>
        <p:txBody>
          <a:bodyPr>
            <a:noAutofit/>
          </a:bodyPr>
          <a:lstStyle/>
          <a:p>
            <a:pPr algn="just">
              <a:lnSpc>
                <a:spcPts val="3000"/>
              </a:lnSpc>
              <a:spcBef>
                <a:spcPts val="1200"/>
              </a:spcBef>
            </a:pPr>
            <a:r>
              <a:rPr lang="hu-HU" sz="3600" baseline="30000" dirty="0"/>
              <a:t>Mint minden pénzügyi termék, úgy a bankkártyák esetében is érdemes több szempontból összehasonlítani a bankok kínálatát. Nemcsak a kártya tulajdonságait, a használat tervezett helyét (belföld, külföld), az éves díjat és az egyéb kondíciókat kell figyelembe venni, hanem azt is, hogy milyen bankszámlához igénylik, és milyen gyakran szeretnék használni. Szintén fontos választási szempont az is, hogy a kártyához milyen költségek kapcsolódnak. Vannak olyan kártyatranzakciók, amelyekért nem, másokért viszont akár tetemes költséget is felszámolhatnak a szolgáltatók.</a:t>
            </a:r>
          </a:p>
        </p:txBody>
      </p:sp>
      <p:pic>
        <p:nvPicPr>
          <p:cNvPr id="4" name="Picture 2" descr="C:\Users\Dobosi Andrea\Desktop\penziranytu_logo_vektoros.png"/>
          <p:cNvPicPr>
            <a:picLocks noChangeAspect="1" noChangeArrowheads="1"/>
          </p:cNvPicPr>
          <p:nvPr/>
        </p:nvPicPr>
        <p:blipFill>
          <a:blip r:embed="rId2" cstate="print"/>
          <a:srcRect/>
          <a:stretch>
            <a:fillRect/>
          </a:stretch>
        </p:blipFill>
        <p:spPr bwMode="auto">
          <a:xfrm>
            <a:off x="9869760" y="0"/>
            <a:ext cx="2322240" cy="671119"/>
          </a:xfrm>
          <a:prstGeom prst="rect">
            <a:avLst/>
          </a:prstGeom>
          <a:noFill/>
        </p:spPr>
      </p:pic>
      <p:pic>
        <p:nvPicPr>
          <p:cNvPr id="2" name="Kép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089" y="427838"/>
            <a:ext cx="6508577" cy="6430161"/>
          </a:xfrm>
          <a:prstGeom prst="rect">
            <a:avLst/>
          </a:prstGeom>
        </p:spPr>
      </p:pic>
      <p:sp>
        <p:nvSpPr>
          <p:cNvPr id="8" name="Cím 1"/>
          <p:cNvSpPr txBox="1">
            <a:spLocks/>
          </p:cNvSpPr>
          <p:nvPr/>
        </p:nvSpPr>
        <p:spPr>
          <a:xfrm>
            <a:off x="0" y="0"/>
            <a:ext cx="9869760" cy="4278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hu-HU" sz="2400" b="1" baseline="30000" dirty="0">
                <a:solidFill>
                  <a:srgbClr val="6E32A0"/>
                </a:solidFill>
                <a:latin typeface="+mn-lt"/>
              </a:rPr>
              <a:t>9–10. Bankkártyát, de okosan! – </a:t>
            </a:r>
            <a:r>
              <a:rPr lang="hu-HU" sz="2400" b="1" baseline="30000" dirty="0"/>
              <a:t>C. </a:t>
            </a:r>
            <a:r>
              <a:rPr lang="hu-HU" sz="2400" b="1" baseline="30000" dirty="0">
                <a:solidFill>
                  <a:srgbClr val="6E32A0"/>
                </a:solidFill>
              </a:rPr>
              <a:t>Milyen szempontokat kell mérlegelni a kártya kiválasztásakor? </a:t>
            </a:r>
          </a:p>
        </p:txBody>
      </p:sp>
    </p:spTree>
    <p:extLst>
      <p:ext uri="{BB962C8B-B14F-4D97-AF65-F5344CB8AC3E}">
        <p14:creationId xmlns:p14="http://schemas.microsoft.com/office/powerpoint/2010/main" val="3032925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7030A0">
                <a:alpha val="10000"/>
              </a:srgbClr>
            </a:gs>
            <a:gs pos="100000">
              <a:srgbClr val="7030A0">
                <a:alpha val="25000"/>
              </a:srgbClr>
            </a:gs>
          </a:gsLst>
          <a:lin ang="3600000" scaled="0"/>
        </a:gradFill>
        <a:effectLst/>
      </p:bgPr>
    </p:bg>
    <p:spTree>
      <p:nvGrpSpPr>
        <p:cNvPr id="1" name=""/>
        <p:cNvGrpSpPr/>
        <p:nvPr/>
      </p:nvGrpSpPr>
      <p:grpSpPr>
        <a:xfrm>
          <a:off x="0" y="0"/>
          <a:ext cx="0" cy="0"/>
          <a:chOff x="0" y="0"/>
          <a:chExt cx="0" cy="0"/>
        </a:xfrm>
      </p:grpSpPr>
      <p:pic>
        <p:nvPicPr>
          <p:cNvPr id="4" name="Picture 2" descr="C:\Users\Dobosi Andrea\Desktop\penziranytu_logo_vektoros.png"/>
          <p:cNvPicPr>
            <a:picLocks noChangeAspect="1" noChangeArrowheads="1"/>
          </p:cNvPicPr>
          <p:nvPr/>
        </p:nvPicPr>
        <p:blipFill>
          <a:blip r:embed="rId2" cstate="print"/>
          <a:srcRect/>
          <a:stretch>
            <a:fillRect/>
          </a:stretch>
        </p:blipFill>
        <p:spPr bwMode="auto">
          <a:xfrm>
            <a:off x="9869760" y="0"/>
            <a:ext cx="2322240" cy="671119"/>
          </a:xfrm>
          <a:prstGeom prst="rect">
            <a:avLst/>
          </a:prstGeom>
          <a:noFill/>
        </p:spPr>
      </p:pic>
      <p:sp>
        <p:nvSpPr>
          <p:cNvPr id="13" name="Alcím 2"/>
          <p:cNvSpPr>
            <a:spLocks noGrp="1"/>
          </p:cNvSpPr>
          <p:nvPr>
            <p:ph type="subTitle" idx="1"/>
          </p:nvPr>
        </p:nvSpPr>
        <p:spPr>
          <a:xfrm>
            <a:off x="114301" y="1358189"/>
            <a:ext cx="11649073" cy="1308811"/>
          </a:xfrm>
        </p:spPr>
        <p:txBody>
          <a:bodyPr>
            <a:noAutofit/>
          </a:bodyPr>
          <a:lstStyle/>
          <a:p>
            <a:pPr algn="just">
              <a:lnSpc>
                <a:spcPts val="3000"/>
              </a:lnSpc>
              <a:spcBef>
                <a:spcPts val="1200"/>
              </a:spcBef>
            </a:pPr>
            <a:r>
              <a:rPr lang="hu-HU" sz="3600" baseline="30000" dirty="0"/>
              <a:t>Kártyaigényléskor általában felmerül, hogy a technikai kivitelezés szempontjából megkülönböztetett sima vagy dombornyomott kártyák közül melyiket érdemes választani. Utóbbi kívülről csak annyiban különbözik a másiktól, hogy a rajta lévő név és kártyaszám a síkból kiemelkedik. </a:t>
            </a:r>
          </a:p>
        </p:txBody>
      </p:sp>
      <p:sp>
        <p:nvSpPr>
          <p:cNvPr id="9" name="Téglalap 8"/>
          <p:cNvSpPr/>
          <p:nvPr/>
        </p:nvSpPr>
        <p:spPr>
          <a:xfrm>
            <a:off x="0" y="858405"/>
            <a:ext cx="12192000" cy="584775"/>
          </a:xfrm>
          <a:prstGeom prst="rect">
            <a:avLst/>
          </a:prstGeom>
        </p:spPr>
        <p:txBody>
          <a:bodyPr wrap="square">
            <a:spAutoFit/>
          </a:bodyPr>
          <a:lstStyle/>
          <a:p>
            <a:pPr algn="ctr"/>
            <a:r>
              <a:rPr lang="hu-HU" sz="4800" b="1" baseline="30000" dirty="0"/>
              <a:t>D. </a:t>
            </a:r>
            <a:r>
              <a:rPr lang="hu-HU" sz="4800" b="1" baseline="30000" dirty="0">
                <a:solidFill>
                  <a:srgbClr val="6E32A0"/>
                </a:solidFill>
              </a:rPr>
              <a:t>Milyen bankkártyatípusok vannak?</a:t>
            </a:r>
          </a:p>
        </p:txBody>
      </p:sp>
      <p:sp>
        <p:nvSpPr>
          <p:cNvPr id="10" name="Cím 1"/>
          <p:cNvSpPr txBox="1">
            <a:spLocks/>
          </p:cNvSpPr>
          <p:nvPr/>
        </p:nvSpPr>
        <p:spPr>
          <a:xfrm>
            <a:off x="0" y="0"/>
            <a:ext cx="9869760" cy="4278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hu-HU" sz="2400" b="1" baseline="30000" dirty="0">
                <a:solidFill>
                  <a:srgbClr val="6E32A0"/>
                </a:solidFill>
                <a:latin typeface="+mn-lt"/>
              </a:rPr>
              <a:t>9–10. Bankkártyát, de okosan! </a:t>
            </a:r>
          </a:p>
        </p:txBody>
      </p:sp>
      <p:pic>
        <p:nvPicPr>
          <p:cNvPr id="2" name="Kép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76911" y="3166784"/>
            <a:ext cx="5300764" cy="3405466"/>
          </a:xfrm>
          <a:prstGeom prst="rect">
            <a:avLst/>
          </a:prstGeom>
        </p:spPr>
      </p:pic>
      <p:sp>
        <p:nvSpPr>
          <p:cNvPr id="3" name="Téglalap 2"/>
          <p:cNvSpPr/>
          <p:nvPr/>
        </p:nvSpPr>
        <p:spPr>
          <a:xfrm>
            <a:off x="114301" y="2981325"/>
            <a:ext cx="6467474" cy="3924601"/>
          </a:xfrm>
          <a:prstGeom prst="rect">
            <a:avLst/>
          </a:prstGeom>
        </p:spPr>
        <p:txBody>
          <a:bodyPr wrap="square">
            <a:spAutoFit/>
          </a:bodyPr>
          <a:lstStyle/>
          <a:p>
            <a:pPr algn="just">
              <a:lnSpc>
                <a:spcPts val="3000"/>
              </a:lnSpc>
              <a:spcBef>
                <a:spcPts val="1200"/>
              </a:spcBef>
            </a:pPr>
            <a:r>
              <a:rPr lang="hu-HU" sz="3600" baseline="30000" dirty="0"/>
              <a:t>Valójában a dombornyomott kártyák másban is különböznek az elektronikustól. A domborításnak korábban az volt a funkciója, hogy a kártyákról egy kézi lehúzó – gyakorlatilag papír és indigó – segítségével könnyen lemásolták a számokat a fizetéskor.  Emiatt (az internet kora előtt) a dombornyomott kártyákat szívesebben elfogadták. Ám manapság – az elektronikus terminálok miatt az üzletekben és az internetes vásárláskor – már mindkét kártyatípus széles körben használható. </a:t>
            </a:r>
          </a:p>
        </p:txBody>
      </p:sp>
    </p:spTree>
    <p:extLst>
      <p:ext uri="{BB962C8B-B14F-4D97-AF65-F5344CB8AC3E}">
        <p14:creationId xmlns:p14="http://schemas.microsoft.com/office/powerpoint/2010/main" val="26801959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7030A0">
                <a:alpha val="10000"/>
              </a:srgbClr>
            </a:gs>
            <a:gs pos="100000">
              <a:srgbClr val="7030A0">
                <a:alpha val="25000"/>
              </a:srgbClr>
            </a:gs>
          </a:gsLst>
          <a:lin ang="3600000" scaled="0"/>
        </a:gradFill>
        <a:effectLst/>
      </p:bgPr>
    </p:bg>
    <p:spTree>
      <p:nvGrpSpPr>
        <p:cNvPr id="1" name=""/>
        <p:cNvGrpSpPr/>
        <p:nvPr/>
      </p:nvGrpSpPr>
      <p:grpSpPr>
        <a:xfrm>
          <a:off x="0" y="0"/>
          <a:ext cx="0" cy="0"/>
          <a:chOff x="0" y="0"/>
          <a:chExt cx="0" cy="0"/>
        </a:xfrm>
      </p:grpSpPr>
      <p:pic>
        <p:nvPicPr>
          <p:cNvPr id="4" name="Picture 2" descr="C:\Users\Dobosi Andrea\Desktop\penziranytu_logo_vektoros.png"/>
          <p:cNvPicPr>
            <a:picLocks noChangeAspect="1" noChangeArrowheads="1"/>
          </p:cNvPicPr>
          <p:nvPr/>
        </p:nvPicPr>
        <p:blipFill>
          <a:blip r:embed="rId2" cstate="print"/>
          <a:srcRect/>
          <a:stretch>
            <a:fillRect/>
          </a:stretch>
        </p:blipFill>
        <p:spPr bwMode="auto">
          <a:xfrm>
            <a:off x="9869760" y="0"/>
            <a:ext cx="2322240" cy="671119"/>
          </a:xfrm>
          <a:prstGeom prst="rect">
            <a:avLst/>
          </a:prstGeom>
          <a:noFill/>
        </p:spPr>
      </p:pic>
      <p:sp>
        <p:nvSpPr>
          <p:cNvPr id="13" name="Alcím 2"/>
          <p:cNvSpPr>
            <a:spLocks noGrp="1"/>
          </p:cNvSpPr>
          <p:nvPr>
            <p:ph type="subTitle" idx="1"/>
          </p:nvPr>
        </p:nvSpPr>
        <p:spPr>
          <a:xfrm>
            <a:off x="114302" y="767639"/>
            <a:ext cx="7734298" cy="5374081"/>
          </a:xfrm>
        </p:spPr>
        <p:txBody>
          <a:bodyPr>
            <a:noAutofit/>
          </a:bodyPr>
          <a:lstStyle/>
          <a:p>
            <a:pPr algn="just">
              <a:lnSpc>
                <a:spcPts val="3000"/>
              </a:lnSpc>
              <a:spcBef>
                <a:spcPts val="1200"/>
              </a:spcBef>
            </a:pPr>
            <a:r>
              <a:rPr lang="hu-HU" sz="3600" baseline="30000" dirty="0"/>
              <a:t>A dombornyomott kártyákhoz gyakran kapcsolódik pluszszolgáltatás, például baleset- vagy utasbiztosítás is, éves díjai éppen ezért jellemzően magasabbak.</a:t>
            </a:r>
          </a:p>
          <a:p>
            <a:pPr algn="just">
              <a:lnSpc>
                <a:spcPts val="3000"/>
              </a:lnSpc>
              <a:spcBef>
                <a:spcPts val="1200"/>
              </a:spcBef>
            </a:pPr>
            <a:r>
              <a:rPr lang="hu-HU" sz="3600" baseline="30000" dirty="0"/>
              <a:t>A bankkártyákon az adatátvitelt, adattárolást különböző technológiákkal oldják meg a kártyákat előállító társaságok. Mára elterjedtek a chipkártyás megoldások: ezekben a kártyákban már a mágnescsík helyett vagy mellett egy chip hordozza a fizetéshez szükséges információkat. A chipes kártyák használata még biztonságosabb és gyorsabb.</a:t>
            </a:r>
          </a:p>
          <a:p>
            <a:pPr algn="just">
              <a:lnSpc>
                <a:spcPts val="3000"/>
              </a:lnSpc>
              <a:spcBef>
                <a:spcPts val="1200"/>
              </a:spcBef>
            </a:pPr>
            <a:r>
              <a:rPr lang="hu-HU" sz="3600" baseline="30000" dirty="0"/>
              <a:t>Az utóbbi években egyre népszerűbbek és elterjedtebbek lettek az úgynevezett érintőkártyák. Ezek sajátossága a gyors és kényelmes használat: elég csak a kártyaolvasó elé tartani őket a fizetéskor. Használatuk nemcsak gyorsabb, de abból a szempontból biztonságosabb is, hogy vásárláskor ki sem kell adni a kártyát a kezünkből.</a:t>
            </a:r>
          </a:p>
        </p:txBody>
      </p:sp>
      <p:sp>
        <p:nvSpPr>
          <p:cNvPr id="10" name="Cím 1"/>
          <p:cNvSpPr txBox="1">
            <a:spLocks/>
          </p:cNvSpPr>
          <p:nvPr/>
        </p:nvSpPr>
        <p:spPr>
          <a:xfrm>
            <a:off x="0" y="0"/>
            <a:ext cx="9869760" cy="4278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hu-HU" sz="2400" b="1" baseline="30000" dirty="0">
                <a:solidFill>
                  <a:srgbClr val="6E32A0"/>
                </a:solidFill>
                <a:latin typeface="+mn-lt"/>
              </a:rPr>
              <a:t>9–10. Bankkártyát, de okosan! – </a:t>
            </a:r>
            <a:r>
              <a:rPr lang="hu-HU" sz="2400" b="1" baseline="30000" dirty="0"/>
              <a:t>D. </a:t>
            </a:r>
            <a:r>
              <a:rPr lang="hu-HU" sz="2400" b="1" baseline="30000" dirty="0">
                <a:solidFill>
                  <a:srgbClr val="6E32A0"/>
                </a:solidFill>
              </a:rPr>
              <a:t>Milyen bankkártyatípusok vannak?</a:t>
            </a:r>
          </a:p>
        </p:txBody>
      </p:sp>
      <p:pic>
        <p:nvPicPr>
          <p:cNvPr id="2" name="Kép 1"/>
          <p:cNvPicPr>
            <a:picLocks noChangeAspect="1"/>
          </p:cNvPicPr>
          <p:nvPr/>
        </p:nvPicPr>
        <p:blipFill rotWithShape="1">
          <a:blip r:embed="rId3" cstate="print">
            <a:extLst>
              <a:ext uri="{28A0092B-C50C-407E-A947-70E740481C1C}">
                <a14:useLocalDpi xmlns:a14="http://schemas.microsoft.com/office/drawing/2010/main" val="0"/>
              </a:ext>
            </a:extLst>
          </a:blip>
          <a:srcRect l="20933" r="23669"/>
          <a:stretch/>
        </p:blipFill>
        <p:spPr>
          <a:xfrm>
            <a:off x="7848600" y="905697"/>
            <a:ext cx="4343400" cy="5575823"/>
          </a:xfrm>
          <a:prstGeom prst="rect">
            <a:avLst/>
          </a:prstGeom>
        </p:spPr>
      </p:pic>
    </p:spTree>
    <p:extLst>
      <p:ext uri="{BB962C8B-B14F-4D97-AF65-F5344CB8AC3E}">
        <p14:creationId xmlns:p14="http://schemas.microsoft.com/office/powerpoint/2010/main" val="17048777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7030A0">
                <a:alpha val="10000"/>
              </a:srgbClr>
            </a:gs>
            <a:gs pos="100000">
              <a:srgbClr val="7030A0">
                <a:alpha val="25000"/>
              </a:srgbClr>
            </a:gs>
          </a:gsLst>
          <a:lin ang="3600000" scaled="0"/>
        </a:gradFill>
        <a:effectLst/>
      </p:bgPr>
    </p:bg>
    <p:spTree>
      <p:nvGrpSpPr>
        <p:cNvPr id="1" name=""/>
        <p:cNvGrpSpPr/>
        <p:nvPr/>
      </p:nvGrpSpPr>
      <p:grpSpPr>
        <a:xfrm>
          <a:off x="0" y="0"/>
          <a:ext cx="0" cy="0"/>
          <a:chOff x="0" y="0"/>
          <a:chExt cx="0" cy="0"/>
        </a:xfrm>
      </p:grpSpPr>
      <p:pic>
        <p:nvPicPr>
          <p:cNvPr id="4" name="Picture 2" descr="C:\Users\Dobosi Andrea\Desktop\penziranytu_logo_vektoros.png"/>
          <p:cNvPicPr>
            <a:picLocks noChangeAspect="1" noChangeArrowheads="1"/>
          </p:cNvPicPr>
          <p:nvPr/>
        </p:nvPicPr>
        <p:blipFill>
          <a:blip r:embed="rId2" cstate="print"/>
          <a:srcRect/>
          <a:stretch>
            <a:fillRect/>
          </a:stretch>
        </p:blipFill>
        <p:spPr bwMode="auto">
          <a:xfrm>
            <a:off x="9869760" y="0"/>
            <a:ext cx="2322240" cy="671119"/>
          </a:xfrm>
          <a:prstGeom prst="rect">
            <a:avLst/>
          </a:prstGeom>
          <a:noFill/>
        </p:spPr>
      </p:pic>
      <p:sp>
        <p:nvSpPr>
          <p:cNvPr id="6" name="Lekerekített téglalap 5"/>
          <p:cNvSpPr/>
          <p:nvPr/>
        </p:nvSpPr>
        <p:spPr>
          <a:xfrm>
            <a:off x="609600" y="834314"/>
            <a:ext cx="11060011" cy="5747461"/>
          </a:xfrm>
          <a:prstGeom prst="roundRect">
            <a:avLst>
              <a:gd name="adj" fmla="val 4119"/>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7" name="Téglalap 6"/>
          <p:cNvSpPr/>
          <p:nvPr/>
        </p:nvSpPr>
        <p:spPr>
          <a:xfrm>
            <a:off x="723900" y="1058577"/>
            <a:ext cx="10945711" cy="5616922"/>
          </a:xfrm>
          <a:prstGeom prst="rect">
            <a:avLst/>
          </a:prstGeom>
        </p:spPr>
        <p:txBody>
          <a:bodyPr wrap="square">
            <a:spAutoFit/>
          </a:bodyPr>
          <a:lstStyle/>
          <a:p>
            <a:r>
              <a:rPr lang="hu-HU" sz="3600" b="1" baseline="30000" dirty="0"/>
              <a:t>Jó, ha tudod!</a:t>
            </a:r>
          </a:p>
          <a:p>
            <a:pPr algn="just">
              <a:lnSpc>
                <a:spcPts val="3000"/>
              </a:lnSpc>
            </a:pPr>
            <a:r>
              <a:rPr lang="hu-HU" sz="3600" baseline="30000" dirty="0"/>
              <a:t>Az online oldalakon, webshopokban, egyéb kereskedési felületeken történő vásárláskor meg kell adnunk a bankkártyánk adatait, ami fokozott biztonsági kockázatot jelent. A kockázat csökkentése érdekében léteznek ma már úgynevezett virtuális bankkártyák, amelyeket a bankok kifejezetten az internetes vásárláshoz ajánlanak az ügyfeleknek. Ezeknek a kártyáknak az a sajátossága, hogy még akkor sem lehet „megcsapolni” velük a bankszámlánkat, ha idegen kézbe kerülnek a kártya adatai. </a:t>
            </a:r>
          </a:p>
          <a:p>
            <a:pPr algn="just">
              <a:lnSpc>
                <a:spcPts val="3000"/>
              </a:lnSpc>
              <a:spcBef>
                <a:spcPts val="1200"/>
              </a:spcBef>
            </a:pPr>
            <a:r>
              <a:rPr lang="hu-HU" sz="3600" baseline="30000" dirty="0"/>
              <a:t>Még biztonságosabb, ha egy úgynevezett napi limit meghatározásával korlátozzuk a költéseinket vagy a pénzfelvételt. Ez azt jelenti, hogy meghatározzuk azt a legnagyobb összeget, melyet egy nap megmozgathatunk a kártyával. Emellett érdemes megfontolni a kártyahasználatról és az aktuális egyenlegről </a:t>
            </a:r>
            <a:r>
              <a:rPr lang="hu-HU" sz="3600" baseline="30000" dirty="0" err="1"/>
              <a:t>sms-t</a:t>
            </a:r>
            <a:r>
              <a:rPr lang="hu-HU" sz="3600" baseline="30000" dirty="0"/>
              <a:t> küldő banki szolgáltatások igénybevételét is. Ezzel a megoldással minden műveletről </a:t>
            </a:r>
            <a:r>
              <a:rPr lang="hu-HU" sz="3600" baseline="30000" dirty="0" err="1"/>
              <a:t>sms-értesítést</a:t>
            </a:r>
            <a:r>
              <a:rPr lang="hu-HU" sz="3600" baseline="30000" dirty="0"/>
              <a:t> is kaphatunk, vagyis arról is, ha valaki tudtunkon kívül használja a kártyánkat, még akkor is, ha a próbálkozása sikertelen volt.</a:t>
            </a:r>
          </a:p>
        </p:txBody>
      </p:sp>
      <p:sp>
        <p:nvSpPr>
          <p:cNvPr id="10" name="Cím 1"/>
          <p:cNvSpPr txBox="1">
            <a:spLocks/>
          </p:cNvSpPr>
          <p:nvPr/>
        </p:nvSpPr>
        <p:spPr>
          <a:xfrm>
            <a:off x="0" y="0"/>
            <a:ext cx="9869760" cy="4278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hu-HU" sz="2400" b="1" baseline="30000" dirty="0">
                <a:solidFill>
                  <a:srgbClr val="6E32A0"/>
                </a:solidFill>
                <a:latin typeface="+mn-lt"/>
              </a:rPr>
              <a:t>9–10. Bankkártyát, de okosan! – </a:t>
            </a:r>
            <a:r>
              <a:rPr lang="hu-HU" sz="2400" b="1" baseline="30000" dirty="0"/>
              <a:t>D. </a:t>
            </a:r>
            <a:r>
              <a:rPr lang="hu-HU" sz="2400" b="1" baseline="30000" dirty="0">
                <a:solidFill>
                  <a:srgbClr val="6E32A0"/>
                </a:solidFill>
              </a:rPr>
              <a:t>Milyen bankkártyatípusok vannak?</a:t>
            </a:r>
          </a:p>
        </p:txBody>
      </p:sp>
    </p:spTree>
    <p:extLst>
      <p:ext uri="{BB962C8B-B14F-4D97-AF65-F5344CB8AC3E}">
        <p14:creationId xmlns:p14="http://schemas.microsoft.com/office/powerpoint/2010/main" val="29017986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7030A0">
                <a:alpha val="10000"/>
              </a:srgbClr>
            </a:gs>
            <a:gs pos="100000">
              <a:srgbClr val="7030A0">
                <a:alpha val="25000"/>
              </a:srgbClr>
            </a:gs>
          </a:gsLst>
          <a:lin ang="3600000" scaled="0"/>
        </a:gradFill>
        <a:effectLst/>
      </p:bgPr>
    </p:bg>
    <p:spTree>
      <p:nvGrpSpPr>
        <p:cNvPr id="1" name=""/>
        <p:cNvGrpSpPr/>
        <p:nvPr/>
      </p:nvGrpSpPr>
      <p:grpSpPr>
        <a:xfrm>
          <a:off x="0" y="0"/>
          <a:ext cx="0" cy="0"/>
          <a:chOff x="0" y="0"/>
          <a:chExt cx="0" cy="0"/>
        </a:xfrm>
      </p:grpSpPr>
      <p:pic>
        <p:nvPicPr>
          <p:cNvPr id="4" name="Picture 2" descr="C:\Users\Dobosi Andrea\Desktop\penziranytu_logo_vektoros.png"/>
          <p:cNvPicPr>
            <a:picLocks noChangeAspect="1" noChangeArrowheads="1"/>
          </p:cNvPicPr>
          <p:nvPr/>
        </p:nvPicPr>
        <p:blipFill>
          <a:blip r:embed="rId2" cstate="print"/>
          <a:srcRect/>
          <a:stretch>
            <a:fillRect/>
          </a:stretch>
        </p:blipFill>
        <p:spPr bwMode="auto">
          <a:xfrm>
            <a:off x="9869760" y="0"/>
            <a:ext cx="2322240" cy="671119"/>
          </a:xfrm>
          <a:prstGeom prst="rect">
            <a:avLst/>
          </a:prstGeom>
          <a:noFill/>
        </p:spPr>
      </p:pic>
      <p:sp>
        <p:nvSpPr>
          <p:cNvPr id="5" name="Lekerekített téglalap 4"/>
          <p:cNvSpPr/>
          <p:nvPr/>
        </p:nvSpPr>
        <p:spPr>
          <a:xfrm>
            <a:off x="269874" y="1443179"/>
            <a:ext cx="5568218" cy="5149915"/>
          </a:xfrm>
          <a:prstGeom prst="roundRect">
            <a:avLst>
              <a:gd name="adj" fmla="val 3601"/>
            </a:avLst>
          </a:prstGeom>
          <a:solidFill>
            <a:srgbClr val="FDF4AE"/>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 name="Téglalap 2"/>
          <p:cNvSpPr/>
          <p:nvPr/>
        </p:nvSpPr>
        <p:spPr>
          <a:xfrm>
            <a:off x="381633" y="1655816"/>
            <a:ext cx="5347044" cy="5093702"/>
          </a:xfrm>
          <a:prstGeom prst="rect">
            <a:avLst/>
          </a:prstGeom>
        </p:spPr>
        <p:txBody>
          <a:bodyPr wrap="square">
            <a:spAutoFit/>
          </a:bodyPr>
          <a:lstStyle/>
          <a:p>
            <a:pPr>
              <a:lnSpc>
                <a:spcPts val="3000"/>
              </a:lnSpc>
            </a:pPr>
            <a:r>
              <a:rPr lang="hu-HU" sz="3600" b="1" baseline="30000" dirty="0"/>
              <a:t>Készpénz vagy kártya?  </a:t>
            </a:r>
          </a:p>
          <a:p>
            <a:pPr algn="just">
              <a:lnSpc>
                <a:spcPts val="3000"/>
              </a:lnSpc>
            </a:pPr>
            <a:r>
              <a:rPr lang="hu-HU" sz="3600" baseline="30000" dirty="0"/>
              <a:t>A Molnár szülők eddig főként készpénzt használtak, amikor fizetniük kellett valahol. Készpénzben fizettek a boltban a bevásárláskor, és a „sárga csekkeket” is készpénzben fizették be a postán. A pénzt a közös bankszámlájukról a bankfiókban vették fel, és Molnár anyuka kezelte azt. Több helyről is hallották azonban, hogy a készpénzhasználat valójában drága mulatság, és számos esetben a bankkártya egyszerűbb, gyorsabb, biztonságosabb és olcsóbb megoldás. </a:t>
            </a:r>
          </a:p>
        </p:txBody>
      </p:sp>
      <p:sp>
        <p:nvSpPr>
          <p:cNvPr id="12" name="Cím 1"/>
          <p:cNvSpPr txBox="1">
            <a:spLocks/>
          </p:cNvSpPr>
          <p:nvPr/>
        </p:nvSpPr>
        <p:spPr>
          <a:xfrm>
            <a:off x="0" y="0"/>
            <a:ext cx="9869760" cy="4278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hu-HU" sz="2400" b="1" baseline="30000" dirty="0">
                <a:solidFill>
                  <a:srgbClr val="6E32A0"/>
                </a:solidFill>
                <a:latin typeface="+mn-lt"/>
              </a:rPr>
              <a:t>9–10. Bankkártyát, de okosan! </a:t>
            </a:r>
          </a:p>
        </p:txBody>
      </p:sp>
      <p:sp>
        <p:nvSpPr>
          <p:cNvPr id="11" name="Lekerekített téglalap 10"/>
          <p:cNvSpPr/>
          <p:nvPr/>
        </p:nvSpPr>
        <p:spPr>
          <a:xfrm>
            <a:off x="7174522" y="1443181"/>
            <a:ext cx="4750775" cy="5149914"/>
          </a:xfrm>
          <a:prstGeom prst="roundRect">
            <a:avLst>
              <a:gd name="adj" fmla="val 3479"/>
            </a:avLst>
          </a:prstGeom>
          <a:solidFill>
            <a:srgbClr val="D3F4FF"/>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4" name="Téglalap 13"/>
          <p:cNvSpPr/>
          <p:nvPr/>
        </p:nvSpPr>
        <p:spPr>
          <a:xfrm>
            <a:off x="7307384" y="1531815"/>
            <a:ext cx="4617913" cy="5170646"/>
          </a:xfrm>
          <a:prstGeom prst="rect">
            <a:avLst/>
          </a:prstGeom>
        </p:spPr>
        <p:txBody>
          <a:bodyPr wrap="square">
            <a:spAutoFit/>
          </a:bodyPr>
          <a:lstStyle/>
          <a:p>
            <a:pPr algn="just">
              <a:lnSpc>
                <a:spcPts val="3000"/>
              </a:lnSpc>
              <a:spcBef>
                <a:spcPts val="1200"/>
              </a:spcBef>
            </a:pPr>
            <a:r>
              <a:rPr lang="hu-HU" sz="3600" baseline="30000" dirty="0"/>
              <a:t>Tájékozódj, ki és miért használ a környezetedben készpénzt, illetve bankkártyát!</a:t>
            </a:r>
          </a:p>
          <a:p>
            <a:pPr algn="just">
              <a:lnSpc>
                <a:spcPts val="3000"/>
              </a:lnSpc>
              <a:spcBef>
                <a:spcPts val="1200"/>
              </a:spcBef>
            </a:pPr>
            <a:r>
              <a:rPr lang="hu-HU" sz="3600" baseline="30000" dirty="0"/>
              <a:t>Gyűjtsd össze, hogy mire használják a családok a „sárga csekket”!</a:t>
            </a:r>
          </a:p>
          <a:p>
            <a:pPr algn="just">
              <a:lnSpc>
                <a:spcPts val="3000"/>
              </a:lnSpc>
              <a:spcBef>
                <a:spcPts val="1200"/>
              </a:spcBef>
            </a:pPr>
            <a:r>
              <a:rPr lang="hu-HU" sz="3600" baseline="30000" dirty="0"/>
              <a:t>Gyűjts érveket a készpénzhasználat és a </a:t>
            </a:r>
            <a:r>
              <a:rPr lang="hu-HU" sz="3600" baseline="30000" dirty="0" err="1"/>
              <a:t>bankkártyahasználat</a:t>
            </a:r>
            <a:r>
              <a:rPr lang="hu-HU" sz="3600" baseline="30000" dirty="0"/>
              <a:t> mellett és ellen is!</a:t>
            </a:r>
          </a:p>
          <a:p>
            <a:pPr algn="just">
              <a:lnSpc>
                <a:spcPts val="3000"/>
              </a:lnSpc>
              <a:spcBef>
                <a:spcPts val="1200"/>
              </a:spcBef>
            </a:pPr>
            <a:r>
              <a:rPr lang="hu-HU" sz="3600" baseline="30000" dirty="0"/>
              <a:t>Keress az interneten </a:t>
            </a:r>
            <a:r>
              <a:rPr lang="hu-HU" sz="3600" baseline="30000" dirty="0" err="1"/>
              <a:t>bankkártyatrükköket</a:t>
            </a:r>
            <a:r>
              <a:rPr lang="hu-HU" sz="3600" baseline="30000" dirty="0"/>
              <a:t>! Készíts összefoglalót, hogyan lehet kivédeni ezeket!</a:t>
            </a:r>
            <a:endParaRPr lang="hu-HU" sz="3600" i="0" u="none" strike="noStrike" baseline="30000" dirty="0">
              <a:solidFill>
                <a:srgbClr val="000000"/>
              </a:solidFill>
            </a:endParaRPr>
          </a:p>
        </p:txBody>
      </p:sp>
      <p:sp>
        <p:nvSpPr>
          <p:cNvPr id="10" name="Téglalap 9"/>
          <p:cNvSpPr/>
          <p:nvPr/>
        </p:nvSpPr>
        <p:spPr>
          <a:xfrm>
            <a:off x="0" y="858405"/>
            <a:ext cx="12192000" cy="584775"/>
          </a:xfrm>
          <a:prstGeom prst="rect">
            <a:avLst/>
          </a:prstGeom>
        </p:spPr>
        <p:txBody>
          <a:bodyPr wrap="square">
            <a:spAutoFit/>
          </a:bodyPr>
          <a:lstStyle/>
          <a:p>
            <a:pPr algn="ctr"/>
            <a:r>
              <a:rPr lang="hu-HU" sz="4800" b="1" baseline="30000" dirty="0"/>
              <a:t>A. </a:t>
            </a:r>
            <a:r>
              <a:rPr lang="hu-HU" sz="4800" b="1" baseline="30000" dirty="0">
                <a:solidFill>
                  <a:srgbClr val="6E32A0"/>
                </a:solidFill>
              </a:rPr>
              <a:t>Mire jó a bankkártya?</a:t>
            </a:r>
          </a:p>
        </p:txBody>
      </p:sp>
    </p:spTree>
    <p:extLst>
      <p:ext uri="{BB962C8B-B14F-4D97-AF65-F5344CB8AC3E}">
        <p14:creationId xmlns:p14="http://schemas.microsoft.com/office/powerpoint/2010/main" val="34422180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rgbClr val="7030A0">
                <a:alpha val="10000"/>
              </a:srgbClr>
            </a:gs>
            <a:gs pos="100000">
              <a:srgbClr val="7030A0">
                <a:alpha val="25000"/>
              </a:srgbClr>
            </a:gs>
          </a:gsLst>
          <a:lin ang="3600000" scaled="0"/>
        </a:gradFill>
        <a:effectLst/>
      </p:bgPr>
    </p:bg>
    <p:spTree>
      <p:nvGrpSpPr>
        <p:cNvPr id="1" name=""/>
        <p:cNvGrpSpPr/>
        <p:nvPr/>
      </p:nvGrpSpPr>
      <p:grpSpPr>
        <a:xfrm>
          <a:off x="0" y="0"/>
          <a:ext cx="0" cy="0"/>
          <a:chOff x="0" y="0"/>
          <a:chExt cx="0" cy="0"/>
        </a:xfrm>
      </p:grpSpPr>
      <p:pic>
        <p:nvPicPr>
          <p:cNvPr id="4" name="Picture 2" descr="C:\Users\Dobosi Andrea\Desktop\penziranytu_logo_vektoros.png"/>
          <p:cNvPicPr>
            <a:picLocks noChangeAspect="1" noChangeArrowheads="1"/>
          </p:cNvPicPr>
          <p:nvPr/>
        </p:nvPicPr>
        <p:blipFill>
          <a:blip r:embed="rId2" cstate="print"/>
          <a:srcRect/>
          <a:stretch>
            <a:fillRect/>
          </a:stretch>
        </p:blipFill>
        <p:spPr bwMode="auto">
          <a:xfrm>
            <a:off x="9869760" y="0"/>
            <a:ext cx="2322240" cy="671119"/>
          </a:xfrm>
          <a:prstGeom prst="rect">
            <a:avLst/>
          </a:prstGeom>
          <a:noFill/>
        </p:spPr>
      </p:pic>
      <p:sp>
        <p:nvSpPr>
          <p:cNvPr id="6" name="Alcím 5"/>
          <p:cNvSpPr>
            <a:spLocks noGrp="1"/>
          </p:cNvSpPr>
          <p:nvPr>
            <p:ph type="subTitle" idx="1"/>
          </p:nvPr>
        </p:nvSpPr>
        <p:spPr>
          <a:xfrm>
            <a:off x="149066" y="1947765"/>
            <a:ext cx="11893867" cy="5574500"/>
          </a:xfrm>
        </p:spPr>
        <p:txBody>
          <a:bodyPr>
            <a:noAutofit/>
          </a:bodyPr>
          <a:lstStyle/>
          <a:p>
            <a:pPr algn="just">
              <a:lnSpc>
                <a:spcPts val="3000"/>
              </a:lnSpc>
              <a:spcBef>
                <a:spcPts val="1200"/>
              </a:spcBef>
            </a:pPr>
            <a:r>
              <a:rPr lang="hu-HU" sz="3600" b="1" baseline="30000" dirty="0">
                <a:solidFill>
                  <a:srgbClr val="6E32A0"/>
                </a:solidFill>
              </a:rPr>
              <a:t>Mire jó  a bankkártya?</a:t>
            </a:r>
            <a:r>
              <a:rPr lang="hu-HU" sz="3600" baseline="30000" dirty="0">
                <a:solidFill>
                  <a:srgbClr val="6E32A0"/>
                </a:solidFill>
              </a:rPr>
              <a:t> </a:t>
            </a:r>
            <a:r>
              <a:rPr lang="hu-HU" sz="3600" baseline="30000" dirty="0"/>
              <a:t>A bankkártya a bankszámlához kapcsolódó, a bankok által kibocsátott készpénz-helyettesítő fizetési eszköz, amely lehetővé teszi számunkra, hogy bizonyos dolgokért ne készpénzzel fizessünk, valamint hogy pénzt vegyünk fel a bankjegykiadó automatából, vagy tájékozódjunk a bankszámlánkról.</a:t>
            </a:r>
          </a:p>
          <a:p>
            <a:pPr algn="just">
              <a:lnSpc>
                <a:spcPts val="3000"/>
              </a:lnSpc>
              <a:spcBef>
                <a:spcPts val="1200"/>
              </a:spcBef>
            </a:pPr>
            <a:endParaRPr lang="hu-HU" sz="3600" baseline="30000" dirty="0"/>
          </a:p>
          <a:p>
            <a:pPr algn="just">
              <a:lnSpc>
                <a:spcPts val="3000"/>
              </a:lnSpc>
              <a:spcBef>
                <a:spcPts val="1200"/>
              </a:spcBef>
            </a:pPr>
            <a:r>
              <a:rPr lang="hu-HU" sz="3600" b="1" baseline="30000" dirty="0">
                <a:solidFill>
                  <a:srgbClr val="6E32A0"/>
                </a:solidFill>
              </a:rPr>
              <a:t>Hogyan használható biztonságosan a bankkártya?</a:t>
            </a:r>
            <a:r>
              <a:rPr lang="hu-HU" sz="3600" baseline="30000" dirty="0">
                <a:solidFill>
                  <a:srgbClr val="6E32A0"/>
                </a:solidFill>
              </a:rPr>
              <a:t> </a:t>
            </a:r>
            <a:r>
              <a:rPr lang="hu-HU" sz="3600" baseline="30000" dirty="0"/>
              <a:t>Ha a banknál beállítjuk a vásárlási, illetve pénzfelvételi korlátokat. Ez azt jelenti, hogy meghatározzuk azt a legnagyobb összeget, amelyet egy nap mozgathatunk a kártyával, valamint SMS-kontrollal nyomon követjük a pénzmozgásainkat a számlánkon. </a:t>
            </a:r>
            <a:endParaRPr lang="hu-HU" sz="3600" b="1" baseline="30000" dirty="0"/>
          </a:p>
        </p:txBody>
      </p:sp>
      <p:sp>
        <p:nvSpPr>
          <p:cNvPr id="3" name="Téglalap 2"/>
          <p:cNvSpPr/>
          <p:nvPr/>
        </p:nvSpPr>
        <p:spPr>
          <a:xfrm>
            <a:off x="0" y="-783319"/>
            <a:ext cx="12192000" cy="584775"/>
          </a:xfrm>
          <a:prstGeom prst="rect">
            <a:avLst/>
          </a:prstGeom>
        </p:spPr>
        <p:txBody>
          <a:bodyPr wrap="square">
            <a:spAutoFit/>
          </a:bodyPr>
          <a:lstStyle/>
          <a:p>
            <a:pPr algn="ctr"/>
            <a:r>
              <a:rPr lang="hu-HU" sz="4800" i="0" u="none" strike="noStrike" baseline="30000" dirty="0">
                <a:solidFill>
                  <a:srgbClr val="000000"/>
                </a:solidFill>
                <a:latin typeface="Myriad Pro" panose="020B0503030403020204" pitchFamily="34" charset="0"/>
              </a:rPr>
              <a:t>A legfontosabb tudnivalók</a:t>
            </a:r>
          </a:p>
        </p:txBody>
      </p:sp>
      <p:sp>
        <p:nvSpPr>
          <p:cNvPr id="7" name="Cím 1"/>
          <p:cNvSpPr>
            <a:spLocks noGrp="1"/>
          </p:cNvSpPr>
          <p:nvPr>
            <p:ph type="ctrTitle"/>
          </p:nvPr>
        </p:nvSpPr>
        <p:spPr>
          <a:xfrm>
            <a:off x="0" y="0"/>
            <a:ext cx="11610975" cy="1257300"/>
          </a:xfrm>
        </p:spPr>
        <p:txBody>
          <a:bodyPr>
            <a:normAutofit/>
          </a:bodyPr>
          <a:lstStyle/>
          <a:p>
            <a:r>
              <a:rPr lang="hu-HU" sz="7200" b="1" baseline="30000" dirty="0">
                <a:solidFill>
                  <a:srgbClr val="6E32A0"/>
                </a:solidFill>
                <a:latin typeface="+mn-lt"/>
              </a:rPr>
              <a:t>9–10. Bankkártyát, de okosan! </a:t>
            </a:r>
          </a:p>
        </p:txBody>
      </p:sp>
    </p:spTree>
    <p:extLst>
      <p:ext uri="{BB962C8B-B14F-4D97-AF65-F5344CB8AC3E}">
        <p14:creationId xmlns:p14="http://schemas.microsoft.com/office/powerpoint/2010/main" val="6957874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rgbClr val="7030A0">
                <a:alpha val="10000"/>
              </a:srgbClr>
            </a:gs>
            <a:gs pos="100000">
              <a:srgbClr val="7030A0">
                <a:alpha val="25000"/>
              </a:srgbClr>
            </a:gs>
          </a:gsLst>
          <a:lin ang="3600000" scaled="0"/>
        </a:gradFill>
        <a:effectLst/>
      </p:bgPr>
    </p:bg>
    <p:spTree>
      <p:nvGrpSpPr>
        <p:cNvPr id="1" name=""/>
        <p:cNvGrpSpPr/>
        <p:nvPr/>
      </p:nvGrpSpPr>
      <p:grpSpPr>
        <a:xfrm>
          <a:off x="0" y="0"/>
          <a:ext cx="0" cy="0"/>
          <a:chOff x="0" y="0"/>
          <a:chExt cx="0" cy="0"/>
        </a:xfrm>
      </p:grpSpPr>
      <p:pic>
        <p:nvPicPr>
          <p:cNvPr id="4" name="Picture 2" descr="C:\Users\Dobosi Andrea\Desktop\penziranytu_logo_vektoros.png"/>
          <p:cNvPicPr>
            <a:picLocks noChangeAspect="1" noChangeArrowheads="1"/>
          </p:cNvPicPr>
          <p:nvPr/>
        </p:nvPicPr>
        <p:blipFill>
          <a:blip r:embed="rId2" cstate="print"/>
          <a:srcRect/>
          <a:stretch>
            <a:fillRect/>
          </a:stretch>
        </p:blipFill>
        <p:spPr bwMode="auto">
          <a:xfrm>
            <a:off x="9869760" y="0"/>
            <a:ext cx="2322240" cy="671119"/>
          </a:xfrm>
          <a:prstGeom prst="rect">
            <a:avLst/>
          </a:prstGeom>
          <a:noFill/>
        </p:spPr>
      </p:pic>
      <p:sp>
        <p:nvSpPr>
          <p:cNvPr id="6" name="Alcím 5"/>
          <p:cNvSpPr>
            <a:spLocks noGrp="1"/>
          </p:cNvSpPr>
          <p:nvPr>
            <p:ph type="subTitle" idx="1"/>
          </p:nvPr>
        </p:nvSpPr>
        <p:spPr>
          <a:xfrm>
            <a:off x="149066" y="1751823"/>
            <a:ext cx="11893867" cy="5574500"/>
          </a:xfrm>
        </p:spPr>
        <p:txBody>
          <a:bodyPr>
            <a:noAutofit/>
          </a:bodyPr>
          <a:lstStyle/>
          <a:p>
            <a:pPr algn="just">
              <a:lnSpc>
                <a:spcPts val="3000"/>
              </a:lnSpc>
              <a:spcBef>
                <a:spcPts val="1200"/>
              </a:spcBef>
            </a:pPr>
            <a:r>
              <a:rPr lang="hu-HU" sz="3600" b="1" baseline="30000" dirty="0">
                <a:solidFill>
                  <a:srgbClr val="6E32A0"/>
                </a:solidFill>
              </a:rPr>
              <a:t>Milyen szempontokat kell mérlegelni a kártya kiválasztásakor?</a:t>
            </a:r>
            <a:r>
              <a:rPr lang="hu-HU" sz="3600" baseline="30000" dirty="0">
                <a:solidFill>
                  <a:srgbClr val="6E32A0"/>
                </a:solidFill>
              </a:rPr>
              <a:t> </a:t>
            </a:r>
            <a:r>
              <a:rPr lang="hu-HU" sz="3600" baseline="30000" dirty="0"/>
              <a:t>A kártya tulajdonságai, a használat tervezett helye (belföld, külföld), az éves díj és az egyéb kondíciók mellett figyelembe kell vennünk azt is, hogy milyen bankszámlához igényeljük, és milyen gyakran szeretnénk azt használni. Szintén fontos választási szempont az is, hogy a kártyához milyen költségek kapcsolódnak. </a:t>
            </a:r>
          </a:p>
          <a:p>
            <a:pPr algn="just">
              <a:lnSpc>
                <a:spcPts val="3000"/>
              </a:lnSpc>
              <a:spcBef>
                <a:spcPts val="1200"/>
              </a:spcBef>
            </a:pPr>
            <a:endParaRPr lang="hu-HU" sz="3600" baseline="30000" dirty="0"/>
          </a:p>
          <a:p>
            <a:pPr algn="just">
              <a:lnSpc>
                <a:spcPts val="3000"/>
              </a:lnSpc>
              <a:spcBef>
                <a:spcPts val="1200"/>
              </a:spcBef>
            </a:pPr>
            <a:r>
              <a:rPr lang="hu-HU" sz="3600" b="1" baseline="30000" dirty="0">
                <a:solidFill>
                  <a:srgbClr val="6E32A0"/>
                </a:solidFill>
              </a:rPr>
              <a:t>Milyen bankkártyatípusok vannak?</a:t>
            </a:r>
            <a:r>
              <a:rPr lang="hu-HU" sz="3600" baseline="30000" dirty="0">
                <a:solidFill>
                  <a:srgbClr val="6E32A0"/>
                </a:solidFill>
              </a:rPr>
              <a:t> </a:t>
            </a:r>
            <a:r>
              <a:rPr lang="hu-HU" sz="3600" baseline="30000" dirty="0"/>
              <a:t>A bankkártyák két fő típusa a betéti és a hitelkártya. A betéti kártya esetében a saját pénzünket, a hitelkártya esetében a bankét költjük. Emiatt a hitelkártya költségei jellemzően magasabbak, mint a betéti kártyáé.</a:t>
            </a:r>
            <a:endParaRPr lang="hu-HU" sz="3600" dirty="0">
              <a:solidFill>
                <a:srgbClr val="6E32A0"/>
              </a:solidFill>
            </a:endParaRPr>
          </a:p>
        </p:txBody>
      </p:sp>
      <p:sp>
        <p:nvSpPr>
          <p:cNvPr id="3" name="Téglalap 2"/>
          <p:cNvSpPr/>
          <p:nvPr/>
        </p:nvSpPr>
        <p:spPr>
          <a:xfrm>
            <a:off x="0" y="-783319"/>
            <a:ext cx="12192000" cy="584775"/>
          </a:xfrm>
          <a:prstGeom prst="rect">
            <a:avLst/>
          </a:prstGeom>
        </p:spPr>
        <p:txBody>
          <a:bodyPr wrap="square">
            <a:spAutoFit/>
          </a:bodyPr>
          <a:lstStyle/>
          <a:p>
            <a:pPr algn="ctr"/>
            <a:r>
              <a:rPr lang="hu-HU" sz="4800" i="0" u="none" strike="noStrike" baseline="30000" dirty="0">
                <a:solidFill>
                  <a:srgbClr val="000000"/>
                </a:solidFill>
                <a:latin typeface="Myriad Pro" panose="020B0503030403020204" pitchFamily="34" charset="0"/>
              </a:rPr>
              <a:t>A legfontosabb tudnivalók</a:t>
            </a:r>
          </a:p>
        </p:txBody>
      </p:sp>
      <p:sp>
        <p:nvSpPr>
          <p:cNvPr id="7" name="Cím 1"/>
          <p:cNvSpPr>
            <a:spLocks noGrp="1"/>
          </p:cNvSpPr>
          <p:nvPr>
            <p:ph type="ctrTitle"/>
          </p:nvPr>
        </p:nvSpPr>
        <p:spPr>
          <a:xfrm>
            <a:off x="0" y="0"/>
            <a:ext cx="11610975" cy="1257300"/>
          </a:xfrm>
        </p:spPr>
        <p:txBody>
          <a:bodyPr>
            <a:normAutofit/>
          </a:bodyPr>
          <a:lstStyle/>
          <a:p>
            <a:r>
              <a:rPr lang="hu-HU" sz="7200" b="1" baseline="30000" dirty="0">
                <a:solidFill>
                  <a:srgbClr val="6E32A0"/>
                </a:solidFill>
                <a:latin typeface="+mn-lt"/>
              </a:rPr>
              <a:t>9–10. Bankkártyát, de okosan! </a:t>
            </a:r>
          </a:p>
        </p:txBody>
      </p:sp>
    </p:spTree>
    <p:extLst>
      <p:ext uri="{BB962C8B-B14F-4D97-AF65-F5344CB8AC3E}">
        <p14:creationId xmlns:p14="http://schemas.microsoft.com/office/powerpoint/2010/main" val="25022854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7030A0">
                <a:alpha val="10000"/>
              </a:srgbClr>
            </a:gs>
            <a:gs pos="100000">
              <a:srgbClr val="7030A0">
                <a:alpha val="25000"/>
              </a:srgbClr>
            </a:gs>
          </a:gsLst>
          <a:lin ang="3600000" scaled="0"/>
        </a:gradFill>
        <a:effectLst/>
      </p:bgPr>
    </p:bg>
    <p:spTree>
      <p:nvGrpSpPr>
        <p:cNvPr id="1" name=""/>
        <p:cNvGrpSpPr/>
        <p:nvPr/>
      </p:nvGrpSpPr>
      <p:grpSpPr>
        <a:xfrm>
          <a:off x="0" y="0"/>
          <a:ext cx="0" cy="0"/>
          <a:chOff x="0" y="0"/>
          <a:chExt cx="0" cy="0"/>
        </a:xfrm>
      </p:grpSpPr>
      <p:pic>
        <p:nvPicPr>
          <p:cNvPr id="4" name="Picture 2" descr="C:\Users\Dobosi Andrea\Desktop\penziranytu_logo_vektoros.png"/>
          <p:cNvPicPr>
            <a:picLocks noChangeAspect="1" noChangeArrowheads="1"/>
          </p:cNvPicPr>
          <p:nvPr/>
        </p:nvPicPr>
        <p:blipFill>
          <a:blip r:embed="rId2" cstate="print"/>
          <a:srcRect/>
          <a:stretch>
            <a:fillRect/>
          </a:stretch>
        </p:blipFill>
        <p:spPr bwMode="auto">
          <a:xfrm>
            <a:off x="9869760" y="0"/>
            <a:ext cx="2322240" cy="671119"/>
          </a:xfrm>
          <a:prstGeom prst="rect">
            <a:avLst/>
          </a:prstGeom>
          <a:noFill/>
        </p:spPr>
      </p:pic>
      <p:sp>
        <p:nvSpPr>
          <p:cNvPr id="12" name="Cím 1"/>
          <p:cNvSpPr txBox="1">
            <a:spLocks/>
          </p:cNvSpPr>
          <p:nvPr/>
        </p:nvSpPr>
        <p:spPr>
          <a:xfrm>
            <a:off x="0" y="0"/>
            <a:ext cx="9869760" cy="4278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hu-HU" sz="2400" b="1" baseline="30000" dirty="0">
                <a:solidFill>
                  <a:srgbClr val="6E32A0"/>
                </a:solidFill>
                <a:latin typeface="+mn-lt"/>
              </a:rPr>
              <a:t>9–10. Bankkártyát, de okosan! </a:t>
            </a:r>
          </a:p>
        </p:txBody>
      </p:sp>
      <p:sp>
        <p:nvSpPr>
          <p:cNvPr id="10" name="Téglalap 9"/>
          <p:cNvSpPr/>
          <p:nvPr/>
        </p:nvSpPr>
        <p:spPr>
          <a:xfrm>
            <a:off x="0" y="414575"/>
            <a:ext cx="12192000" cy="584775"/>
          </a:xfrm>
          <a:prstGeom prst="rect">
            <a:avLst/>
          </a:prstGeom>
        </p:spPr>
        <p:txBody>
          <a:bodyPr wrap="square">
            <a:spAutoFit/>
          </a:bodyPr>
          <a:lstStyle/>
          <a:p>
            <a:pPr algn="ctr"/>
            <a:r>
              <a:rPr lang="hu-HU" sz="4800" b="1" baseline="30000" dirty="0"/>
              <a:t>B. </a:t>
            </a:r>
            <a:r>
              <a:rPr lang="hu-HU" sz="4800" b="1" baseline="30000" dirty="0">
                <a:solidFill>
                  <a:srgbClr val="6E32A0"/>
                </a:solidFill>
              </a:rPr>
              <a:t>Hogyan használjuk a kártyánkat?</a:t>
            </a:r>
          </a:p>
        </p:txBody>
      </p:sp>
      <p:sp>
        <p:nvSpPr>
          <p:cNvPr id="9" name="Lekerekített téglalap 8"/>
          <p:cNvSpPr/>
          <p:nvPr/>
        </p:nvSpPr>
        <p:spPr>
          <a:xfrm>
            <a:off x="235928" y="1201475"/>
            <a:ext cx="3673476" cy="5393635"/>
          </a:xfrm>
          <a:prstGeom prst="roundRect">
            <a:avLst>
              <a:gd name="adj" fmla="val 6333"/>
            </a:avLst>
          </a:prstGeom>
          <a:solidFill>
            <a:srgbClr val="FDF4AE"/>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3" name="Téglalap 12"/>
          <p:cNvSpPr/>
          <p:nvPr/>
        </p:nvSpPr>
        <p:spPr>
          <a:xfrm>
            <a:off x="347688" y="1427373"/>
            <a:ext cx="3561716" cy="5262979"/>
          </a:xfrm>
          <a:prstGeom prst="rect">
            <a:avLst/>
          </a:prstGeom>
        </p:spPr>
        <p:txBody>
          <a:bodyPr wrap="square">
            <a:spAutoFit/>
          </a:bodyPr>
          <a:lstStyle/>
          <a:p>
            <a:pPr algn="just"/>
            <a:r>
              <a:rPr lang="hu-HU" sz="3600" b="1" baseline="30000" dirty="0"/>
              <a:t>Kód </a:t>
            </a:r>
            <a:r>
              <a:rPr lang="hu-HU" sz="3600" b="1" baseline="30000" dirty="0" err="1"/>
              <a:t>kód</a:t>
            </a:r>
            <a:r>
              <a:rPr lang="hu-HU" sz="3600" b="1" baseline="30000" dirty="0"/>
              <a:t> hátán</a:t>
            </a:r>
          </a:p>
          <a:p>
            <a:pPr algn="just"/>
            <a:r>
              <a:rPr lang="hu-HU" sz="3600" baseline="30000" dirty="0"/>
              <a:t>Évi nagyon örült, amikor az új bankszámlájához egy bankkártyát is kapott. De számos dologgal nem volt tisztában. Mit jelent az első lapján lévő hosszú számsor, és mire szolgálnak a hátlapon olvasható titokzatos kódok? A sok szám közül azt se tudta, mi az, amit meg kell jegyeznie ahhoz, hogy biztonságosan tudja használni kártyáját.</a:t>
            </a:r>
          </a:p>
        </p:txBody>
      </p:sp>
      <p:pic>
        <p:nvPicPr>
          <p:cNvPr id="3" name="Kép 2"/>
          <p:cNvPicPr>
            <a:picLocks noChangeAspect="1"/>
          </p:cNvPicPr>
          <p:nvPr/>
        </p:nvPicPr>
        <p:blipFill rotWithShape="1">
          <a:blip r:embed="rId3" cstate="print">
            <a:extLst>
              <a:ext uri="{28A0092B-C50C-407E-A947-70E740481C1C}">
                <a14:useLocalDpi xmlns:a14="http://schemas.microsoft.com/office/drawing/2010/main" val="0"/>
              </a:ext>
            </a:extLst>
          </a:blip>
          <a:srcRect t="3682" b="38054"/>
          <a:stretch/>
        </p:blipFill>
        <p:spPr>
          <a:xfrm>
            <a:off x="5505061" y="1028671"/>
            <a:ext cx="5284078" cy="2539748"/>
          </a:xfrm>
          <a:prstGeom prst="rect">
            <a:avLst/>
          </a:prstGeom>
        </p:spPr>
      </p:pic>
      <p:sp>
        <p:nvSpPr>
          <p:cNvPr id="8" name="Lekerekített téglalap 7"/>
          <p:cNvSpPr/>
          <p:nvPr/>
        </p:nvSpPr>
        <p:spPr>
          <a:xfrm>
            <a:off x="4255477" y="3542568"/>
            <a:ext cx="7574614" cy="3052542"/>
          </a:xfrm>
          <a:prstGeom prst="roundRect">
            <a:avLst>
              <a:gd name="adj" fmla="val 6544"/>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1" name="Téglalap 10"/>
          <p:cNvSpPr/>
          <p:nvPr/>
        </p:nvSpPr>
        <p:spPr>
          <a:xfrm>
            <a:off x="4318639" y="3730834"/>
            <a:ext cx="7539445" cy="2862322"/>
          </a:xfrm>
          <a:prstGeom prst="rect">
            <a:avLst/>
          </a:prstGeom>
        </p:spPr>
        <p:txBody>
          <a:bodyPr wrap="square">
            <a:spAutoFit/>
          </a:bodyPr>
          <a:lstStyle/>
          <a:p>
            <a:r>
              <a:rPr lang="hu-HU" sz="3600" b="1" baseline="30000" dirty="0"/>
              <a:t>Jó, ha tudod!</a:t>
            </a:r>
          </a:p>
          <a:p>
            <a:pPr algn="just"/>
            <a:r>
              <a:rPr lang="hu-HU" sz="3600" baseline="30000" dirty="0"/>
              <a:t>Vásárláskor a kártyán lévő adatokkal</a:t>
            </a:r>
            <a:r>
              <a:rPr lang="hu-HU" sz="3600" dirty="0"/>
              <a:t> </a:t>
            </a:r>
            <a:r>
              <a:rPr lang="hu-HU" sz="3600" baseline="30000" dirty="0"/>
              <a:t>és/vagy a titkos azonosítónkkal (PIN-kód) azonosítjuk magunkat. Az üzletekben történő bankkártyás vásárláskor általában szükség van a négyjegyű PIN-kód megadására, de előfordulhat, hogy csak a kártyabirtokos aláírása vagy még az sem szükséges a tranzakcióhoz.</a:t>
            </a:r>
          </a:p>
        </p:txBody>
      </p:sp>
    </p:spTree>
    <p:extLst>
      <p:ext uri="{BB962C8B-B14F-4D97-AF65-F5344CB8AC3E}">
        <p14:creationId xmlns:p14="http://schemas.microsoft.com/office/powerpoint/2010/main" val="22668489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7030A0">
                <a:alpha val="10000"/>
              </a:srgbClr>
            </a:gs>
            <a:gs pos="100000">
              <a:srgbClr val="7030A0">
                <a:alpha val="25000"/>
              </a:srgbClr>
            </a:gs>
          </a:gsLst>
          <a:lin ang="3600000" scaled="0"/>
        </a:gradFill>
        <a:effectLst/>
      </p:bgPr>
    </p:bg>
    <p:spTree>
      <p:nvGrpSpPr>
        <p:cNvPr id="1" name=""/>
        <p:cNvGrpSpPr/>
        <p:nvPr/>
      </p:nvGrpSpPr>
      <p:grpSpPr>
        <a:xfrm>
          <a:off x="0" y="0"/>
          <a:ext cx="0" cy="0"/>
          <a:chOff x="0" y="0"/>
          <a:chExt cx="0" cy="0"/>
        </a:xfrm>
      </p:grpSpPr>
      <p:pic>
        <p:nvPicPr>
          <p:cNvPr id="4" name="Picture 2" descr="C:\Users\Dobosi Andrea\Desktop\penziranytu_logo_vektoros.png"/>
          <p:cNvPicPr>
            <a:picLocks noChangeAspect="1" noChangeArrowheads="1"/>
          </p:cNvPicPr>
          <p:nvPr/>
        </p:nvPicPr>
        <p:blipFill>
          <a:blip r:embed="rId2" cstate="print"/>
          <a:srcRect/>
          <a:stretch>
            <a:fillRect/>
          </a:stretch>
        </p:blipFill>
        <p:spPr bwMode="auto">
          <a:xfrm>
            <a:off x="9869760" y="0"/>
            <a:ext cx="2322240" cy="671119"/>
          </a:xfrm>
          <a:prstGeom prst="rect">
            <a:avLst/>
          </a:prstGeom>
          <a:noFill/>
        </p:spPr>
      </p:pic>
      <p:sp>
        <p:nvSpPr>
          <p:cNvPr id="12" name="Cím 1"/>
          <p:cNvSpPr txBox="1">
            <a:spLocks/>
          </p:cNvSpPr>
          <p:nvPr/>
        </p:nvSpPr>
        <p:spPr>
          <a:xfrm>
            <a:off x="0" y="0"/>
            <a:ext cx="9869760" cy="4278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hu-HU" sz="2400" b="1" baseline="30000" dirty="0">
                <a:solidFill>
                  <a:srgbClr val="6E32A0"/>
                </a:solidFill>
                <a:latin typeface="+mn-lt"/>
              </a:rPr>
              <a:t>9–10. Bankkártyát, de okosan! – </a:t>
            </a:r>
            <a:r>
              <a:rPr lang="hu-HU" sz="2400" b="1" baseline="30000" dirty="0"/>
              <a:t>B. </a:t>
            </a:r>
            <a:r>
              <a:rPr lang="hu-HU" sz="2400" b="1" baseline="30000" dirty="0">
                <a:solidFill>
                  <a:srgbClr val="6E32A0"/>
                </a:solidFill>
              </a:rPr>
              <a:t>Hogyan használjuk a kártyánkat?</a:t>
            </a:r>
            <a:r>
              <a:rPr lang="hu-HU" sz="2400" b="1" baseline="30000" dirty="0">
                <a:solidFill>
                  <a:srgbClr val="6E32A0"/>
                </a:solidFill>
                <a:latin typeface="+mn-lt"/>
              </a:rPr>
              <a:t> </a:t>
            </a:r>
          </a:p>
        </p:txBody>
      </p:sp>
      <p:sp>
        <p:nvSpPr>
          <p:cNvPr id="11" name="Lekerekített téglalap 10"/>
          <p:cNvSpPr/>
          <p:nvPr/>
        </p:nvSpPr>
        <p:spPr>
          <a:xfrm>
            <a:off x="151670" y="999350"/>
            <a:ext cx="11923099" cy="5695854"/>
          </a:xfrm>
          <a:prstGeom prst="roundRect">
            <a:avLst>
              <a:gd name="adj" fmla="val 3479"/>
            </a:avLst>
          </a:prstGeom>
          <a:solidFill>
            <a:srgbClr val="D3F4FF"/>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pic>
        <p:nvPicPr>
          <p:cNvPr id="2" name="Kép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9508" y="1061399"/>
            <a:ext cx="8909538" cy="5566306"/>
          </a:xfrm>
          <a:prstGeom prst="rect">
            <a:avLst/>
          </a:prstGeom>
        </p:spPr>
      </p:pic>
      <p:sp>
        <p:nvSpPr>
          <p:cNvPr id="3" name="Téglalap 2"/>
          <p:cNvSpPr/>
          <p:nvPr/>
        </p:nvSpPr>
        <p:spPr>
          <a:xfrm>
            <a:off x="257908" y="1225689"/>
            <a:ext cx="2446215" cy="5632311"/>
          </a:xfrm>
          <a:prstGeom prst="rect">
            <a:avLst/>
          </a:prstGeom>
        </p:spPr>
        <p:txBody>
          <a:bodyPr wrap="square">
            <a:spAutoFit/>
          </a:bodyPr>
          <a:lstStyle/>
          <a:p>
            <a:pPr algn="just">
              <a:lnSpc>
                <a:spcPts val="3000"/>
              </a:lnSpc>
              <a:spcBef>
                <a:spcPts val="1200"/>
              </a:spcBef>
            </a:pPr>
            <a:r>
              <a:rPr lang="hu-HU" sz="3600" baseline="30000" dirty="0"/>
              <a:t>Tekintsd át a mellékelt </a:t>
            </a:r>
            <a:r>
              <a:rPr lang="hu-HU" sz="3600" baseline="30000" dirty="0" err="1"/>
              <a:t>bank­kártya­minta</a:t>
            </a:r>
            <a:r>
              <a:rPr lang="hu-HU" sz="3600" baseline="30000" dirty="0"/>
              <a:t> elő- és hátlapját, majd foglald össze, milyen adatokat tartalmaz!</a:t>
            </a:r>
          </a:p>
          <a:p>
            <a:pPr algn="just">
              <a:lnSpc>
                <a:spcPts val="3000"/>
              </a:lnSpc>
              <a:spcBef>
                <a:spcPts val="1200"/>
              </a:spcBef>
            </a:pPr>
            <a:r>
              <a:rPr lang="hu-HU" sz="3600" baseline="30000" dirty="0"/>
              <a:t>A kártyán szereplő kódok közül melyiket kell Évinek megadnia ahhoz, hogy az interneten vásárolni tudjon?</a:t>
            </a:r>
            <a:endParaRPr lang="hu-HU" sz="3600" baseline="30000" dirty="0">
              <a:solidFill>
                <a:srgbClr val="000000"/>
              </a:solidFill>
            </a:endParaRPr>
          </a:p>
        </p:txBody>
      </p:sp>
    </p:spTree>
    <p:extLst>
      <p:ext uri="{BB962C8B-B14F-4D97-AF65-F5344CB8AC3E}">
        <p14:creationId xmlns:p14="http://schemas.microsoft.com/office/powerpoint/2010/main" val="35328745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7030A0">
                <a:alpha val="10000"/>
              </a:srgbClr>
            </a:gs>
            <a:gs pos="100000">
              <a:srgbClr val="7030A0">
                <a:alpha val="25000"/>
              </a:srgbClr>
            </a:gs>
          </a:gsLst>
          <a:lin ang="3600000" scaled="0"/>
        </a:gradFill>
        <a:effectLst/>
      </p:bgPr>
    </p:bg>
    <p:spTree>
      <p:nvGrpSpPr>
        <p:cNvPr id="1" name=""/>
        <p:cNvGrpSpPr/>
        <p:nvPr/>
      </p:nvGrpSpPr>
      <p:grpSpPr>
        <a:xfrm>
          <a:off x="0" y="0"/>
          <a:ext cx="0" cy="0"/>
          <a:chOff x="0" y="0"/>
          <a:chExt cx="0" cy="0"/>
        </a:xfrm>
      </p:grpSpPr>
      <p:pic>
        <p:nvPicPr>
          <p:cNvPr id="4" name="Picture 2" descr="C:\Users\Dobosi Andrea\Desktop\penziranytu_logo_vektoros.png"/>
          <p:cNvPicPr>
            <a:picLocks noChangeAspect="1" noChangeArrowheads="1"/>
          </p:cNvPicPr>
          <p:nvPr/>
        </p:nvPicPr>
        <p:blipFill>
          <a:blip r:embed="rId2" cstate="print"/>
          <a:srcRect/>
          <a:stretch>
            <a:fillRect/>
          </a:stretch>
        </p:blipFill>
        <p:spPr bwMode="auto">
          <a:xfrm>
            <a:off x="9869760" y="0"/>
            <a:ext cx="2322240" cy="671119"/>
          </a:xfrm>
          <a:prstGeom prst="rect">
            <a:avLst/>
          </a:prstGeom>
          <a:noFill/>
        </p:spPr>
      </p:pic>
      <p:sp>
        <p:nvSpPr>
          <p:cNvPr id="5" name="Lekerekített téglalap 4"/>
          <p:cNvSpPr/>
          <p:nvPr/>
        </p:nvSpPr>
        <p:spPr>
          <a:xfrm>
            <a:off x="204666" y="820615"/>
            <a:ext cx="4273548" cy="5884985"/>
          </a:xfrm>
          <a:prstGeom prst="roundRect">
            <a:avLst>
              <a:gd name="adj" fmla="val 6333"/>
            </a:avLst>
          </a:prstGeom>
          <a:solidFill>
            <a:srgbClr val="FDF4AE"/>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3" name="Téglalap 2"/>
          <p:cNvSpPr/>
          <p:nvPr/>
        </p:nvSpPr>
        <p:spPr>
          <a:xfrm>
            <a:off x="314325" y="970110"/>
            <a:ext cx="4086225" cy="5961946"/>
          </a:xfrm>
          <a:prstGeom prst="rect">
            <a:avLst/>
          </a:prstGeom>
        </p:spPr>
        <p:txBody>
          <a:bodyPr wrap="square">
            <a:spAutoFit/>
          </a:bodyPr>
          <a:lstStyle/>
          <a:p>
            <a:r>
              <a:rPr lang="hu-HU" sz="3600" b="1" baseline="30000" dirty="0"/>
              <a:t>Zsebpénz a neten  </a:t>
            </a:r>
          </a:p>
          <a:p>
            <a:pPr algn="just"/>
            <a:r>
              <a:rPr lang="hu-HU" sz="3600" baseline="30000" dirty="0"/>
              <a:t>Peti nagyon szeretne a mobiltelefonjára letölteni egy menő zenei alkalmazást. Azonban kiderül, hogy a legújabb albumokat csak az applikáción keresztül, bankkártyával lehetne megvásárolni. Bár Petinek van otthon spórolt pénze, de azzal nem lehet a mobilon keresztül vásárolni. Ezért rábeszélte a szüleit, hogy neki is nyissanak bankszámlát, hogy legyen egy vásárlásra is alkalmas bankkártyája. </a:t>
            </a:r>
          </a:p>
        </p:txBody>
      </p:sp>
      <p:sp>
        <p:nvSpPr>
          <p:cNvPr id="8" name="Lekerekített téglalap 7"/>
          <p:cNvSpPr/>
          <p:nvPr/>
        </p:nvSpPr>
        <p:spPr>
          <a:xfrm>
            <a:off x="4866786" y="820615"/>
            <a:ext cx="7145460" cy="1798542"/>
          </a:xfrm>
          <a:prstGeom prst="roundRect">
            <a:avLst>
              <a:gd name="adj" fmla="val 10380"/>
            </a:avLst>
          </a:prstGeom>
          <a:solidFill>
            <a:srgbClr val="D3F4FF"/>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9" name="Téglalap 8"/>
          <p:cNvSpPr/>
          <p:nvPr/>
        </p:nvSpPr>
        <p:spPr>
          <a:xfrm>
            <a:off x="4921493" y="970110"/>
            <a:ext cx="7090753" cy="1785104"/>
          </a:xfrm>
          <a:prstGeom prst="rect">
            <a:avLst/>
          </a:prstGeom>
        </p:spPr>
        <p:txBody>
          <a:bodyPr wrap="square">
            <a:spAutoFit/>
          </a:bodyPr>
          <a:lstStyle/>
          <a:p>
            <a:pPr>
              <a:lnSpc>
                <a:spcPts val="3000"/>
              </a:lnSpc>
              <a:spcBef>
                <a:spcPts val="1200"/>
              </a:spcBef>
            </a:pPr>
            <a:r>
              <a:rPr lang="hu-HU" sz="3600" baseline="30000" dirty="0"/>
              <a:t>Egy váratlan esemény miatt Petinek hirtelen készpénzre lesz szüksége. Hogyan tud a leggyorsabban a számlán lévő pénzből újra készpénzt varázsolni? </a:t>
            </a:r>
          </a:p>
          <a:p>
            <a:pPr>
              <a:lnSpc>
                <a:spcPts val="3000"/>
              </a:lnSpc>
              <a:spcBef>
                <a:spcPts val="1200"/>
              </a:spcBef>
            </a:pPr>
            <a:r>
              <a:rPr lang="hu-HU" sz="3600" baseline="30000" dirty="0"/>
              <a:t>Nézz utána, mit jelent a POS, illetve az ATM kifejezés!</a:t>
            </a:r>
            <a:endParaRPr lang="hu-HU" sz="3600" i="0" u="none" strike="noStrike" baseline="30000" dirty="0">
              <a:solidFill>
                <a:srgbClr val="000000"/>
              </a:solidFill>
            </a:endParaRPr>
          </a:p>
        </p:txBody>
      </p:sp>
      <p:sp>
        <p:nvSpPr>
          <p:cNvPr id="11" name="Cím 1"/>
          <p:cNvSpPr txBox="1">
            <a:spLocks/>
          </p:cNvSpPr>
          <p:nvPr/>
        </p:nvSpPr>
        <p:spPr>
          <a:xfrm>
            <a:off x="0" y="0"/>
            <a:ext cx="9869760" cy="4278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hu-HU" sz="2400" b="1" baseline="30000" dirty="0">
                <a:solidFill>
                  <a:srgbClr val="6E32A0"/>
                </a:solidFill>
                <a:latin typeface="+mn-lt"/>
              </a:rPr>
              <a:t>9–10. Bankkártyát, de okosan! – </a:t>
            </a:r>
            <a:r>
              <a:rPr lang="hu-HU" sz="2400" b="1" baseline="30000" dirty="0"/>
              <a:t>B. </a:t>
            </a:r>
            <a:r>
              <a:rPr lang="hu-HU" sz="2400" b="1" baseline="30000" dirty="0">
                <a:solidFill>
                  <a:srgbClr val="6E32A0"/>
                </a:solidFill>
              </a:rPr>
              <a:t>Hogyan használjuk a kártyánkat?</a:t>
            </a:r>
            <a:r>
              <a:rPr lang="hu-HU" sz="2400" b="1" baseline="30000" dirty="0">
                <a:solidFill>
                  <a:srgbClr val="6E32A0"/>
                </a:solidFill>
                <a:latin typeface="+mn-lt"/>
              </a:rPr>
              <a:t> </a:t>
            </a:r>
          </a:p>
        </p:txBody>
      </p:sp>
      <p:pic>
        <p:nvPicPr>
          <p:cNvPr id="2" name="Kép 1"/>
          <p:cNvPicPr>
            <a:picLocks noChangeAspect="1"/>
          </p:cNvPicPr>
          <p:nvPr/>
        </p:nvPicPr>
        <p:blipFill rotWithShape="1">
          <a:blip r:embed="rId3" cstate="print">
            <a:extLst>
              <a:ext uri="{28A0092B-C50C-407E-A947-70E740481C1C}">
                <a14:useLocalDpi xmlns:a14="http://schemas.microsoft.com/office/drawing/2010/main" val="0"/>
              </a:ext>
            </a:extLst>
          </a:blip>
          <a:srcRect l="4251" t="19878" r="330" b="3111"/>
          <a:stretch/>
        </p:blipFill>
        <p:spPr>
          <a:xfrm>
            <a:off x="4896000" y="2889600"/>
            <a:ext cx="7092000" cy="3816000"/>
          </a:xfrm>
          <a:prstGeom prst="rect">
            <a:avLst/>
          </a:prstGeom>
        </p:spPr>
      </p:pic>
    </p:spTree>
    <p:extLst>
      <p:ext uri="{BB962C8B-B14F-4D97-AF65-F5344CB8AC3E}">
        <p14:creationId xmlns:p14="http://schemas.microsoft.com/office/powerpoint/2010/main" val="4948155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7030A0">
                <a:alpha val="10000"/>
              </a:srgbClr>
            </a:gs>
            <a:gs pos="100000">
              <a:srgbClr val="7030A0">
                <a:alpha val="25000"/>
              </a:srgbClr>
            </a:gs>
          </a:gsLst>
          <a:lin ang="3600000" scaled="0"/>
        </a:gradFill>
        <a:effectLst/>
      </p:bgPr>
    </p:bg>
    <p:spTree>
      <p:nvGrpSpPr>
        <p:cNvPr id="1" name=""/>
        <p:cNvGrpSpPr/>
        <p:nvPr/>
      </p:nvGrpSpPr>
      <p:grpSpPr>
        <a:xfrm>
          <a:off x="0" y="0"/>
          <a:ext cx="0" cy="0"/>
          <a:chOff x="0" y="0"/>
          <a:chExt cx="0" cy="0"/>
        </a:xfrm>
      </p:grpSpPr>
      <p:pic>
        <p:nvPicPr>
          <p:cNvPr id="4" name="Picture 2" descr="C:\Users\Dobosi Andrea\Desktop\penziranytu_logo_vektoros.png"/>
          <p:cNvPicPr>
            <a:picLocks noChangeAspect="1" noChangeArrowheads="1"/>
          </p:cNvPicPr>
          <p:nvPr/>
        </p:nvPicPr>
        <p:blipFill>
          <a:blip r:embed="rId2" cstate="print"/>
          <a:srcRect/>
          <a:stretch>
            <a:fillRect/>
          </a:stretch>
        </p:blipFill>
        <p:spPr bwMode="auto">
          <a:xfrm>
            <a:off x="9869760" y="0"/>
            <a:ext cx="2322240" cy="671119"/>
          </a:xfrm>
          <a:prstGeom prst="rect">
            <a:avLst/>
          </a:prstGeom>
          <a:noFill/>
        </p:spPr>
      </p:pic>
      <p:sp>
        <p:nvSpPr>
          <p:cNvPr id="12" name="Cím 1"/>
          <p:cNvSpPr txBox="1">
            <a:spLocks/>
          </p:cNvSpPr>
          <p:nvPr/>
        </p:nvSpPr>
        <p:spPr>
          <a:xfrm>
            <a:off x="0" y="0"/>
            <a:ext cx="9869760" cy="4278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hu-HU" sz="2400" b="1" baseline="30000" dirty="0">
                <a:solidFill>
                  <a:srgbClr val="6E32A0"/>
                </a:solidFill>
                <a:latin typeface="+mn-lt"/>
              </a:rPr>
              <a:t>9–10. Bankkártyát, de okosan! </a:t>
            </a:r>
          </a:p>
        </p:txBody>
      </p:sp>
      <p:sp>
        <p:nvSpPr>
          <p:cNvPr id="10" name="Téglalap 9"/>
          <p:cNvSpPr/>
          <p:nvPr/>
        </p:nvSpPr>
        <p:spPr>
          <a:xfrm>
            <a:off x="0" y="794195"/>
            <a:ext cx="12192000" cy="584775"/>
          </a:xfrm>
          <a:prstGeom prst="rect">
            <a:avLst/>
          </a:prstGeom>
        </p:spPr>
        <p:txBody>
          <a:bodyPr wrap="square">
            <a:spAutoFit/>
          </a:bodyPr>
          <a:lstStyle/>
          <a:p>
            <a:pPr algn="ctr"/>
            <a:r>
              <a:rPr lang="hu-HU" sz="4800" b="1" baseline="30000" dirty="0"/>
              <a:t>C. </a:t>
            </a:r>
            <a:r>
              <a:rPr lang="hu-HU" sz="4800" b="1" baseline="30000" dirty="0">
                <a:solidFill>
                  <a:srgbClr val="6E32A0"/>
                </a:solidFill>
              </a:rPr>
              <a:t>Milyen szempontokat kell mérlegelni a kártya kiválasztásakor? </a:t>
            </a:r>
          </a:p>
        </p:txBody>
      </p:sp>
      <p:sp>
        <p:nvSpPr>
          <p:cNvPr id="9" name="Lekerekített téglalap 8"/>
          <p:cNvSpPr/>
          <p:nvPr/>
        </p:nvSpPr>
        <p:spPr>
          <a:xfrm>
            <a:off x="235927" y="1201475"/>
            <a:ext cx="11641747" cy="5393635"/>
          </a:xfrm>
          <a:prstGeom prst="roundRect">
            <a:avLst>
              <a:gd name="adj" fmla="val 4390"/>
            </a:avLst>
          </a:prstGeom>
          <a:solidFill>
            <a:srgbClr val="FDF4AE"/>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3" name="Téglalap 12"/>
          <p:cNvSpPr/>
          <p:nvPr/>
        </p:nvSpPr>
        <p:spPr>
          <a:xfrm>
            <a:off x="347688" y="1427373"/>
            <a:ext cx="11406162" cy="5262979"/>
          </a:xfrm>
          <a:prstGeom prst="rect">
            <a:avLst/>
          </a:prstGeom>
        </p:spPr>
        <p:txBody>
          <a:bodyPr wrap="square">
            <a:spAutoFit/>
          </a:bodyPr>
          <a:lstStyle/>
          <a:p>
            <a:r>
              <a:rPr lang="hu-HU" sz="3600" b="1" baseline="30000" dirty="0"/>
              <a:t>Választani tudni kell</a:t>
            </a:r>
          </a:p>
          <a:p>
            <a:pPr algn="just"/>
            <a:r>
              <a:rPr lang="hu-HU" sz="3600" baseline="30000" dirty="0"/>
              <a:t>Molnár anyuka azt hallotta, hogy egyre több ismerőse vásárol háztartási gépeket és elektronikai cikkeket az interneten. Kinézik a terméket a szakboltban, majd megveszik jóval olcsóbban a neten. Személyesen azt látta, hogy a gyerekek körében népszerű ruhabolt is így kínálja az akciós termékeit. Ezzel szemben, amikor ki akarta próbálni a vásárlást, az egyik megjelenő üzenetben azt látta, hogy sem átutalással, sem készpénzzel nem fog boldogulni. A fizetésnél ugyanis olyan adatokat kértek, mint a bankkártya típusa, kibocsátója, száma, birtokosa, lejárata.</a:t>
            </a:r>
          </a:p>
          <a:p>
            <a:pPr algn="just"/>
            <a:endParaRPr lang="hu-HU" sz="3600" baseline="30000" dirty="0"/>
          </a:p>
          <a:p>
            <a:pPr algn="just"/>
            <a:r>
              <a:rPr lang="hu-HU" sz="3600" baseline="30000" dirty="0"/>
              <a:t>A Molnár család ezek után elhatározta, hogy a bankszámláról felvett készpénz mellett bankkártyát is használ majd a mindennapi pénzügyeik intézésére. A bankfiókban azonban olyan kérdésekkel szembesültek, amelyekre nem is olyan egyszerű válaszolni. Milyen kártya mellett döntsenek? Hitelkártya vagy betéti kártya? Dombornyomott vagy sima? Érintőkártya vagy hagyományos?</a:t>
            </a:r>
          </a:p>
        </p:txBody>
      </p:sp>
    </p:spTree>
    <p:extLst>
      <p:ext uri="{BB962C8B-B14F-4D97-AF65-F5344CB8AC3E}">
        <p14:creationId xmlns:p14="http://schemas.microsoft.com/office/powerpoint/2010/main" val="21591127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7030A0">
                <a:alpha val="10000"/>
              </a:srgbClr>
            </a:gs>
            <a:gs pos="100000">
              <a:srgbClr val="7030A0">
                <a:alpha val="25000"/>
              </a:srgbClr>
            </a:gs>
          </a:gsLst>
          <a:lin ang="3600000" scaled="0"/>
        </a:gradFill>
        <a:effectLst/>
      </p:bgPr>
    </p:bg>
    <p:spTree>
      <p:nvGrpSpPr>
        <p:cNvPr id="1" name=""/>
        <p:cNvGrpSpPr/>
        <p:nvPr/>
      </p:nvGrpSpPr>
      <p:grpSpPr>
        <a:xfrm>
          <a:off x="0" y="0"/>
          <a:ext cx="0" cy="0"/>
          <a:chOff x="0" y="0"/>
          <a:chExt cx="0" cy="0"/>
        </a:xfrm>
      </p:grpSpPr>
      <p:pic>
        <p:nvPicPr>
          <p:cNvPr id="4" name="Picture 2" descr="C:\Users\Dobosi Andrea\Desktop\penziranytu_logo_vektoros.png"/>
          <p:cNvPicPr>
            <a:picLocks noChangeAspect="1" noChangeArrowheads="1"/>
          </p:cNvPicPr>
          <p:nvPr/>
        </p:nvPicPr>
        <p:blipFill>
          <a:blip r:embed="rId2" cstate="print"/>
          <a:srcRect/>
          <a:stretch>
            <a:fillRect/>
          </a:stretch>
        </p:blipFill>
        <p:spPr bwMode="auto">
          <a:xfrm>
            <a:off x="9869760" y="0"/>
            <a:ext cx="2322240" cy="671119"/>
          </a:xfrm>
          <a:prstGeom prst="rect">
            <a:avLst/>
          </a:prstGeom>
          <a:noFill/>
        </p:spPr>
      </p:pic>
      <p:sp>
        <p:nvSpPr>
          <p:cNvPr id="8" name="Lekerekített téglalap 7"/>
          <p:cNvSpPr/>
          <p:nvPr/>
        </p:nvSpPr>
        <p:spPr>
          <a:xfrm>
            <a:off x="124755" y="763398"/>
            <a:ext cx="11943419" cy="484377"/>
          </a:xfrm>
          <a:prstGeom prst="roundRect">
            <a:avLst>
              <a:gd name="adj" fmla="val 33863"/>
            </a:avLst>
          </a:prstGeom>
          <a:solidFill>
            <a:srgbClr val="D3F4FF"/>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9" name="Téglalap 8"/>
          <p:cNvSpPr/>
          <p:nvPr/>
        </p:nvSpPr>
        <p:spPr>
          <a:xfrm>
            <a:off x="124755" y="923926"/>
            <a:ext cx="11943419" cy="461665"/>
          </a:xfrm>
          <a:prstGeom prst="rect">
            <a:avLst/>
          </a:prstGeom>
        </p:spPr>
        <p:txBody>
          <a:bodyPr wrap="square">
            <a:spAutoFit/>
          </a:bodyPr>
          <a:lstStyle/>
          <a:p>
            <a:r>
              <a:rPr lang="hu-HU" sz="3600" baseline="30000" dirty="0"/>
              <a:t>Az összefoglaló táblázat használatával segíts a család számára az ideális kártya kiválasztásában!</a:t>
            </a:r>
          </a:p>
        </p:txBody>
      </p:sp>
      <p:sp>
        <p:nvSpPr>
          <p:cNvPr id="7" name="Cím 1"/>
          <p:cNvSpPr txBox="1">
            <a:spLocks/>
          </p:cNvSpPr>
          <p:nvPr/>
        </p:nvSpPr>
        <p:spPr>
          <a:xfrm>
            <a:off x="0" y="0"/>
            <a:ext cx="9869760" cy="4278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hu-HU" sz="2400" b="1" baseline="30000" dirty="0">
                <a:solidFill>
                  <a:srgbClr val="6E32A0"/>
                </a:solidFill>
                <a:latin typeface="+mn-lt"/>
              </a:rPr>
              <a:t>9–10. Bankkártyát, de okosan! – </a:t>
            </a:r>
            <a:r>
              <a:rPr lang="hu-HU" sz="2400" b="1" baseline="30000" dirty="0"/>
              <a:t>C. </a:t>
            </a:r>
            <a:r>
              <a:rPr lang="hu-HU" sz="2400" b="1" baseline="30000" dirty="0">
                <a:solidFill>
                  <a:srgbClr val="6E32A0"/>
                </a:solidFill>
              </a:rPr>
              <a:t>Milyen szempontokat kell mérlegelni a kártya kiválasztásakor? </a:t>
            </a:r>
            <a:r>
              <a:rPr lang="hu-HU" sz="2400" b="1" baseline="30000" dirty="0">
                <a:solidFill>
                  <a:srgbClr val="6E32A0"/>
                </a:solidFill>
                <a:latin typeface="+mn-lt"/>
              </a:rPr>
              <a:t> </a:t>
            </a:r>
          </a:p>
        </p:txBody>
      </p:sp>
      <p:pic>
        <p:nvPicPr>
          <p:cNvPr id="3" name="Kép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829" y="1284264"/>
            <a:ext cx="10743270" cy="5573736"/>
          </a:xfrm>
          <a:prstGeom prst="rect">
            <a:avLst/>
          </a:prstGeom>
        </p:spPr>
      </p:pic>
    </p:spTree>
    <p:extLst>
      <p:ext uri="{BB962C8B-B14F-4D97-AF65-F5344CB8AC3E}">
        <p14:creationId xmlns:p14="http://schemas.microsoft.com/office/powerpoint/2010/main" val="14435504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7030A0">
                <a:alpha val="10000"/>
              </a:srgbClr>
            </a:gs>
            <a:gs pos="100000">
              <a:srgbClr val="7030A0">
                <a:alpha val="25000"/>
              </a:srgbClr>
            </a:gs>
          </a:gsLst>
          <a:lin ang="3600000" scaled="0"/>
        </a:gradFill>
        <a:effectLst/>
      </p:bgPr>
    </p:bg>
    <p:spTree>
      <p:nvGrpSpPr>
        <p:cNvPr id="1" name=""/>
        <p:cNvGrpSpPr/>
        <p:nvPr/>
      </p:nvGrpSpPr>
      <p:grpSpPr>
        <a:xfrm>
          <a:off x="0" y="0"/>
          <a:ext cx="0" cy="0"/>
          <a:chOff x="0" y="0"/>
          <a:chExt cx="0" cy="0"/>
        </a:xfrm>
      </p:grpSpPr>
      <p:pic>
        <p:nvPicPr>
          <p:cNvPr id="4" name="Picture 2" descr="C:\Users\Dobosi Andrea\Desktop\penziranytu_logo_vektoros.png"/>
          <p:cNvPicPr>
            <a:picLocks noChangeAspect="1" noChangeArrowheads="1"/>
          </p:cNvPicPr>
          <p:nvPr/>
        </p:nvPicPr>
        <p:blipFill>
          <a:blip r:embed="rId2" cstate="print"/>
          <a:srcRect/>
          <a:stretch>
            <a:fillRect/>
          </a:stretch>
        </p:blipFill>
        <p:spPr bwMode="auto">
          <a:xfrm>
            <a:off x="9869760" y="0"/>
            <a:ext cx="2322240" cy="671119"/>
          </a:xfrm>
          <a:prstGeom prst="rect">
            <a:avLst/>
          </a:prstGeom>
          <a:noFill/>
        </p:spPr>
      </p:pic>
      <p:sp>
        <p:nvSpPr>
          <p:cNvPr id="12" name="Cím 1"/>
          <p:cNvSpPr txBox="1">
            <a:spLocks/>
          </p:cNvSpPr>
          <p:nvPr/>
        </p:nvSpPr>
        <p:spPr>
          <a:xfrm>
            <a:off x="0" y="0"/>
            <a:ext cx="9869760" cy="4278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hu-HU" sz="2400" b="1" baseline="30000" dirty="0">
                <a:solidFill>
                  <a:srgbClr val="6E32A0"/>
                </a:solidFill>
                <a:latin typeface="+mn-lt"/>
              </a:rPr>
              <a:t>9–10. Bankkártyát, de okosan! </a:t>
            </a:r>
          </a:p>
        </p:txBody>
      </p:sp>
      <p:sp>
        <p:nvSpPr>
          <p:cNvPr id="10" name="Téglalap 9"/>
          <p:cNvSpPr/>
          <p:nvPr/>
        </p:nvSpPr>
        <p:spPr>
          <a:xfrm>
            <a:off x="0" y="783813"/>
            <a:ext cx="12192000" cy="584775"/>
          </a:xfrm>
          <a:prstGeom prst="rect">
            <a:avLst/>
          </a:prstGeom>
        </p:spPr>
        <p:txBody>
          <a:bodyPr wrap="square">
            <a:spAutoFit/>
          </a:bodyPr>
          <a:lstStyle/>
          <a:p>
            <a:pPr algn="ctr"/>
            <a:r>
              <a:rPr lang="hu-HU" sz="4800" b="1" baseline="30000" dirty="0"/>
              <a:t>D. </a:t>
            </a:r>
            <a:r>
              <a:rPr lang="hu-HU" sz="4800" b="1" baseline="30000" dirty="0">
                <a:solidFill>
                  <a:srgbClr val="6E32A0"/>
                </a:solidFill>
              </a:rPr>
              <a:t>Milyen bankkártyatípusok vannak?</a:t>
            </a:r>
          </a:p>
        </p:txBody>
      </p:sp>
      <p:sp>
        <p:nvSpPr>
          <p:cNvPr id="9" name="Lekerekített téglalap 8"/>
          <p:cNvSpPr/>
          <p:nvPr/>
        </p:nvSpPr>
        <p:spPr>
          <a:xfrm>
            <a:off x="235928" y="1201475"/>
            <a:ext cx="4812322" cy="5393635"/>
          </a:xfrm>
          <a:prstGeom prst="roundRect">
            <a:avLst>
              <a:gd name="adj" fmla="val 6333"/>
            </a:avLst>
          </a:prstGeom>
          <a:solidFill>
            <a:srgbClr val="FDF4AE"/>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3" name="Téglalap 12"/>
          <p:cNvSpPr/>
          <p:nvPr/>
        </p:nvSpPr>
        <p:spPr>
          <a:xfrm>
            <a:off x="347687" y="1427373"/>
            <a:ext cx="4557687" cy="5262979"/>
          </a:xfrm>
          <a:prstGeom prst="rect">
            <a:avLst/>
          </a:prstGeom>
        </p:spPr>
        <p:txBody>
          <a:bodyPr wrap="square">
            <a:spAutoFit/>
          </a:bodyPr>
          <a:lstStyle/>
          <a:p>
            <a:r>
              <a:rPr lang="hu-HU" sz="3600" b="1" baseline="30000" dirty="0"/>
              <a:t>Kártyát mindenkinek!</a:t>
            </a:r>
          </a:p>
          <a:p>
            <a:pPr algn="just"/>
            <a:r>
              <a:rPr lang="hu-HU" sz="3600" baseline="30000" dirty="0"/>
              <a:t>A gyerekek példáján felbuzdulva a Molnár szülők úgy határoztak, hogy a villanyszámlát ezentúl készpénz helyett inkább bankkártyával fizetik. A meglévő bankszámlájukhoz mindketten igényelnek bankkártyát, amelyet leginkább vásárlásra és időnként készpénzfelvételre terveznek használni. Ezért az elektronikus kártya mellett döntenek. A bankkártyákhoz kapcsolódó 4 jegyű PIN-kódot ők maguk adhatják meg.</a:t>
            </a:r>
          </a:p>
        </p:txBody>
      </p:sp>
      <p:sp>
        <p:nvSpPr>
          <p:cNvPr id="14" name="Lekerekített téglalap 13"/>
          <p:cNvSpPr/>
          <p:nvPr/>
        </p:nvSpPr>
        <p:spPr>
          <a:xfrm>
            <a:off x="5284178" y="1201475"/>
            <a:ext cx="6641119" cy="2560900"/>
          </a:xfrm>
          <a:prstGeom prst="roundRect">
            <a:avLst>
              <a:gd name="adj" fmla="val 7198"/>
            </a:avLst>
          </a:prstGeom>
          <a:solidFill>
            <a:srgbClr val="D3F4FF"/>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5" name="Téglalap 14"/>
          <p:cNvSpPr/>
          <p:nvPr/>
        </p:nvSpPr>
        <p:spPr>
          <a:xfrm>
            <a:off x="5362575" y="1368589"/>
            <a:ext cx="6562723" cy="2492990"/>
          </a:xfrm>
          <a:prstGeom prst="rect">
            <a:avLst/>
          </a:prstGeom>
        </p:spPr>
        <p:txBody>
          <a:bodyPr wrap="square">
            <a:spAutoFit/>
          </a:bodyPr>
          <a:lstStyle/>
          <a:p>
            <a:pPr algn="just"/>
            <a:r>
              <a:rPr lang="hu-HU" sz="3600" baseline="30000" dirty="0"/>
              <a:t>Tegyél javaslatot, milyen PIN-kódot válasszanak Molnárék!</a:t>
            </a:r>
          </a:p>
          <a:p>
            <a:pPr algn="just"/>
            <a:r>
              <a:rPr lang="hu-HU" sz="3600" baseline="30000" dirty="0"/>
              <a:t>Milyen értékhatárig használható az érintőkártya PIN-kód nélkül?</a:t>
            </a:r>
          </a:p>
          <a:p>
            <a:pPr algn="just">
              <a:lnSpc>
                <a:spcPts val="3000"/>
              </a:lnSpc>
              <a:spcBef>
                <a:spcPts val="1200"/>
              </a:spcBef>
            </a:pPr>
            <a:r>
              <a:rPr lang="hu-HU" sz="3600" baseline="30000" dirty="0"/>
              <a:t>Nézz utána a kereskedelmi kártyáknak! Miért alkalmaznak a cégek vásárlókártyákat?</a:t>
            </a:r>
            <a:endParaRPr lang="hu-HU" sz="3600" i="0" u="none" strike="noStrike" baseline="30000" dirty="0">
              <a:solidFill>
                <a:srgbClr val="000000"/>
              </a:solidFill>
            </a:endParaRPr>
          </a:p>
        </p:txBody>
      </p:sp>
      <p:pic>
        <p:nvPicPr>
          <p:cNvPr id="2" name="Kép 1"/>
          <p:cNvPicPr>
            <a:picLocks noChangeAspect="1"/>
          </p:cNvPicPr>
          <p:nvPr/>
        </p:nvPicPr>
        <p:blipFill rotWithShape="1">
          <a:blip r:embed="rId3" cstate="print">
            <a:extLst>
              <a:ext uri="{28A0092B-C50C-407E-A947-70E740481C1C}">
                <a14:useLocalDpi xmlns:a14="http://schemas.microsoft.com/office/drawing/2010/main" val="0"/>
              </a:ext>
            </a:extLst>
          </a:blip>
          <a:srcRect t="18301" b="23178"/>
          <a:stretch/>
        </p:blipFill>
        <p:spPr>
          <a:xfrm>
            <a:off x="5281610" y="4003110"/>
            <a:ext cx="6643687" cy="2592000"/>
          </a:xfrm>
          <a:prstGeom prst="rect">
            <a:avLst/>
          </a:prstGeom>
        </p:spPr>
      </p:pic>
    </p:spTree>
    <p:extLst>
      <p:ext uri="{BB962C8B-B14F-4D97-AF65-F5344CB8AC3E}">
        <p14:creationId xmlns:p14="http://schemas.microsoft.com/office/powerpoint/2010/main" val="28727822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7030A0">
                <a:alpha val="10000"/>
              </a:srgbClr>
            </a:gs>
            <a:gs pos="100000">
              <a:srgbClr val="7030A0">
                <a:alpha val="25000"/>
              </a:srgbClr>
            </a:gs>
          </a:gsLst>
          <a:lin ang="3600000" scaled="0"/>
        </a:gradFill>
        <a:effectLst/>
      </p:bgPr>
    </p:bg>
    <p:spTree>
      <p:nvGrpSpPr>
        <p:cNvPr id="1" name=""/>
        <p:cNvGrpSpPr/>
        <p:nvPr/>
      </p:nvGrpSpPr>
      <p:grpSpPr>
        <a:xfrm>
          <a:off x="0" y="0"/>
          <a:ext cx="0" cy="0"/>
          <a:chOff x="0" y="0"/>
          <a:chExt cx="0" cy="0"/>
        </a:xfrm>
      </p:grpSpPr>
      <p:sp>
        <p:nvSpPr>
          <p:cNvPr id="2" name="Cím 1"/>
          <p:cNvSpPr>
            <a:spLocks noGrp="1"/>
          </p:cNvSpPr>
          <p:nvPr>
            <p:ph type="ctrTitle"/>
          </p:nvPr>
        </p:nvSpPr>
        <p:spPr>
          <a:xfrm>
            <a:off x="0" y="2172677"/>
            <a:ext cx="12192000" cy="1219200"/>
          </a:xfrm>
        </p:spPr>
        <p:txBody>
          <a:bodyPr>
            <a:normAutofit/>
          </a:bodyPr>
          <a:lstStyle/>
          <a:p>
            <a:r>
              <a:rPr lang="hu-HU" sz="7200" b="1" baseline="30000" dirty="0">
                <a:solidFill>
                  <a:srgbClr val="6E32A0"/>
                </a:solidFill>
                <a:latin typeface="+mn-lt"/>
              </a:rPr>
              <a:t>Összegzés</a:t>
            </a:r>
          </a:p>
        </p:txBody>
      </p:sp>
      <p:pic>
        <p:nvPicPr>
          <p:cNvPr id="4" name="Picture 2" descr="C:\Users\Dobosi Andrea\Desktop\penziranytu_logo_vektoros.png"/>
          <p:cNvPicPr>
            <a:picLocks noChangeAspect="1" noChangeArrowheads="1"/>
          </p:cNvPicPr>
          <p:nvPr/>
        </p:nvPicPr>
        <p:blipFill>
          <a:blip r:embed="rId2" cstate="print"/>
          <a:srcRect/>
          <a:stretch>
            <a:fillRect/>
          </a:stretch>
        </p:blipFill>
        <p:spPr bwMode="auto">
          <a:xfrm>
            <a:off x="9869760" y="0"/>
            <a:ext cx="2322240" cy="671119"/>
          </a:xfrm>
          <a:prstGeom prst="rect">
            <a:avLst/>
          </a:prstGeom>
          <a:noFill/>
        </p:spPr>
      </p:pic>
      <p:sp>
        <p:nvSpPr>
          <p:cNvPr id="3" name="Téglalap 2"/>
          <p:cNvSpPr/>
          <p:nvPr/>
        </p:nvSpPr>
        <p:spPr>
          <a:xfrm>
            <a:off x="0" y="3552122"/>
            <a:ext cx="12192000" cy="707886"/>
          </a:xfrm>
          <a:prstGeom prst="rect">
            <a:avLst/>
          </a:prstGeom>
        </p:spPr>
        <p:txBody>
          <a:bodyPr wrap="square">
            <a:spAutoFit/>
          </a:bodyPr>
          <a:lstStyle/>
          <a:p>
            <a:pPr algn="ctr"/>
            <a:r>
              <a:rPr lang="hu-HU" sz="6000" i="0" u="none" strike="noStrike" baseline="30000" dirty="0">
                <a:solidFill>
                  <a:srgbClr val="000000"/>
                </a:solidFill>
              </a:rPr>
              <a:t>A legfontosabb tudnivalók</a:t>
            </a:r>
          </a:p>
        </p:txBody>
      </p:sp>
    </p:spTree>
    <p:extLst>
      <p:ext uri="{BB962C8B-B14F-4D97-AF65-F5344CB8AC3E}">
        <p14:creationId xmlns:p14="http://schemas.microsoft.com/office/powerpoint/2010/main" val="3780757264"/>
      </p:ext>
    </p:extLst>
  </p:cSld>
  <p:clrMapOvr>
    <a:masterClrMapping/>
  </p:clrMapOvr>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848</TotalTime>
  <Words>2048</Words>
  <Application>Microsoft Office PowerPoint</Application>
  <PresentationFormat>Szélesvásznú</PresentationFormat>
  <Paragraphs>92</Paragraphs>
  <Slides>21</Slides>
  <Notes>0</Notes>
  <HiddenSlides>0</HiddenSlides>
  <MMClips>0</MMClips>
  <ScaleCrop>false</ScaleCrop>
  <HeadingPairs>
    <vt:vector size="6" baseType="variant">
      <vt:variant>
        <vt:lpstr>Használt betűtípusok</vt:lpstr>
      </vt:variant>
      <vt:variant>
        <vt:i4>4</vt:i4>
      </vt:variant>
      <vt:variant>
        <vt:lpstr>Téma</vt:lpstr>
      </vt:variant>
      <vt:variant>
        <vt:i4>1</vt:i4>
      </vt:variant>
      <vt:variant>
        <vt:lpstr>Diacímek</vt:lpstr>
      </vt:variant>
      <vt:variant>
        <vt:i4>21</vt:i4>
      </vt:variant>
    </vt:vector>
  </HeadingPairs>
  <TitlesOfParts>
    <vt:vector size="26" baseType="lpstr">
      <vt:lpstr>Arial</vt:lpstr>
      <vt:lpstr>Calibri</vt:lpstr>
      <vt:lpstr>Calibri Light</vt:lpstr>
      <vt:lpstr>Myriad Pro</vt:lpstr>
      <vt:lpstr>Office-téma</vt:lpstr>
      <vt:lpstr>9–10. Bankkártyát, de okosan! </vt:lpstr>
      <vt:lpstr>PowerPoint-bemutató</vt:lpstr>
      <vt:lpstr>PowerPoint-bemutató</vt:lpstr>
      <vt:lpstr>PowerPoint-bemutató</vt:lpstr>
      <vt:lpstr>PowerPoint-bemutató</vt:lpstr>
      <vt:lpstr>PowerPoint-bemutató</vt:lpstr>
      <vt:lpstr>PowerPoint-bemutató</vt:lpstr>
      <vt:lpstr>PowerPoint-bemutató</vt:lpstr>
      <vt:lpstr>Összegzés</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9–10. Bankkártyát, de okosan! </vt:lpstr>
      <vt:lpstr>9–10. Bankkártyát, de okosan!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bemutató</dc:title>
  <dc:creator>Mindenár .hu</dc:creator>
  <cp:lastModifiedBy>Merényi Zsuzsanna</cp:lastModifiedBy>
  <cp:revision>78</cp:revision>
  <dcterms:created xsi:type="dcterms:W3CDTF">2016-02-25T10:27:13Z</dcterms:created>
  <dcterms:modified xsi:type="dcterms:W3CDTF">2016-04-01T12:02:25Z</dcterms:modified>
</cp:coreProperties>
</file>