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486" r:id="rId3"/>
    <p:sldId id="545" r:id="rId4"/>
    <p:sldId id="546" r:id="rId5"/>
    <p:sldId id="372" r:id="rId6"/>
    <p:sldId id="447" r:id="rId7"/>
    <p:sldId id="547" r:id="rId8"/>
    <p:sldId id="548" r:id="rId9"/>
    <p:sldId id="549" r:id="rId10"/>
    <p:sldId id="550" r:id="rId11"/>
    <p:sldId id="551" r:id="rId12"/>
    <p:sldId id="552" r:id="rId13"/>
    <p:sldId id="382" r:id="rId14"/>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882"/>
    <a:srgbClr val="00A0AE"/>
    <a:srgbClr val="00A6AE"/>
    <a:srgbClr val="6E32A0"/>
    <a:srgbClr val="FDF4AE"/>
    <a:srgbClr val="D3F4FF"/>
    <a:srgbClr val="F7EDBF"/>
    <a:srgbClr val="F1E8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31" autoAdjust="0"/>
    <p:restoredTop sz="94660"/>
  </p:normalViewPr>
  <p:slideViewPr>
    <p:cSldViewPr snapToGrid="0">
      <p:cViewPr varScale="1">
        <p:scale>
          <a:sx n="74" d="100"/>
          <a:sy n="74" d="100"/>
        </p:scale>
        <p:origin x="61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smtClean="0"/>
              <a:t>Mintacím szerkesztése</a:t>
            </a:r>
            <a:endParaRPr lang="hu-HU"/>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38B504CB-8247-424B-A5D3-1B0E1B340D4A}" type="datetimeFigureOut">
              <a:rPr lang="hu-HU" smtClean="0"/>
              <a:t>2016.04.14.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1666148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38B504CB-8247-424B-A5D3-1B0E1B340D4A}" type="datetimeFigureOut">
              <a:rPr lang="hu-HU" smtClean="0"/>
              <a:t>2016.04.14.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1026072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38B504CB-8247-424B-A5D3-1B0E1B340D4A}" type="datetimeFigureOut">
              <a:rPr lang="hu-HU" smtClean="0"/>
              <a:t>2016.04.14.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1375510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38B504CB-8247-424B-A5D3-1B0E1B340D4A}" type="datetimeFigureOut">
              <a:rPr lang="hu-HU" smtClean="0"/>
              <a:t>2016.04.14.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2246068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smtClean="0"/>
              <a:t>Mintacím szerkesztése</a:t>
            </a:r>
            <a:endParaRPr lang="hu-HU"/>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38B504CB-8247-424B-A5D3-1B0E1B340D4A}" type="datetimeFigureOut">
              <a:rPr lang="hu-HU" smtClean="0"/>
              <a:t>2016.04.14.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1006492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38B504CB-8247-424B-A5D3-1B0E1B340D4A}" type="datetimeFigureOut">
              <a:rPr lang="hu-HU" smtClean="0"/>
              <a:t>2016.04.14.</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1076689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smtClean="0"/>
              <a:t>Mintacím szerkesztése</a:t>
            </a:r>
            <a:endParaRPr lang="hu-HU"/>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38B504CB-8247-424B-A5D3-1B0E1B340D4A}" type="datetimeFigureOut">
              <a:rPr lang="hu-HU" smtClean="0"/>
              <a:t>2016.04.14.</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844295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38B504CB-8247-424B-A5D3-1B0E1B340D4A}" type="datetimeFigureOut">
              <a:rPr lang="hu-HU" smtClean="0"/>
              <a:t>2016.04.14.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3980283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38B504CB-8247-424B-A5D3-1B0E1B340D4A}" type="datetimeFigureOut">
              <a:rPr lang="hu-HU" smtClean="0"/>
              <a:t>2016.04.14.</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4230355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38B504CB-8247-424B-A5D3-1B0E1B340D4A}" type="datetimeFigureOut">
              <a:rPr lang="hu-HU" smtClean="0"/>
              <a:t>2016.04.14.</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3498759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38B504CB-8247-424B-A5D3-1B0E1B340D4A}" type="datetimeFigureOut">
              <a:rPr lang="hu-HU" smtClean="0"/>
              <a:t>2016.04.14.</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B102CB42-E189-422C-B37E-A53A271CDB1F}" type="slidenum">
              <a:rPr lang="hu-HU" smtClean="0"/>
              <a:t>‹#›</a:t>
            </a:fld>
            <a:endParaRPr lang="hu-HU"/>
          </a:p>
        </p:txBody>
      </p:sp>
    </p:spTree>
    <p:extLst>
      <p:ext uri="{BB962C8B-B14F-4D97-AF65-F5344CB8AC3E}">
        <p14:creationId xmlns:p14="http://schemas.microsoft.com/office/powerpoint/2010/main" val="3416990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B504CB-8247-424B-A5D3-1B0E1B340D4A}" type="datetimeFigureOut">
              <a:rPr lang="hu-HU" smtClean="0"/>
              <a:t>2016.04.14.</a:t>
            </a:fld>
            <a:endParaRPr lang="hu-HU"/>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02CB42-E189-422C-B37E-A53A271CDB1F}" type="slidenum">
              <a:rPr lang="hu-HU" smtClean="0"/>
              <a:t>‹#›</a:t>
            </a:fld>
            <a:endParaRPr lang="hu-HU"/>
          </a:p>
        </p:txBody>
      </p:sp>
    </p:spTree>
    <p:extLst>
      <p:ext uri="{BB962C8B-B14F-4D97-AF65-F5344CB8AC3E}">
        <p14:creationId xmlns:p14="http://schemas.microsoft.com/office/powerpoint/2010/main" val="2358907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00A6AE">
                <a:alpha val="9804"/>
              </a:srgbClr>
            </a:gs>
            <a:gs pos="100000">
              <a:srgbClr val="00A0AE">
                <a:alpha val="24706"/>
              </a:srgbClr>
            </a:gs>
          </a:gsLst>
          <a:lin ang="3600000" scaled="0"/>
        </a:gradFill>
        <a:effectLst/>
      </p:bgPr>
    </p:bg>
    <p:spTree>
      <p:nvGrpSpPr>
        <p:cNvPr id="1" name=""/>
        <p:cNvGrpSpPr/>
        <p:nvPr/>
      </p:nvGrpSpPr>
      <p:grpSpPr>
        <a:xfrm>
          <a:off x="0" y="0"/>
          <a:ext cx="0" cy="0"/>
          <a:chOff x="0" y="0"/>
          <a:chExt cx="0" cy="0"/>
        </a:xfrm>
      </p:grpSpPr>
      <p:sp>
        <p:nvSpPr>
          <p:cNvPr id="2" name="Cím 1"/>
          <p:cNvSpPr>
            <a:spLocks noGrp="1"/>
          </p:cNvSpPr>
          <p:nvPr>
            <p:ph type="ctrTitle"/>
          </p:nvPr>
        </p:nvSpPr>
        <p:spPr>
          <a:xfrm>
            <a:off x="0" y="-1"/>
            <a:ext cx="12192000" cy="1790701"/>
          </a:xfrm>
        </p:spPr>
        <p:txBody>
          <a:bodyPr>
            <a:normAutofit/>
          </a:bodyPr>
          <a:lstStyle/>
          <a:p>
            <a:r>
              <a:rPr lang="hu-HU" sz="7200" b="1" baseline="30000" dirty="0" smtClean="0">
                <a:solidFill>
                  <a:srgbClr val="007882"/>
                </a:solidFill>
                <a:latin typeface="+mn-lt"/>
              </a:rPr>
              <a:t>68-69. </a:t>
            </a:r>
            <a:r>
              <a:rPr lang="hu-HU" sz="7200" b="1" baseline="30000" dirty="0">
                <a:solidFill>
                  <a:srgbClr val="007882"/>
                </a:solidFill>
                <a:latin typeface="+mn-lt"/>
              </a:rPr>
              <a:t>A munkapiac működése</a:t>
            </a:r>
          </a:p>
        </p:txBody>
      </p:sp>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6" name="Alcím 5"/>
          <p:cNvSpPr>
            <a:spLocks noGrp="1"/>
          </p:cNvSpPr>
          <p:nvPr>
            <p:ph type="subTitle" idx="1"/>
          </p:nvPr>
        </p:nvSpPr>
        <p:spPr>
          <a:xfrm>
            <a:off x="2555631" y="2788945"/>
            <a:ext cx="8324362" cy="2353577"/>
          </a:xfrm>
        </p:spPr>
        <p:txBody>
          <a:bodyPr>
            <a:noAutofit/>
          </a:bodyPr>
          <a:lstStyle/>
          <a:p>
            <a:pPr algn="l"/>
            <a:r>
              <a:rPr lang="pl-PL" sz="4800" b="1" baseline="30000" dirty="0" smtClean="0">
                <a:solidFill>
                  <a:srgbClr val="007882"/>
                </a:solidFill>
              </a:rPr>
              <a:t>A. </a:t>
            </a:r>
            <a:r>
              <a:rPr lang="hu-HU" sz="4800" b="1" baseline="30000" dirty="0" smtClean="0">
                <a:solidFill>
                  <a:srgbClr val="007882"/>
                </a:solidFill>
              </a:rPr>
              <a:t>Hogyan </a:t>
            </a:r>
            <a:r>
              <a:rPr lang="hu-HU" sz="4800" b="1" baseline="30000" dirty="0">
                <a:solidFill>
                  <a:srgbClr val="007882"/>
                </a:solidFill>
              </a:rPr>
              <a:t>létesítsünk munkaviszonyt? </a:t>
            </a:r>
          </a:p>
          <a:p>
            <a:pPr algn="l"/>
            <a:r>
              <a:rPr lang="hu-HU" sz="4800" b="1" baseline="30000" dirty="0" smtClean="0">
                <a:solidFill>
                  <a:srgbClr val="007882"/>
                </a:solidFill>
              </a:rPr>
              <a:t>B. Miként </a:t>
            </a:r>
            <a:r>
              <a:rPr lang="hu-HU" sz="4800" b="1" baseline="30000" dirty="0">
                <a:solidFill>
                  <a:srgbClr val="007882"/>
                </a:solidFill>
              </a:rPr>
              <a:t>szűnik meg a munkaviszony? </a:t>
            </a:r>
          </a:p>
          <a:p>
            <a:pPr algn="l"/>
            <a:r>
              <a:rPr lang="hu-HU" sz="4800" b="1" baseline="30000" dirty="0" smtClean="0">
                <a:solidFill>
                  <a:srgbClr val="007882"/>
                </a:solidFill>
              </a:rPr>
              <a:t>C. Itthon </a:t>
            </a:r>
            <a:r>
              <a:rPr lang="hu-HU" sz="4800" b="1" baseline="30000" dirty="0">
                <a:solidFill>
                  <a:srgbClr val="007882"/>
                </a:solidFill>
              </a:rPr>
              <a:t>vagy külföldön vállaljunk-e munkát? </a:t>
            </a:r>
          </a:p>
        </p:txBody>
      </p:sp>
    </p:spTree>
    <p:extLst>
      <p:ext uri="{BB962C8B-B14F-4D97-AF65-F5344CB8AC3E}">
        <p14:creationId xmlns:p14="http://schemas.microsoft.com/office/powerpoint/2010/main" val="612167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2" name="Téglalap 1"/>
          <p:cNvSpPr/>
          <p:nvPr/>
        </p:nvSpPr>
        <p:spPr>
          <a:xfrm>
            <a:off x="78155" y="1314450"/>
            <a:ext cx="6436945" cy="4708981"/>
          </a:xfrm>
          <a:prstGeom prst="rect">
            <a:avLst/>
          </a:prstGeom>
        </p:spPr>
        <p:txBody>
          <a:bodyPr wrap="square">
            <a:spAutoFit/>
          </a:bodyPr>
          <a:lstStyle/>
          <a:p>
            <a:pPr algn="just">
              <a:lnSpc>
                <a:spcPts val="3000"/>
              </a:lnSpc>
              <a:spcBef>
                <a:spcPts val="1200"/>
              </a:spcBef>
            </a:pPr>
            <a:r>
              <a:rPr lang="hu-HU" sz="3600" baseline="30000" dirty="0"/>
              <a:t>Rendkívüli felmondással a munkáltató és a munkavállaló csak akkor élhet, ha a másik fél valamely - a munkaviszonyból származó - lényeges kötelezettségét szándékosan vagy súlyos gondatlansággal jelentős mértékben megszegi, vagy egyébként olyan magatartást tanúsít, amely a munkaviszony fenntartását lehetetlenné teszi.  A munkáltatónak azonban a rendkívüli felmondás közlése előtt lehetőséget kell adnia a munkavállalónak a felmondás indokainak megismerésére és a vele szemben felhozott kifogások elleni védekezésre. </a:t>
            </a:r>
          </a:p>
        </p:txBody>
      </p:sp>
      <p:sp>
        <p:nvSpPr>
          <p:cNvPr id="20" name="Lekerekített téglalap 19"/>
          <p:cNvSpPr/>
          <p:nvPr/>
        </p:nvSpPr>
        <p:spPr>
          <a:xfrm>
            <a:off x="6705600" y="1314450"/>
            <a:ext cx="5257800" cy="5162550"/>
          </a:xfrm>
          <a:prstGeom prst="roundRect">
            <a:avLst>
              <a:gd name="adj" fmla="val 4193"/>
            </a:avLst>
          </a:prstGeom>
          <a:solidFill>
            <a:schemeClr val="accent2">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1" name="Téglalap 20"/>
          <p:cNvSpPr/>
          <p:nvPr/>
        </p:nvSpPr>
        <p:spPr>
          <a:xfrm>
            <a:off x="6705600" y="1463963"/>
            <a:ext cx="5257798" cy="5247590"/>
          </a:xfrm>
          <a:prstGeom prst="rect">
            <a:avLst/>
          </a:prstGeom>
        </p:spPr>
        <p:txBody>
          <a:bodyPr wrap="square">
            <a:spAutoFit/>
          </a:bodyPr>
          <a:lstStyle/>
          <a:p>
            <a:pPr>
              <a:lnSpc>
                <a:spcPts val="3000"/>
              </a:lnSpc>
              <a:spcBef>
                <a:spcPts val="1200"/>
              </a:spcBef>
            </a:pPr>
            <a:r>
              <a:rPr lang="hu-HU" sz="3600" b="1" baseline="30000" dirty="0"/>
              <a:t>Jó, ha tudod!</a:t>
            </a:r>
          </a:p>
          <a:p>
            <a:pPr algn="just">
              <a:lnSpc>
                <a:spcPts val="3000"/>
              </a:lnSpc>
            </a:pPr>
            <a:r>
              <a:rPr lang="hu-HU" sz="3600" baseline="30000" dirty="0"/>
              <a:t>Ha valaki elveszíti az állását, úgynevezett álláskeresési járadékot igényelhet az államtól. Ez a támogatás az álláskereső megélhetését segíti annak érdekében, hogy ameddig nem rendelkezik munkajövedelemmel, ideiglenesen és legalább részben pótolja az elszenvedett jövedelem-kiesést és ezáltal elősegítse az önálló álláskeresést és elhelyezkedést. Az ellátás igénybevételéhez legalább 360 nap munkaviszonyban vagy vállalkozói jogviszonyban eltöltött idő szükséges. </a:t>
            </a:r>
          </a:p>
        </p:txBody>
      </p:sp>
      <p:sp>
        <p:nvSpPr>
          <p:cNvPr id="8"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smtClean="0">
                <a:solidFill>
                  <a:srgbClr val="007882"/>
                </a:solidFill>
                <a:latin typeface="+mn-lt"/>
              </a:rPr>
              <a:t>68–69. </a:t>
            </a:r>
            <a:r>
              <a:rPr lang="hu-HU" sz="2400" b="1" baseline="30000" dirty="0">
                <a:solidFill>
                  <a:srgbClr val="007882"/>
                </a:solidFill>
                <a:latin typeface="+mn-lt"/>
              </a:rPr>
              <a:t>A munkapiac </a:t>
            </a:r>
            <a:r>
              <a:rPr lang="hu-HU" sz="2400" b="1" baseline="30000" dirty="0" smtClean="0">
                <a:solidFill>
                  <a:srgbClr val="007882"/>
                </a:solidFill>
                <a:latin typeface="+mn-lt"/>
              </a:rPr>
              <a:t>működése - </a:t>
            </a:r>
            <a:r>
              <a:rPr lang="hu-HU" sz="2400" b="1" baseline="30000" dirty="0"/>
              <a:t>B </a:t>
            </a:r>
            <a:r>
              <a:rPr lang="hu-HU" sz="2400" b="1" baseline="30000" dirty="0">
                <a:solidFill>
                  <a:srgbClr val="007882"/>
                </a:solidFill>
              </a:rPr>
              <a:t>Miként szűnik meg a munkaviszony? </a:t>
            </a:r>
            <a:r>
              <a:rPr lang="hu-HU" sz="2400" b="1" baseline="30000" dirty="0" smtClean="0">
                <a:solidFill>
                  <a:srgbClr val="007882"/>
                </a:solidFill>
                <a:latin typeface="+mn-lt"/>
              </a:rPr>
              <a:t> </a:t>
            </a:r>
            <a:endParaRPr lang="hu-HU" sz="2400" b="1" baseline="30000" dirty="0">
              <a:solidFill>
                <a:srgbClr val="007882"/>
              </a:solidFill>
              <a:latin typeface="+mn-lt"/>
            </a:endParaRPr>
          </a:p>
        </p:txBody>
      </p:sp>
    </p:spTree>
    <p:extLst>
      <p:ext uri="{BB962C8B-B14F-4D97-AF65-F5344CB8AC3E}">
        <p14:creationId xmlns:p14="http://schemas.microsoft.com/office/powerpoint/2010/main" val="19898390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2" name="Téglalap 1"/>
          <p:cNvSpPr/>
          <p:nvPr/>
        </p:nvSpPr>
        <p:spPr>
          <a:xfrm>
            <a:off x="78154" y="1463963"/>
            <a:ext cx="11885247" cy="1616276"/>
          </a:xfrm>
          <a:prstGeom prst="rect">
            <a:avLst/>
          </a:prstGeom>
        </p:spPr>
        <p:txBody>
          <a:bodyPr wrap="square">
            <a:spAutoFit/>
          </a:bodyPr>
          <a:lstStyle/>
          <a:p>
            <a:pPr algn="just">
              <a:lnSpc>
                <a:spcPts val="3000"/>
              </a:lnSpc>
              <a:spcBef>
                <a:spcPts val="1200"/>
              </a:spcBef>
            </a:pPr>
            <a:r>
              <a:rPr lang="hu-HU" sz="3600" baseline="30000" dirty="0"/>
              <a:t>Ma már minden magyar állampolgár munkát vállalhat jogi megszorítások, munkavállalási engedély nélkül valamennyi európai uniós országban. Tehát ezekben az országokban ugyanúgy dolgozhatunk, mintha Magyarországon lennénk, sőt az adott ország szociális és egészségügyi szolgáltatásait is igénybe vehetjük. </a:t>
            </a:r>
          </a:p>
        </p:txBody>
      </p:sp>
      <p:sp>
        <p:nvSpPr>
          <p:cNvPr id="7"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smtClean="0">
                <a:solidFill>
                  <a:srgbClr val="007882"/>
                </a:solidFill>
                <a:latin typeface="+mn-lt"/>
              </a:rPr>
              <a:t>68–69. </a:t>
            </a:r>
            <a:r>
              <a:rPr lang="hu-HU" sz="2400" b="1" baseline="30000" dirty="0">
                <a:solidFill>
                  <a:srgbClr val="007882"/>
                </a:solidFill>
                <a:latin typeface="+mn-lt"/>
              </a:rPr>
              <a:t>A munkapiac működése </a:t>
            </a:r>
          </a:p>
        </p:txBody>
      </p:sp>
      <p:sp>
        <p:nvSpPr>
          <p:cNvPr id="10" name="Téglalap 9"/>
          <p:cNvSpPr/>
          <p:nvPr/>
        </p:nvSpPr>
        <p:spPr>
          <a:xfrm>
            <a:off x="0" y="879188"/>
            <a:ext cx="12192000" cy="584775"/>
          </a:xfrm>
          <a:prstGeom prst="rect">
            <a:avLst/>
          </a:prstGeom>
        </p:spPr>
        <p:txBody>
          <a:bodyPr wrap="square">
            <a:spAutoFit/>
          </a:bodyPr>
          <a:lstStyle/>
          <a:p>
            <a:pPr algn="ctr"/>
            <a:r>
              <a:rPr lang="hu-HU" sz="4800" b="1" baseline="30000" dirty="0" smtClean="0"/>
              <a:t>C </a:t>
            </a:r>
            <a:r>
              <a:rPr lang="hu-HU" sz="4800" b="1" baseline="30000" dirty="0">
                <a:solidFill>
                  <a:srgbClr val="007882"/>
                </a:solidFill>
              </a:rPr>
              <a:t>Itthon vagy külföldön vállaljunk-e munkát</a:t>
            </a:r>
            <a:r>
              <a:rPr lang="hu-HU" sz="4800" b="1" baseline="30000" dirty="0" smtClean="0">
                <a:solidFill>
                  <a:srgbClr val="007882"/>
                </a:solidFill>
              </a:rPr>
              <a:t>?</a:t>
            </a:r>
            <a:endParaRPr lang="hu-HU" sz="4800" b="1" baseline="30000" dirty="0">
              <a:solidFill>
                <a:srgbClr val="007882"/>
              </a:solidFill>
            </a:endParaRPr>
          </a:p>
        </p:txBody>
      </p:sp>
      <p:sp>
        <p:nvSpPr>
          <p:cNvPr id="3" name="Téglalap 2"/>
          <p:cNvSpPr/>
          <p:nvPr/>
        </p:nvSpPr>
        <p:spPr>
          <a:xfrm>
            <a:off x="153376" y="3080239"/>
            <a:ext cx="5699194" cy="3554819"/>
          </a:xfrm>
          <a:prstGeom prst="rect">
            <a:avLst/>
          </a:prstGeom>
        </p:spPr>
        <p:txBody>
          <a:bodyPr wrap="square">
            <a:spAutoFit/>
          </a:bodyPr>
          <a:lstStyle/>
          <a:p>
            <a:pPr algn="just">
              <a:lnSpc>
                <a:spcPts val="3000"/>
              </a:lnSpc>
              <a:spcBef>
                <a:spcPts val="1200"/>
              </a:spcBef>
            </a:pPr>
            <a:r>
              <a:rPr lang="hu-HU" sz="3600" baseline="30000" dirty="0"/>
              <a:t>A megfelelő külföldi munka megtalálása ennek ellenére komoly kihívásokat jelent. Az idegen nyelvtudásra ugyanis minden országban szükség van, hiszen a hivatalos ügyeket idegen nyelven kell intéznünk, értenünk kell a feletteseinktől kapott utasításokat, meg kell értenünk a munkavédelmi előírásokat, a veszélyre figyelmeztető feliratokat. </a:t>
            </a:r>
          </a:p>
        </p:txBody>
      </p:sp>
      <p:pic>
        <p:nvPicPr>
          <p:cNvPr id="5" name="Kép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43613" y="2784113"/>
            <a:ext cx="6110831" cy="4073887"/>
          </a:xfrm>
          <a:prstGeom prst="rect">
            <a:avLst/>
          </a:prstGeom>
        </p:spPr>
      </p:pic>
    </p:spTree>
    <p:extLst>
      <p:ext uri="{BB962C8B-B14F-4D97-AF65-F5344CB8AC3E}">
        <p14:creationId xmlns:p14="http://schemas.microsoft.com/office/powerpoint/2010/main" val="2361688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2" name="Téglalap 1"/>
          <p:cNvSpPr/>
          <p:nvPr/>
        </p:nvSpPr>
        <p:spPr>
          <a:xfrm>
            <a:off x="297230" y="1272346"/>
            <a:ext cx="7560895" cy="4862870"/>
          </a:xfrm>
          <a:prstGeom prst="rect">
            <a:avLst/>
          </a:prstGeom>
        </p:spPr>
        <p:txBody>
          <a:bodyPr wrap="square">
            <a:spAutoFit/>
          </a:bodyPr>
          <a:lstStyle/>
          <a:p>
            <a:pPr algn="just">
              <a:lnSpc>
                <a:spcPts val="3000"/>
              </a:lnSpc>
              <a:spcBef>
                <a:spcPts val="1200"/>
              </a:spcBef>
            </a:pPr>
            <a:r>
              <a:rPr lang="hu-HU" sz="3600" baseline="30000" dirty="0"/>
              <a:t>Legalább ilyen fontos, hogy a munkaszerződés sem magyarul, hanem az adott ország nyelvén készül. Éppen ezért nem árt alaposan tájékozódni az adott ország munkajogi előírásairól és adott esetben a szerződést le is kell fordítani, hiszen azt aláírni úgy, hogy nem tudjuk pontosan, mi áll benne, több mint kockázatos.</a:t>
            </a:r>
          </a:p>
          <a:p>
            <a:pPr algn="just">
              <a:lnSpc>
                <a:spcPts val="3000"/>
              </a:lnSpc>
              <a:spcBef>
                <a:spcPts val="1200"/>
              </a:spcBef>
            </a:pPr>
            <a:r>
              <a:rPr lang="hu-HU" sz="3600" baseline="30000" dirty="0"/>
              <a:t>Ráadásul az adott ország gazdaságát is sújtja, ha a jól képzett szakembereik (orvosok, tanárok, szakmunkások) külföldön vállalnak munkát, hiszen akkor nem otthon költik el jövedelmüket és fizetik be közösségi célokra az adót. Ez tömeges méretekben már jelentős gazdasági kockázatot, akár visszaesést is jelenthet.   </a:t>
            </a:r>
          </a:p>
        </p:txBody>
      </p:sp>
      <p:sp>
        <p:nvSpPr>
          <p:cNvPr id="7"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smtClean="0">
                <a:solidFill>
                  <a:srgbClr val="007882"/>
                </a:solidFill>
                <a:latin typeface="+mn-lt"/>
              </a:rPr>
              <a:t>68–69. </a:t>
            </a:r>
            <a:r>
              <a:rPr lang="hu-HU" sz="2400" b="1" baseline="30000" dirty="0">
                <a:solidFill>
                  <a:srgbClr val="007882"/>
                </a:solidFill>
                <a:latin typeface="+mn-lt"/>
              </a:rPr>
              <a:t>A munkapiac </a:t>
            </a:r>
            <a:r>
              <a:rPr lang="hu-HU" sz="2400" b="1" baseline="30000" dirty="0" smtClean="0">
                <a:solidFill>
                  <a:srgbClr val="007882"/>
                </a:solidFill>
                <a:latin typeface="+mn-lt"/>
              </a:rPr>
              <a:t>működése - </a:t>
            </a:r>
            <a:r>
              <a:rPr lang="hu-HU" sz="2400" b="1" baseline="30000" dirty="0"/>
              <a:t>C </a:t>
            </a:r>
            <a:r>
              <a:rPr lang="hu-HU" sz="2400" b="1" baseline="30000" dirty="0">
                <a:solidFill>
                  <a:srgbClr val="007882"/>
                </a:solidFill>
              </a:rPr>
              <a:t>Itthon vagy külföldön vállaljunk-e munkát</a:t>
            </a:r>
            <a:r>
              <a:rPr lang="hu-HU" sz="2400" b="1" baseline="30000" dirty="0" smtClean="0">
                <a:solidFill>
                  <a:srgbClr val="007882"/>
                </a:solidFill>
              </a:rPr>
              <a:t>?</a:t>
            </a:r>
            <a:r>
              <a:rPr lang="hu-HU" sz="2400" b="1" baseline="30000" dirty="0" smtClean="0">
                <a:solidFill>
                  <a:srgbClr val="007882"/>
                </a:solidFill>
                <a:latin typeface="+mn-lt"/>
              </a:rPr>
              <a:t> </a:t>
            </a:r>
            <a:endParaRPr lang="hu-HU" sz="2400" b="1" baseline="30000" dirty="0">
              <a:solidFill>
                <a:srgbClr val="007882"/>
              </a:solidFill>
              <a:latin typeface="+mn-lt"/>
            </a:endParaRPr>
          </a:p>
        </p:txBody>
      </p:sp>
      <p:sp>
        <p:nvSpPr>
          <p:cNvPr id="11" name="Lekerekített téglalap 10"/>
          <p:cNvSpPr/>
          <p:nvPr/>
        </p:nvSpPr>
        <p:spPr>
          <a:xfrm>
            <a:off x="8029576" y="1225838"/>
            <a:ext cx="3790950" cy="4955887"/>
          </a:xfrm>
          <a:prstGeom prst="roundRect">
            <a:avLst>
              <a:gd name="adj" fmla="val 4193"/>
            </a:avLst>
          </a:prstGeom>
          <a:solidFill>
            <a:schemeClr val="accent2">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2" name="Téglalap 11"/>
          <p:cNvSpPr/>
          <p:nvPr/>
        </p:nvSpPr>
        <p:spPr>
          <a:xfrm>
            <a:off x="8096251" y="1375351"/>
            <a:ext cx="3724276" cy="4893647"/>
          </a:xfrm>
          <a:prstGeom prst="rect">
            <a:avLst/>
          </a:prstGeom>
        </p:spPr>
        <p:txBody>
          <a:bodyPr wrap="square">
            <a:spAutoFit/>
          </a:bodyPr>
          <a:lstStyle/>
          <a:p>
            <a:pPr algn="just"/>
            <a:r>
              <a:rPr lang="hu-HU" sz="3600" b="1" baseline="30000" dirty="0"/>
              <a:t>Jó, ha tudod!</a:t>
            </a:r>
          </a:p>
          <a:p>
            <a:pPr algn="just"/>
            <a:r>
              <a:rPr lang="hu-HU" sz="3600" baseline="30000" dirty="0"/>
              <a:t>A kockázatok ellenére évről évre egyre több magyar próbál külföldön szerencsét. A Központi Statisztikai Hivatal 2015-ben készült felmérése szerint közel 100 ezer magyar állampolgár dolgozik külföldi telephelyen, elsősorban Ausztriában, Németországban és az Egyesült Királyságban. </a:t>
            </a:r>
          </a:p>
        </p:txBody>
      </p:sp>
    </p:spTree>
    <p:extLst>
      <p:ext uri="{BB962C8B-B14F-4D97-AF65-F5344CB8AC3E}">
        <p14:creationId xmlns:p14="http://schemas.microsoft.com/office/powerpoint/2010/main" val="23976075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00A6AE">
                <a:alpha val="9804"/>
              </a:srgbClr>
            </a:gs>
            <a:gs pos="100000">
              <a:srgbClr val="00A0AE">
                <a:alpha val="24706"/>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7" name="Alcím 5"/>
          <p:cNvSpPr>
            <a:spLocks noGrp="1"/>
          </p:cNvSpPr>
          <p:nvPr>
            <p:ph type="subTitle" idx="1"/>
          </p:nvPr>
        </p:nvSpPr>
        <p:spPr>
          <a:xfrm>
            <a:off x="149066" y="1680063"/>
            <a:ext cx="11893867" cy="3277821"/>
          </a:xfrm>
        </p:spPr>
        <p:txBody>
          <a:bodyPr>
            <a:noAutofit/>
          </a:bodyPr>
          <a:lstStyle/>
          <a:p>
            <a:pPr algn="just">
              <a:lnSpc>
                <a:spcPts val="3000"/>
              </a:lnSpc>
              <a:spcBef>
                <a:spcPts val="1200"/>
              </a:spcBef>
            </a:pPr>
            <a:r>
              <a:rPr lang="hu-HU" sz="3600" b="1" baseline="30000" dirty="0" smtClean="0">
                <a:solidFill>
                  <a:srgbClr val="007882"/>
                </a:solidFill>
              </a:rPr>
              <a:t>Hogyan </a:t>
            </a:r>
            <a:r>
              <a:rPr lang="hu-HU" sz="3600" b="1" baseline="30000" dirty="0">
                <a:solidFill>
                  <a:srgbClr val="007882"/>
                </a:solidFill>
              </a:rPr>
              <a:t>létesítsünk munkaviszonyt?</a:t>
            </a:r>
            <a:r>
              <a:rPr lang="hu-HU" sz="3600" baseline="30000" dirty="0"/>
              <a:t> A munkaviszony létesítése a munkaszerződéssel történik, amely a munkáltató és a munkavállaló kölcsönös és egybehangzó akaratnyilvánításával létrejövő írásos dokumentum.</a:t>
            </a:r>
          </a:p>
          <a:p>
            <a:pPr algn="just">
              <a:lnSpc>
                <a:spcPts val="3000"/>
              </a:lnSpc>
              <a:spcBef>
                <a:spcPts val="1200"/>
              </a:spcBef>
            </a:pPr>
            <a:r>
              <a:rPr lang="hu-HU" sz="3600" b="1" baseline="30000" dirty="0" smtClean="0">
                <a:solidFill>
                  <a:srgbClr val="007882"/>
                </a:solidFill>
              </a:rPr>
              <a:t>Miként </a:t>
            </a:r>
            <a:r>
              <a:rPr lang="hu-HU" sz="3600" b="1" baseline="30000" dirty="0">
                <a:solidFill>
                  <a:srgbClr val="007882"/>
                </a:solidFill>
              </a:rPr>
              <a:t>szűnik meg a munkaviszony? </a:t>
            </a:r>
            <a:r>
              <a:rPr lang="hu-HU" sz="3600" baseline="30000" dirty="0"/>
              <a:t>A munkaviszony a munkáltató és a munkavállaló közös megegyezésével, rendes és rendkívüli felmondással, azonnali hatállyal a próbaidő alatt, illetve a munkáltató kezdeményezésére határozott idejű munkaviszony esetén a határozott idő letelte előtt egyaránt megszűnhet.</a:t>
            </a:r>
          </a:p>
          <a:p>
            <a:pPr algn="just">
              <a:lnSpc>
                <a:spcPts val="3000"/>
              </a:lnSpc>
              <a:spcBef>
                <a:spcPts val="1200"/>
              </a:spcBef>
            </a:pPr>
            <a:r>
              <a:rPr lang="hu-HU" sz="3600" b="1" baseline="30000" dirty="0" smtClean="0">
                <a:solidFill>
                  <a:srgbClr val="007882"/>
                </a:solidFill>
              </a:rPr>
              <a:t>Itthon </a:t>
            </a:r>
            <a:r>
              <a:rPr lang="hu-HU" sz="3600" b="1" baseline="30000" dirty="0">
                <a:solidFill>
                  <a:srgbClr val="007882"/>
                </a:solidFill>
              </a:rPr>
              <a:t>vagy külföldön vállaljunk-e munkát? </a:t>
            </a:r>
            <a:r>
              <a:rPr lang="hu-HU" sz="3600" baseline="30000" dirty="0"/>
              <a:t>Ma már minden magyar állampolgár munkát vállalhat jogi megszorítások, munkavállalási engedély nélkül valamennyi európai uniós országban. A megfelelő külföldi munka megtalálása ennek ellenére komoly kihívásokat jelent. Alapvető fontosságú az idegen nyelvtudás, mivel a hivatalos ügyeket idegen nyelven kell intéznünk. </a:t>
            </a:r>
            <a:endParaRPr lang="hu-HU" sz="3600" spc="-100" baseline="30000" dirty="0"/>
          </a:p>
        </p:txBody>
      </p:sp>
      <p:sp>
        <p:nvSpPr>
          <p:cNvPr id="9" name="Cím 1"/>
          <p:cNvSpPr txBox="1">
            <a:spLocks/>
          </p:cNvSpPr>
          <p:nvPr/>
        </p:nvSpPr>
        <p:spPr>
          <a:xfrm>
            <a:off x="0" y="-1"/>
            <a:ext cx="12192000" cy="179070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hu-HU" sz="7200" b="1" baseline="30000" smtClean="0">
                <a:solidFill>
                  <a:srgbClr val="007882"/>
                </a:solidFill>
                <a:latin typeface="+mn-lt"/>
              </a:rPr>
              <a:t>68-69. A munkapiac működése</a:t>
            </a:r>
            <a:endParaRPr lang="hu-HU" sz="7200" b="1" baseline="30000" dirty="0">
              <a:solidFill>
                <a:srgbClr val="007882"/>
              </a:solidFill>
              <a:latin typeface="+mn-lt"/>
            </a:endParaRPr>
          </a:p>
        </p:txBody>
      </p:sp>
    </p:spTree>
    <p:extLst>
      <p:ext uri="{BB962C8B-B14F-4D97-AF65-F5344CB8AC3E}">
        <p14:creationId xmlns:p14="http://schemas.microsoft.com/office/powerpoint/2010/main" val="3189660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11"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smtClean="0">
                <a:solidFill>
                  <a:srgbClr val="007882"/>
                </a:solidFill>
                <a:latin typeface="+mn-lt"/>
              </a:rPr>
              <a:t>68–69. </a:t>
            </a:r>
            <a:r>
              <a:rPr lang="hu-HU" sz="2400" b="1" baseline="30000" dirty="0">
                <a:solidFill>
                  <a:srgbClr val="007882"/>
                </a:solidFill>
                <a:latin typeface="+mn-lt"/>
              </a:rPr>
              <a:t>A munkapiac működése </a:t>
            </a:r>
          </a:p>
        </p:txBody>
      </p:sp>
      <p:sp>
        <p:nvSpPr>
          <p:cNvPr id="13" name="Téglalap 12"/>
          <p:cNvSpPr/>
          <p:nvPr/>
        </p:nvSpPr>
        <p:spPr>
          <a:xfrm>
            <a:off x="0" y="879188"/>
            <a:ext cx="12192000" cy="584775"/>
          </a:xfrm>
          <a:prstGeom prst="rect">
            <a:avLst/>
          </a:prstGeom>
        </p:spPr>
        <p:txBody>
          <a:bodyPr wrap="square">
            <a:spAutoFit/>
          </a:bodyPr>
          <a:lstStyle/>
          <a:p>
            <a:pPr algn="ctr"/>
            <a:r>
              <a:rPr lang="hu-HU" sz="4800" b="1" baseline="30000" dirty="0" smtClean="0"/>
              <a:t>A. </a:t>
            </a:r>
            <a:r>
              <a:rPr lang="hu-HU" sz="4800" b="1" baseline="30000" dirty="0" smtClean="0">
                <a:solidFill>
                  <a:srgbClr val="007882"/>
                </a:solidFill>
              </a:rPr>
              <a:t>Hogyan </a:t>
            </a:r>
            <a:r>
              <a:rPr lang="hu-HU" sz="4800" b="1" baseline="30000" dirty="0">
                <a:solidFill>
                  <a:srgbClr val="007882"/>
                </a:solidFill>
              </a:rPr>
              <a:t>létesítsünk munkaviszonyt?</a:t>
            </a:r>
          </a:p>
        </p:txBody>
      </p:sp>
      <p:sp>
        <p:nvSpPr>
          <p:cNvPr id="12" name="Lekerekített téglalap 11"/>
          <p:cNvSpPr/>
          <p:nvPr/>
        </p:nvSpPr>
        <p:spPr>
          <a:xfrm>
            <a:off x="561976" y="1428752"/>
            <a:ext cx="5695948" cy="5238748"/>
          </a:xfrm>
          <a:prstGeom prst="roundRect">
            <a:avLst>
              <a:gd name="adj" fmla="val 3601"/>
            </a:avLst>
          </a:prstGeom>
          <a:solidFill>
            <a:srgbClr val="FDF4A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4" name="Téglalap 13"/>
          <p:cNvSpPr/>
          <p:nvPr/>
        </p:nvSpPr>
        <p:spPr>
          <a:xfrm>
            <a:off x="561975" y="1518821"/>
            <a:ext cx="5695949" cy="5262979"/>
          </a:xfrm>
          <a:prstGeom prst="rect">
            <a:avLst/>
          </a:prstGeom>
        </p:spPr>
        <p:txBody>
          <a:bodyPr wrap="square">
            <a:spAutoFit/>
          </a:bodyPr>
          <a:lstStyle/>
          <a:p>
            <a:r>
              <a:rPr lang="hu-HU" sz="3600" b="1" baseline="30000" dirty="0" smtClean="0"/>
              <a:t>Munkára </a:t>
            </a:r>
            <a:r>
              <a:rPr lang="hu-HU" sz="3600" b="1" baseline="30000" dirty="0"/>
              <a:t>fel!  </a:t>
            </a:r>
          </a:p>
          <a:p>
            <a:pPr algn="just"/>
            <a:r>
              <a:rPr lang="hu-HU" sz="3600" baseline="30000" dirty="0"/>
              <a:t>A nagybácsival az állásinterjút követően közölték, hogy megkapja a raktárvezetői állást, ha elfogadja a feltételeket. Ő azonban nem akart kötélnek állni, mivel egész életben főállásban és munkaviszonyban dolgozott. De mivel annyira jó benyomást tett az állásinterjún, végül elérte, amit akart. Amikor azonban megkapta a szerződését, értetlenül dörmögött: azt sem értem, mi van ideírva. Peti ezért felajánlatta: utánanéz az interneten, hogy mit jelentenek a szerződésben szereplő furcsa fogalmak és segít a kitöltésében. </a:t>
            </a:r>
          </a:p>
        </p:txBody>
      </p:sp>
      <p:sp>
        <p:nvSpPr>
          <p:cNvPr id="8" name="Lekerekített téglalap 7"/>
          <p:cNvSpPr/>
          <p:nvPr/>
        </p:nvSpPr>
        <p:spPr>
          <a:xfrm>
            <a:off x="6610350" y="1428751"/>
            <a:ext cx="5267325" cy="5238749"/>
          </a:xfrm>
          <a:prstGeom prst="roundRect">
            <a:avLst>
              <a:gd name="adj" fmla="val 3251"/>
            </a:avLst>
          </a:prstGeom>
          <a:solidFill>
            <a:srgbClr val="D3F4F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9" name="Téglalap 8"/>
          <p:cNvSpPr/>
          <p:nvPr/>
        </p:nvSpPr>
        <p:spPr>
          <a:xfrm>
            <a:off x="6705600" y="1600200"/>
            <a:ext cx="5162546" cy="5170646"/>
          </a:xfrm>
          <a:prstGeom prst="rect">
            <a:avLst/>
          </a:prstGeom>
        </p:spPr>
        <p:txBody>
          <a:bodyPr wrap="square">
            <a:spAutoFit/>
          </a:bodyPr>
          <a:lstStyle/>
          <a:p>
            <a:pPr algn="just">
              <a:lnSpc>
                <a:spcPts val="3000"/>
              </a:lnSpc>
              <a:spcBef>
                <a:spcPts val="1200"/>
              </a:spcBef>
            </a:pPr>
            <a:r>
              <a:rPr lang="hu-HU" sz="3600" baseline="30000" dirty="0"/>
              <a:t>A nagybácsit határozott időre, egy évre alkalmazzák majd 3 hónapos próbaidő mellett raktárvezetői munkakörben. A bruttó személyi alapbérét havi 250 ezer forintban állapították meg.  </a:t>
            </a:r>
          </a:p>
          <a:p>
            <a:pPr algn="just">
              <a:lnSpc>
                <a:spcPts val="3000"/>
              </a:lnSpc>
              <a:spcBef>
                <a:spcPts val="1200"/>
              </a:spcBef>
            </a:pPr>
            <a:r>
              <a:rPr lang="hu-HU" sz="3600" baseline="30000" dirty="0" smtClean="0"/>
              <a:t>Gyűjtsd </a:t>
            </a:r>
            <a:r>
              <a:rPr lang="hu-HU" sz="3600" baseline="30000" dirty="0"/>
              <a:t>össze, hogy milyen pontokat tartalmaz az alábbi munkaszerződés minta!</a:t>
            </a:r>
          </a:p>
          <a:p>
            <a:pPr algn="just">
              <a:lnSpc>
                <a:spcPts val="3000"/>
              </a:lnSpc>
              <a:spcBef>
                <a:spcPts val="1200"/>
              </a:spcBef>
            </a:pPr>
            <a:r>
              <a:rPr lang="hu-HU" sz="3600" baseline="30000" dirty="0" smtClean="0"/>
              <a:t>Töltsd ki</a:t>
            </a:r>
            <a:r>
              <a:rPr lang="hu-HU" sz="3600" dirty="0" smtClean="0"/>
              <a:t> </a:t>
            </a:r>
            <a:r>
              <a:rPr lang="hu-HU" sz="3600" baseline="30000" dirty="0" smtClean="0"/>
              <a:t>a 7. oldalon található </a:t>
            </a:r>
            <a:r>
              <a:rPr lang="hu-HU" sz="3600" dirty="0" smtClean="0"/>
              <a:t> </a:t>
            </a:r>
            <a:r>
              <a:rPr lang="hu-HU" sz="3600" baseline="30000" dirty="0"/>
              <a:t> szerződés 1. 2. és 3. pontját a nagybácsi megállapodásának megfelelően! </a:t>
            </a:r>
          </a:p>
          <a:p>
            <a:pPr algn="just">
              <a:lnSpc>
                <a:spcPts val="3000"/>
              </a:lnSpc>
              <a:spcBef>
                <a:spcPts val="1200"/>
              </a:spcBef>
            </a:pPr>
            <a:r>
              <a:rPr lang="hu-HU" sz="3600" baseline="30000" dirty="0" smtClean="0"/>
              <a:t>Nézz </a:t>
            </a:r>
            <a:r>
              <a:rPr lang="hu-HU" sz="3600" baseline="30000" dirty="0"/>
              <a:t>utána, hogy mit jelent a TAJ szám! </a:t>
            </a:r>
          </a:p>
        </p:txBody>
      </p:sp>
    </p:spTree>
    <p:extLst>
      <p:ext uri="{BB962C8B-B14F-4D97-AF65-F5344CB8AC3E}">
        <p14:creationId xmlns:p14="http://schemas.microsoft.com/office/powerpoint/2010/main" val="3821958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11"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smtClean="0">
                <a:solidFill>
                  <a:srgbClr val="007882"/>
                </a:solidFill>
                <a:latin typeface="+mn-lt"/>
              </a:rPr>
              <a:t>68–69. </a:t>
            </a:r>
            <a:r>
              <a:rPr lang="hu-HU" sz="2400" b="1" baseline="30000" dirty="0">
                <a:solidFill>
                  <a:srgbClr val="007882"/>
                </a:solidFill>
                <a:latin typeface="+mn-lt"/>
              </a:rPr>
              <a:t>A munkapiac működése </a:t>
            </a:r>
          </a:p>
        </p:txBody>
      </p:sp>
      <p:sp>
        <p:nvSpPr>
          <p:cNvPr id="13" name="Téglalap 12"/>
          <p:cNvSpPr/>
          <p:nvPr/>
        </p:nvSpPr>
        <p:spPr>
          <a:xfrm>
            <a:off x="0" y="879188"/>
            <a:ext cx="12192000" cy="584775"/>
          </a:xfrm>
          <a:prstGeom prst="rect">
            <a:avLst/>
          </a:prstGeom>
        </p:spPr>
        <p:txBody>
          <a:bodyPr wrap="square">
            <a:spAutoFit/>
          </a:bodyPr>
          <a:lstStyle/>
          <a:p>
            <a:pPr algn="ctr"/>
            <a:r>
              <a:rPr lang="hu-HU" sz="4800" b="1" baseline="30000" dirty="0" smtClean="0"/>
              <a:t>B. </a:t>
            </a:r>
            <a:r>
              <a:rPr lang="hu-HU" sz="4800" b="1" baseline="30000" dirty="0">
                <a:solidFill>
                  <a:srgbClr val="007882"/>
                </a:solidFill>
              </a:rPr>
              <a:t>Miként szűnik meg a munkaviszony? </a:t>
            </a:r>
          </a:p>
        </p:txBody>
      </p:sp>
      <p:sp>
        <p:nvSpPr>
          <p:cNvPr id="12" name="Lekerekített téglalap 11"/>
          <p:cNvSpPr/>
          <p:nvPr/>
        </p:nvSpPr>
        <p:spPr>
          <a:xfrm>
            <a:off x="180976" y="1428752"/>
            <a:ext cx="11696698" cy="2619374"/>
          </a:xfrm>
          <a:prstGeom prst="roundRect">
            <a:avLst>
              <a:gd name="adj" fmla="val 3601"/>
            </a:avLst>
          </a:prstGeom>
          <a:solidFill>
            <a:srgbClr val="FDF4A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4" name="Téglalap 13"/>
          <p:cNvSpPr/>
          <p:nvPr/>
        </p:nvSpPr>
        <p:spPr>
          <a:xfrm>
            <a:off x="180975" y="1518821"/>
            <a:ext cx="11696700" cy="2677656"/>
          </a:xfrm>
          <a:prstGeom prst="rect">
            <a:avLst/>
          </a:prstGeom>
        </p:spPr>
        <p:txBody>
          <a:bodyPr wrap="square">
            <a:spAutoFit/>
          </a:bodyPr>
          <a:lstStyle/>
          <a:p>
            <a:r>
              <a:rPr lang="hu-HU" sz="3600" b="1" baseline="30000" dirty="0" smtClean="0"/>
              <a:t>Próba</a:t>
            </a:r>
            <a:r>
              <a:rPr lang="hu-HU" sz="3600" b="1" baseline="30000" dirty="0"/>
              <a:t>, idő </a:t>
            </a:r>
          </a:p>
          <a:p>
            <a:pPr algn="just"/>
            <a:r>
              <a:rPr lang="hu-HU" sz="3600" baseline="30000" dirty="0"/>
              <a:t>Mivel ilyen jól sikerült elrendezni a nagybácsi állását, a Molnár család megnyugodott. De a régi, jó kedélyű nagybácsi csak nem tért vissza. Amikor megkérdezték, mi a baj, sokáig csak a bajusza alatt mormogott. Végül egy nap kibökte: nem érzem jól magam az új munkahelyen. A hirdetéssel ellentétben más a munkaköröm, egyfolytában túlórázni kell, a fizetés pedig csak késve érkezik meg. A családi kupaktanács arra jutott: a nagybácsinak fel kéne mondania, hogy olyan állást keressen, amiben jól is érzi magát!  </a:t>
            </a:r>
          </a:p>
        </p:txBody>
      </p:sp>
      <p:sp>
        <p:nvSpPr>
          <p:cNvPr id="8" name="Lekerekített téglalap 7"/>
          <p:cNvSpPr/>
          <p:nvPr/>
        </p:nvSpPr>
        <p:spPr>
          <a:xfrm>
            <a:off x="180975" y="4196478"/>
            <a:ext cx="6810375" cy="2471022"/>
          </a:xfrm>
          <a:prstGeom prst="roundRect">
            <a:avLst>
              <a:gd name="adj" fmla="val 4599"/>
            </a:avLst>
          </a:prstGeom>
          <a:solidFill>
            <a:srgbClr val="D3F4F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9" name="Téglalap 8"/>
          <p:cNvSpPr/>
          <p:nvPr/>
        </p:nvSpPr>
        <p:spPr>
          <a:xfrm>
            <a:off x="180974" y="4229327"/>
            <a:ext cx="6915151" cy="2708434"/>
          </a:xfrm>
          <a:prstGeom prst="rect">
            <a:avLst/>
          </a:prstGeom>
        </p:spPr>
        <p:txBody>
          <a:bodyPr wrap="square">
            <a:spAutoFit/>
          </a:bodyPr>
          <a:lstStyle/>
          <a:p>
            <a:pPr>
              <a:lnSpc>
                <a:spcPts val="3000"/>
              </a:lnSpc>
              <a:spcBef>
                <a:spcPts val="1200"/>
              </a:spcBef>
            </a:pPr>
            <a:r>
              <a:rPr lang="hu-HU" sz="3600" spc="-100" baseline="30000" dirty="0" smtClean="0"/>
              <a:t>Milyen </a:t>
            </a:r>
            <a:r>
              <a:rPr lang="hu-HU" sz="3600" spc="-100" baseline="30000" dirty="0"/>
              <a:t>esetben van lehetősége a nagybácsinak arra, hogy a munkaviszonyát indoklás nélkül megszüntesse? </a:t>
            </a:r>
          </a:p>
          <a:p>
            <a:pPr>
              <a:lnSpc>
                <a:spcPts val="3000"/>
              </a:lnSpc>
              <a:spcBef>
                <a:spcPts val="1200"/>
              </a:spcBef>
            </a:pPr>
            <a:r>
              <a:rPr lang="es-ES" sz="3600" spc="-100" baseline="30000" dirty="0" smtClean="0"/>
              <a:t>Mennyi </a:t>
            </a:r>
            <a:r>
              <a:rPr lang="es-ES" sz="3600" spc="-100" baseline="30000" dirty="0"/>
              <a:t>ideje van erre, ha már 75 napja dolgozik az új munkahelyén? </a:t>
            </a:r>
          </a:p>
          <a:p>
            <a:pPr>
              <a:lnSpc>
                <a:spcPts val="3000"/>
              </a:lnSpc>
              <a:spcBef>
                <a:spcPts val="1200"/>
              </a:spcBef>
            </a:pPr>
            <a:r>
              <a:rPr lang="hu-HU" sz="3600" spc="-100" baseline="30000" dirty="0" smtClean="0"/>
              <a:t>Jó </a:t>
            </a:r>
            <a:r>
              <a:rPr lang="hu-HU" sz="3600" spc="-100" baseline="30000" dirty="0"/>
              <a:t>tanácsot adott-e a Molnár család a nagybácsinak? Válaszod indokold! </a:t>
            </a:r>
          </a:p>
        </p:txBody>
      </p:sp>
      <p:pic>
        <p:nvPicPr>
          <p:cNvPr id="5123" name="Picture 3" descr="H:\--LACOM--\PAK konyv\kepek\61-64\abra5.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9305" b="-1204"/>
          <a:stretch/>
        </p:blipFill>
        <p:spPr bwMode="auto">
          <a:xfrm>
            <a:off x="7169745" y="4191228"/>
            <a:ext cx="4707929" cy="24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11328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11"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smtClean="0">
                <a:solidFill>
                  <a:srgbClr val="007882"/>
                </a:solidFill>
                <a:latin typeface="+mn-lt"/>
              </a:rPr>
              <a:t>68–69. </a:t>
            </a:r>
            <a:r>
              <a:rPr lang="hu-HU" sz="2400" b="1" baseline="30000" dirty="0">
                <a:solidFill>
                  <a:srgbClr val="007882"/>
                </a:solidFill>
                <a:latin typeface="+mn-lt"/>
              </a:rPr>
              <a:t>A munkapiac működése </a:t>
            </a:r>
          </a:p>
        </p:txBody>
      </p:sp>
      <p:sp>
        <p:nvSpPr>
          <p:cNvPr id="13" name="Téglalap 12"/>
          <p:cNvSpPr/>
          <p:nvPr/>
        </p:nvSpPr>
        <p:spPr>
          <a:xfrm>
            <a:off x="0" y="879188"/>
            <a:ext cx="12192000" cy="584775"/>
          </a:xfrm>
          <a:prstGeom prst="rect">
            <a:avLst/>
          </a:prstGeom>
        </p:spPr>
        <p:txBody>
          <a:bodyPr wrap="square">
            <a:spAutoFit/>
          </a:bodyPr>
          <a:lstStyle/>
          <a:p>
            <a:pPr algn="ctr"/>
            <a:r>
              <a:rPr lang="hu-HU" sz="4800" b="1" baseline="30000" dirty="0" smtClean="0"/>
              <a:t>C. </a:t>
            </a:r>
            <a:r>
              <a:rPr lang="hu-HU" sz="4800" b="1" baseline="30000" dirty="0">
                <a:solidFill>
                  <a:srgbClr val="007882"/>
                </a:solidFill>
              </a:rPr>
              <a:t>Itthon vagy külföldön vállaljunk-e munkát</a:t>
            </a:r>
            <a:r>
              <a:rPr lang="hu-HU" sz="4800" b="1" baseline="30000" dirty="0" smtClean="0">
                <a:solidFill>
                  <a:srgbClr val="007882"/>
                </a:solidFill>
              </a:rPr>
              <a:t>?</a:t>
            </a:r>
            <a:endParaRPr lang="hu-HU" sz="4800" b="1" baseline="30000" dirty="0">
              <a:solidFill>
                <a:srgbClr val="007882"/>
              </a:solidFill>
            </a:endParaRPr>
          </a:p>
        </p:txBody>
      </p:sp>
      <p:sp>
        <p:nvSpPr>
          <p:cNvPr id="12" name="Lekerekített téglalap 11"/>
          <p:cNvSpPr/>
          <p:nvPr/>
        </p:nvSpPr>
        <p:spPr>
          <a:xfrm>
            <a:off x="180976" y="1428752"/>
            <a:ext cx="6305549" cy="5210476"/>
          </a:xfrm>
          <a:prstGeom prst="roundRect">
            <a:avLst>
              <a:gd name="adj" fmla="val 3601"/>
            </a:avLst>
          </a:prstGeom>
          <a:solidFill>
            <a:srgbClr val="FDF4A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4" name="Téglalap 13"/>
          <p:cNvSpPr/>
          <p:nvPr/>
        </p:nvSpPr>
        <p:spPr>
          <a:xfrm>
            <a:off x="180975" y="1518820"/>
            <a:ext cx="6238875" cy="5262979"/>
          </a:xfrm>
          <a:prstGeom prst="rect">
            <a:avLst/>
          </a:prstGeom>
        </p:spPr>
        <p:txBody>
          <a:bodyPr wrap="square">
            <a:spAutoFit/>
          </a:bodyPr>
          <a:lstStyle/>
          <a:p>
            <a:r>
              <a:rPr lang="hu-HU" sz="3600" b="1" baseline="30000" dirty="0" smtClean="0"/>
              <a:t>A </a:t>
            </a:r>
            <a:r>
              <a:rPr lang="hu-HU" sz="3600" b="1" baseline="30000" dirty="0"/>
              <a:t>külföldi állás </a:t>
            </a:r>
          </a:p>
          <a:p>
            <a:pPr algn="just"/>
            <a:r>
              <a:rPr lang="hu-HU" sz="3600" baseline="30000" dirty="0"/>
              <a:t>A nagybácsi egy hét múlva újra vidáman állított be Molnárékhez. Megvan a megoldás! – újságolta, majd elmesélte, hogy egy külföldi munkákat közvetítő cég beajánlotta őt egy osztrák szállítmányozási vállalathoz. Egy bökkenő van csak, hogy Bécsbe kell járni dolgozni.  Apu szerint nem jó ötlet külföldön munkát vállalni, mert távol kerül az ember a családjától, nem ismeri a nyelvet, és ha baj van, nincs kire számítani. A nagybácsi szerint viszont a fizetés jóval magasabb, mint itthon, legalább megtanul németül és ha baj van, bármikor hazajöhet, hiszen nem a világ végére kell költözni…</a:t>
            </a:r>
          </a:p>
        </p:txBody>
      </p:sp>
      <p:sp>
        <p:nvSpPr>
          <p:cNvPr id="8" name="Lekerekített téglalap 7"/>
          <p:cNvSpPr/>
          <p:nvPr/>
        </p:nvSpPr>
        <p:spPr>
          <a:xfrm>
            <a:off x="6674444" y="1428753"/>
            <a:ext cx="5203229" cy="2228847"/>
          </a:xfrm>
          <a:prstGeom prst="roundRect">
            <a:avLst>
              <a:gd name="adj" fmla="val 4599"/>
            </a:avLst>
          </a:prstGeom>
          <a:solidFill>
            <a:srgbClr val="D3F4F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9" name="Téglalap 8"/>
          <p:cNvSpPr/>
          <p:nvPr/>
        </p:nvSpPr>
        <p:spPr>
          <a:xfrm>
            <a:off x="6762751" y="1638302"/>
            <a:ext cx="5114922" cy="2169825"/>
          </a:xfrm>
          <a:prstGeom prst="rect">
            <a:avLst/>
          </a:prstGeom>
        </p:spPr>
        <p:txBody>
          <a:bodyPr wrap="square">
            <a:spAutoFit/>
          </a:bodyPr>
          <a:lstStyle/>
          <a:p>
            <a:pPr algn="just">
              <a:lnSpc>
                <a:spcPts val="3000"/>
              </a:lnSpc>
              <a:spcBef>
                <a:spcPts val="1200"/>
              </a:spcBef>
            </a:pPr>
            <a:r>
              <a:rPr lang="hu-HU" sz="3600" baseline="30000" dirty="0" smtClean="0"/>
              <a:t>Kinek </a:t>
            </a:r>
            <a:r>
              <a:rPr lang="hu-HU" sz="3600" baseline="30000" dirty="0"/>
              <a:t>van igaza? Gyűjtsd össze, hogy milyen érvek és az ellenérvek szólnak a külföldi munkavállalás mellett! </a:t>
            </a:r>
          </a:p>
          <a:p>
            <a:pPr algn="just">
              <a:lnSpc>
                <a:spcPts val="3000"/>
              </a:lnSpc>
              <a:spcBef>
                <a:spcPts val="1200"/>
              </a:spcBef>
            </a:pPr>
            <a:r>
              <a:rPr lang="hu-HU" sz="3600" baseline="30000" dirty="0" smtClean="0"/>
              <a:t>Te </a:t>
            </a:r>
            <a:r>
              <a:rPr lang="hu-HU" sz="3600" baseline="30000" dirty="0"/>
              <a:t>elfogadnád a közvetítő cég ajánlatát? Indokold meg a válaszodat! </a:t>
            </a:r>
            <a:endParaRPr lang="hu-HU" sz="3600" spc="-100" baseline="30000" dirty="0"/>
          </a:p>
        </p:txBody>
      </p:sp>
      <p:pic>
        <p:nvPicPr>
          <p:cNvPr id="6146" name="Picture 2" descr="H:\--LACOM--\PAK konyv\kepek\61-64\abra6.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74443" y="3808127"/>
            <a:ext cx="5203229" cy="29441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81810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00A6AE">
                <a:alpha val="9804"/>
              </a:srgbClr>
            </a:gs>
            <a:gs pos="100000">
              <a:srgbClr val="00A0AE">
                <a:alpha val="24706"/>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7" name="Cím 1"/>
          <p:cNvSpPr>
            <a:spLocks noGrp="1"/>
          </p:cNvSpPr>
          <p:nvPr>
            <p:ph type="ctrTitle"/>
          </p:nvPr>
        </p:nvSpPr>
        <p:spPr>
          <a:xfrm>
            <a:off x="0" y="2172677"/>
            <a:ext cx="12192000" cy="1219200"/>
          </a:xfrm>
        </p:spPr>
        <p:txBody>
          <a:bodyPr>
            <a:normAutofit/>
          </a:bodyPr>
          <a:lstStyle/>
          <a:p>
            <a:r>
              <a:rPr lang="hu-HU" sz="7200" b="1" baseline="30000" dirty="0" smtClean="0">
                <a:solidFill>
                  <a:srgbClr val="007882"/>
                </a:solidFill>
                <a:latin typeface="+mn-lt"/>
              </a:rPr>
              <a:t>Összegzés</a:t>
            </a:r>
            <a:endParaRPr lang="hu-HU" sz="7200" b="1" baseline="30000" dirty="0">
              <a:solidFill>
                <a:srgbClr val="007882"/>
              </a:solidFill>
              <a:latin typeface="+mn-lt"/>
            </a:endParaRPr>
          </a:p>
        </p:txBody>
      </p:sp>
      <p:sp>
        <p:nvSpPr>
          <p:cNvPr id="8" name="Téglalap 7"/>
          <p:cNvSpPr/>
          <p:nvPr/>
        </p:nvSpPr>
        <p:spPr>
          <a:xfrm>
            <a:off x="0" y="3552122"/>
            <a:ext cx="12192000" cy="707886"/>
          </a:xfrm>
          <a:prstGeom prst="rect">
            <a:avLst/>
          </a:prstGeom>
        </p:spPr>
        <p:txBody>
          <a:bodyPr wrap="square">
            <a:spAutoFit/>
          </a:bodyPr>
          <a:lstStyle/>
          <a:p>
            <a:pPr algn="ctr"/>
            <a:r>
              <a:rPr lang="hu-HU" sz="6000" i="0" u="none" strike="noStrike" baseline="30000" dirty="0" smtClean="0">
                <a:solidFill>
                  <a:srgbClr val="000000"/>
                </a:solidFill>
              </a:rPr>
              <a:t>A legfontosabb tudnivalók</a:t>
            </a:r>
          </a:p>
        </p:txBody>
      </p:sp>
    </p:spTree>
    <p:extLst>
      <p:ext uri="{BB962C8B-B14F-4D97-AF65-F5344CB8AC3E}">
        <p14:creationId xmlns:p14="http://schemas.microsoft.com/office/powerpoint/2010/main" val="1605525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2" name="Téglalap 1"/>
          <p:cNvSpPr/>
          <p:nvPr/>
        </p:nvSpPr>
        <p:spPr>
          <a:xfrm>
            <a:off x="78155" y="1463963"/>
            <a:ext cx="7075121" cy="5478423"/>
          </a:xfrm>
          <a:prstGeom prst="rect">
            <a:avLst/>
          </a:prstGeom>
        </p:spPr>
        <p:txBody>
          <a:bodyPr wrap="square">
            <a:spAutoFit/>
          </a:bodyPr>
          <a:lstStyle/>
          <a:p>
            <a:pPr algn="just">
              <a:lnSpc>
                <a:spcPts val="3000"/>
              </a:lnSpc>
              <a:spcBef>
                <a:spcPts val="1200"/>
              </a:spcBef>
            </a:pPr>
            <a:r>
              <a:rPr lang="hu-HU" sz="3600" baseline="30000" dirty="0"/>
              <a:t>A munkaviszony létesítése a munkaszerződéssel történik, amely a munkáltató és a munkavállaló kölcsönös és egybehangzó akaratnyilvánításával létrejövő írásos dokumentum. </a:t>
            </a:r>
            <a:r>
              <a:rPr lang="hu-HU" sz="3600" baseline="30000" dirty="0" smtClean="0"/>
              <a:t>Ebben </a:t>
            </a:r>
            <a:r>
              <a:rPr lang="hu-HU" sz="3600" baseline="30000" dirty="0"/>
              <a:t>bizonyos korlátok között a felek bármilyen kérdésben megállapodhatnak. Az </a:t>
            </a:r>
            <a:r>
              <a:rPr lang="hu-HU" sz="3600" baseline="30000" dirty="0" smtClean="0"/>
              <a:t>egyik korlát</a:t>
            </a:r>
            <a:r>
              <a:rPr lang="hu-HU" sz="3600" baseline="30000" dirty="0"/>
              <a:t>, hogy a munkaszerződésben a jogszabályoktól csak akkor lehet eltérni, ha az a munkavállalóra nézve kedvezőbb feltételeket tartalmaz. A munkaszerződések kötelező eleme a munkavállaló személyi alapbére, a munkaköre, illetve a munkavégzés helye. Meg kell még jelölni </a:t>
            </a:r>
            <a:r>
              <a:rPr lang="hu-HU" sz="3600" baseline="30000" dirty="0" smtClean="0"/>
              <a:t>a </a:t>
            </a:r>
            <a:r>
              <a:rPr lang="hu-HU" sz="3600" baseline="30000" dirty="0"/>
              <a:t>felek nevét és a munkaviszony szempontjából lényeges adatait is: ebbe a lakcímen kívül beletartozhat a társadalombiztosítási azonosító szám és az adóazonosító is</a:t>
            </a:r>
            <a:r>
              <a:rPr lang="hu-HU" sz="3600" baseline="30000" dirty="0" smtClean="0"/>
              <a:t>.</a:t>
            </a:r>
            <a:endParaRPr lang="hu-HU" sz="3600" baseline="30000" dirty="0"/>
          </a:p>
        </p:txBody>
      </p:sp>
      <p:sp>
        <p:nvSpPr>
          <p:cNvPr id="13"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smtClean="0">
                <a:solidFill>
                  <a:srgbClr val="007882"/>
                </a:solidFill>
                <a:latin typeface="+mn-lt"/>
              </a:rPr>
              <a:t>68–69. </a:t>
            </a:r>
            <a:r>
              <a:rPr lang="hu-HU" sz="2400" b="1" baseline="30000" dirty="0">
                <a:solidFill>
                  <a:srgbClr val="007882"/>
                </a:solidFill>
                <a:latin typeface="+mn-lt"/>
              </a:rPr>
              <a:t>A munkapiac működése </a:t>
            </a:r>
          </a:p>
        </p:txBody>
      </p:sp>
      <p:sp>
        <p:nvSpPr>
          <p:cNvPr id="14" name="Téglalap 13"/>
          <p:cNvSpPr/>
          <p:nvPr/>
        </p:nvSpPr>
        <p:spPr>
          <a:xfrm>
            <a:off x="0" y="879188"/>
            <a:ext cx="12192000" cy="584775"/>
          </a:xfrm>
          <a:prstGeom prst="rect">
            <a:avLst/>
          </a:prstGeom>
        </p:spPr>
        <p:txBody>
          <a:bodyPr wrap="square">
            <a:spAutoFit/>
          </a:bodyPr>
          <a:lstStyle/>
          <a:p>
            <a:pPr algn="ctr"/>
            <a:r>
              <a:rPr lang="hu-HU" sz="4800" b="1" baseline="30000" dirty="0" smtClean="0"/>
              <a:t>A. </a:t>
            </a:r>
            <a:r>
              <a:rPr lang="hu-HU" sz="4800" b="1" baseline="30000" dirty="0">
                <a:solidFill>
                  <a:srgbClr val="007882"/>
                </a:solidFill>
              </a:rPr>
              <a:t>Hogyan létesítsünk munkaviszonyt?</a:t>
            </a:r>
          </a:p>
        </p:txBody>
      </p:sp>
      <p:sp>
        <p:nvSpPr>
          <p:cNvPr id="20" name="Lekerekített téglalap 19"/>
          <p:cNvSpPr/>
          <p:nvPr/>
        </p:nvSpPr>
        <p:spPr>
          <a:xfrm>
            <a:off x="7153276" y="1314450"/>
            <a:ext cx="4933948" cy="5162550"/>
          </a:xfrm>
          <a:prstGeom prst="roundRect">
            <a:avLst>
              <a:gd name="adj" fmla="val 4193"/>
            </a:avLst>
          </a:prstGeom>
          <a:solidFill>
            <a:schemeClr val="accent2">
              <a:lumMod val="20000"/>
              <a:lumOff val="8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21" name="Téglalap 20"/>
          <p:cNvSpPr/>
          <p:nvPr/>
        </p:nvSpPr>
        <p:spPr>
          <a:xfrm>
            <a:off x="7255185" y="1463963"/>
            <a:ext cx="4832039" cy="5262979"/>
          </a:xfrm>
          <a:prstGeom prst="rect">
            <a:avLst/>
          </a:prstGeom>
        </p:spPr>
        <p:txBody>
          <a:bodyPr wrap="square">
            <a:spAutoFit/>
          </a:bodyPr>
          <a:lstStyle/>
          <a:p>
            <a:r>
              <a:rPr lang="hu-HU" sz="3600" b="1" baseline="30000" dirty="0"/>
              <a:t>Jó, ha tudod!</a:t>
            </a:r>
          </a:p>
          <a:p>
            <a:pPr algn="just"/>
            <a:r>
              <a:rPr lang="hu-HU" sz="3600" baseline="30000" dirty="0"/>
              <a:t>Fontos része a munkaszerződéseknek az úgynevezett próbaidő, amely tartama alatt a munkavállaló és a munkáltató egyaránt megismerheti egymást, valamint a munkavégzés feltételeit és körülményeit. A próbaidő alatt mindkét fél indokolás nélkül megszüntetheti a munkaviszonyt. Ez az időtartam általában 30 nap, de a felek kiköthetnek ennél rövidebb vagy hosszabb (legfeljebb 3 hónapos) próbaidőt is.</a:t>
            </a:r>
          </a:p>
        </p:txBody>
      </p:sp>
    </p:spTree>
    <p:extLst>
      <p:ext uri="{BB962C8B-B14F-4D97-AF65-F5344CB8AC3E}">
        <p14:creationId xmlns:p14="http://schemas.microsoft.com/office/powerpoint/2010/main" val="6290902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2" name="Téglalap 1"/>
          <p:cNvSpPr/>
          <p:nvPr/>
        </p:nvSpPr>
        <p:spPr>
          <a:xfrm>
            <a:off x="4829175" y="964994"/>
            <a:ext cx="7058025" cy="3924601"/>
          </a:xfrm>
          <a:prstGeom prst="rect">
            <a:avLst/>
          </a:prstGeom>
        </p:spPr>
        <p:txBody>
          <a:bodyPr wrap="square">
            <a:spAutoFit/>
          </a:bodyPr>
          <a:lstStyle/>
          <a:p>
            <a:pPr algn="just">
              <a:lnSpc>
                <a:spcPts val="3000"/>
              </a:lnSpc>
              <a:spcBef>
                <a:spcPts val="1200"/>
              </a:spcBef>
            </a:pPr>
            <a:r>
              <a:rPr lang="hu-HU" sz="3600" baseline="30000" dirty="0"/>
              <a:t>A munkaszerződést minden esetben írásba kell foglalni, amelyről a munkáltató köteles gondoskodni. A munkaviszony létrejöhet határozott vagy határozatlan időre. Ha erről a kérdésről a munkáltató és a munkavállaló külön nem állapodik meg, akkor a munkaviszonyt határozatlan idejűnek kell tekinteni.  Ha a felek határozott időre szerződnek, az időtartamot naptári dátum szerint meg kell jelölni. A határozott idejű munkaviszony időtartama az 5 évet nem haladhatja meg.</a:t>
            </a:r>
          </a:p>
        </p:txBody>
      </p:sp>
      <p:sp>
        <p:nvSpPr>
          <p:cNvPr id="17" name="Lekerekített téglalap 16"/>
          <p:cNvSpPr/>
          <p:nvPr/>
        </p:nvSpPr>
        <p:spPr>
          <a:xfrm>
            <a:off x="4829175" y="5345722"/>
            <a:ext cx="7134223" cy="1321777"/>
          </a:xfrm>
          <a:prstGeom prst="roundRect">
            <a:avLst>
              <a:gd name="adj" fmla="val 15623"/>
            </a:avLst>
          </a:prstGeom>
          <a:solidFill>
            <a:schemeClr val="bg1"/>
          </a:solidFill>
          <a:ln w="38100">
            <a:solidFill>
              <a:srgbClr val="6E32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8" name="Téglalap 17"/>
          <p:cNvSpPr/>
          <p:nvPr/>
        </p:nvSpPr>
        <p:spPr>
          <a:xfrm>
            <a:off x="4934880" y="5570316"/>
            <a:ext cx="7028518" cy="1200329"/>
          </a:xfrm>
          <a:prstGeom prst="rect">
            <a:avLst/>
          </a:prstGeom>
        </p:spPr>
        <p:txBody>
          <a:bodyPr wrap="square">
            <a:spAutoFit/>
          </a:bodyPr>
          <a:lstStyle/>
          <a:p>
            <a:r>
              <a:rPr lang="hu-HU" sz="3600" baseline="30000" dirty="0"/>
              <a:t>TIPP</a:t>
            </a:r>
          </a:p>
          <a:p>
            <a:r>
              <a:rPr lang="hu-HU" sz="3600" baseline="30000" dirty="0"/>
              <a:t>Hasznos információkra lelhetsz a munkaszerződésekről a Kormányzati Portál ügyfélkapuján keresztül</a:t>
            </a:r>
          </a:p>
        </p:txBody>
      </p:sp>
      <p:pic>
        <p:nvPicPr>
          <p:cNvPr id="19" name="Picture 2" descr="H:\--LACOM--\PAK konyv\-konyv-\--prezi--\68-69\munkaszerzodes.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8680"/>
          <a:stretch/>
        </p:blipFill>
        <p:spPr bwMode="auto">
          <a:xfrm>
            <a:off x="-415926" y="-293875"/>
            <a:ext cx="5040000" cy="7809100"/>
          </a:xfrm>
          <a:prstGeom prst="rect">
            <a:avLst/>
          </a:prstGeom>
          <a:noFill/>
          <a:extLst>
            <a:ext uri="{909E8E84-426E-40DD-AFC4-6F175D3DCCD1}">
              <a14:hiddenFill xmlns:a14="http://schemas.microsoft.com/office/drawing/2010/main">
                <a:solidFill>
                  <a:srgbClr val="FFFFFF"/>
                </a:solidFill>
              </a14:hiddenFill>
            </a:ext>
          </a:extLst>
        </p:spPr>
      </p:pic>
      <p:sp>
        <p:nvSpPr>
          <p:cNvPr id="13"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smtClean="0">
                <a:solidFill>
                  <a:srgbClr val="007882"/>
                </a:solidFill>
                <a:latin typeface="+mn-lt"/>
              </a:rPr>
              <a:t>68–69. </a:t>
            </a:r>
            <a:r>
              <a:rPr lang="hu-HU" sz="2400" b="1" baseline="30000" dirty="0">
                <a:solidFill>
                  <a:srgbClr val="007882"/>
                </a:solidFill>
                <a:latin typeface="+mn-lt"/>
              </a:rPr>
              <a:t>A munkapiac </a:t>
            </a:r>
            <a:r>
              <a:rPr lang="hu-HU" sz="2400" b="1" baseline="30000" dirty="0" smtClean="0">
                <a:solidFill>
                  <a:srgbClr val="007882"/>
                </a:solidFill>
                <a:latin typeface="+mn-lt"/>
              </a:rPr>
              <a:t>működése - </a:t>
            </a:r>
            <a:r>
              <a:rPr lang="hu-HU" sz="2400" b="1" baseline="30000" dirty="0"/>
              <a:t>A </a:t>
            </a:r>
            <a:r>
              <a:rPr lang="hu-HU" sz="2400" b="1" baseline="30000" dirty="0">
                <a:solidFill>
                  <a:srgbClr val="007882"/>
                </a:solidFill>
              </a:rPr>
              <a:t>Hogyan létesítsünk munkaviszonyt</a:t>
            </a:r>
            <a:r>
              <a:rPr lang="hu-HU" sz="2400" b="1" baseline="30000" dirty="0" smtClean="0">
                <a:solidFill>
                  <a:srgbClr val="007882"/>
                </a:solidFill>
              </a:rPr>
              <a:t>?</a:t>
            </a:r>
            <a:r>
              <a:rPr lang="hu-HU" sz="2400" b="1" baseline="30000" dirty="0" smtClean="0">
                <a:solidFill>
                  <a:srgbClr val="007882"/>
                </a:solidFill>
                <a:latin typeface="+mn-lt"/>
              </a:rPr>
              <a:t> </a:t>
            </a:r>
            <a:endParaRPr lang="hu-HU" sz="2400" b="1" baseline="30000" dirty="0">
              <a:solidFill>
                <a:srgbClr val="007882"/>
              </a:solidFill>
              <a:latin typeface="+mn-lt"/>
            </a:endParaRPr>
          </a:p>
        </p:txBody>
      </p:sp>
    </p:spTree>
    <p:extLst>
      <p:ext uri="{BB962C8B-B14F-4D97-AF65-F5344CB8AC3E}">
        <p14:creationId xmlns:p14="http://schemas.microsoft.com/office/powerpoint/2010/main" val="41389882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2" name="Téglalap 1"/>
          <p:cNvSpPr/>
          <p:nvPr/>
        </p:nvSpPr>
        <p:spPr>
          <a:xfrm>
            <a:off x="78155" y="1463963"/>
            <a:ext cx="6608396" cy="4862870"/>
          </a:xfrm>
          <a:prstGeom prst="rect">
            <a:avLst/>
          </a:prstGeom>
        </p:spPr>
        <p:txBody>
          <a:bodyPr wrap="square">
            <a:spAutoFit/>
          </a:bodyPr>
          <a:lstStyle/>
          <a:p>
            <a:pPr algn="just">
              <a:lnSpc>
                <a:spcPts val="3000"/>
              </a:lnSpc>
              <a:spcBef>
                <a:spcPts val="1200"/>
              </a:spcBef>
            </a:pPr>
            <a:r>
              <a:rPr lang="hu-HU" sz="3600" baseline="30000" dirty="0"/>
              <a:t>A munkaviszony a munkáltató és a munkavállaló közös megegyezésével, rendes és rendkívüli felmondással, azonnali hatállyal a próbaidő alatt, illetve a munkáltató kezdeményezésére határozott idejű munkaviszony esetén a határozott idő letelte előtt egyaránt megszűnhet. </a:t>
            </a:r>
            <a:endParaRPr lang="hu-HU" sz="3600" baseline="30000" dirty="0" smtClean="0"/>
          </a:p>
          <a:p>
            <a:pPr algn="just">
              <a:lnSpc>
                <a:spcPts val="3000"/>
              </a:lnSpc>
              <a:spcBef>
                <a:spcPts val="1200"/>
              </a:spcBef>
            </a:pPr>
            <a:r>
              <a:rPr lang="hu-HU" sz="3600" baseline="30000" dirty="0"/>
              <a:t>Közös megegyezés esetén a határozatlan és a határozott idejű munkaviszony egyaránt megszüntethető. Ilyenkor a feleknek írásban nyilatkozniuk kell arról, hogy a munkaviszonyt milyen közösen kijelölt időpontban akarják megszüntetni. </a:t>
            </a:r>
          </a:p>
        </p:txBody>
      </p:sp>
      <p:sp>
        <p:nvSpPr>
          <p:cNvPr id="8"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smtClean="0">
                <a:solidFill>
                  <a:srgbClr val="007882"/>
                </a:solidFill>
                <a:latin typeface="+mn-lt"/>
              </a:rPr>
              <a:t>68–69. </a:t>
            </a:r>
            <a:r>
              <a:rPr lang="hu-HU" sz="2400" b="1" baseline="30000" dirty="0">
                <a:solidFill>
                  <a:srgbClr val="007882"/>
                </a:solidFill>
                <a:latin typeface="+mn-lt"/>
              </a:rPr>
              <a:t>A munkapiac működése </a:t>
            </a:r>
          </a:p>
        </p:txBody>
      </p:sp>
      <p:sp>
        <p:nvSpPr>
          <p:cNvPr id="9" name="Téglalap 8"/>
          <p:cNvSpPr/>
          <p:nvPr/>
        </p:nvSpPr>
        <p:spPr>
          <a:xfrm>
            <a:off x="0" y="879188"/>
            <a:ext cx="12192000" cy="584775"/>
          </a:xfrm>
          <a:prstGeom prst="rect">
            <a:avLst/>
          </a:prstGeom>
        </p:spPr>
        <p:txBody>
          <a:bodyPr wrap="square">
            <a:spAutoFit/>
          </a:bodyPr>
          <a:lstStyle/>
          <a:p>
            <a:pPr algn="ctr"/>
            <a:r>
              <a:rPr lang="hu-HU" sz="4800" b="1" baseline="30000" dirty="0" smtClean="0"/>
              <a:t>B. </a:t>
            </a:r>
            <a:r>
              <a:rPr lang="hu-HU" sz="4800" b="1" baseline="30000" dirty="0">
                <a:solidFill>
                  <a:srgbClr val="007882"/>
                </a:solidFill>
              </a:rPr>
              <a:t>Miként szűnik meg a munkaviszony? </a:t>
            </a:r>
          </a:p>
        </p:txBody>
      </p:sp>
      <p:pic>
        <p:nvPicPr>
          <p:cNvPr id="3" name="Kép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86551" y="1357312"/>
            <a:ext cx="5505449" cy="5505449"/>
          </a:xfrm>
          <a:prstGeom prst="rect">
            <a:avLst/>
          </a:prstGeom>
        </p:spPr>
      </p:pic>
    </p:spTree>
    <p:extLst>
      <p:ext uri="{BB962C8B-B14F-4D97-AF65-F5344CB8AC3E}">
        <p14:creationId xmlns:p14="http://schemas.microsoft.com/office/powerpoint/2010/main" val="7057840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007882">
                <a:alpha val="10000"/>
              </a:srgbClr>
            </a:gs>
            <a:gs pos="100000">
              <a:srgbClr val="00A0AE">
                <a:alpha val="25000"/>
              </a:srgbClr>
            </a:gs>
          </a:gsLst>
          <a:lin ang="3600000" scaled="0"/>
        </a:gradFill>
        <a:effectLst/>
      </p:bgPr>
    </p:bg>
    <p:spTree>
      <p:nvGrpSpPr>
        <p:cNvPr id="1" name=""/>
        <p:cNvGrpSpPr/>
        <p:nvPr/>
      </p:nvGrpSpPr>
      <p:grpSpPr>
        <a:xfrm>
          <a:off x="0" y="0"/>
          <a:ext cx="0" cy="0"/>
          <a:chOff x="0" y="0"/>
          <a:chExt cx="0" cy="0"/>
        </a:xfrm>
      </p:grpSpPr>
      <p:pic>
        <p:nvPicPr>
          <p:cNvPr id="4" name="Picture 2" descr="C:\Users\Dobosi Andrea\Desktop\penziranytu_logo_vektoros.png"/>
          <p:cNvPicPr>
            <a:picLocks noChangeAspect="1" noChangeArrowheads="1"/>
          </p:cNvPicPr>
          <p:nvPr/>
        </p:nvPicPr>
        <p:blipFill>
          <a:blip r:embed="rId2" cstate="print"/>
          <a:srcRect/>
          <a:stretch>
            <a:fillRect/>
          </a:stretch>
        </p:blipFill>
        <p:spPr bwMode="auto">
          <a:xfrm>
            <a:off x="9869760" y="0"/>
            <a:ext cx="2322240" cy="671119"/>
          </a:xfrm>
          <a:prstGeom prst="rect">
            <a:avLst/>
          </a:prstGeom>
          <a:noFill/>
        </p:spPr>
      </p:pic>
      <p:sp>
        <p:nvSpPr>
          <p:cNvPr id="2" name="Téglalap 1"/>
          <p:cNvSpPr/>
          <p:nvPr/>
        </p:nvSpPr>
        <p:spPr>
          <a:xfrm>
            <a:off x="78154" y="863888"/>
            <a:ext cx="11904295" cy="2000997"/>
          </a:xfrm>
          <a:prstGeom prst="rect">
            <a:avLst/>
          </a:prstGeom>
        </p:spPr>
        <p:txBody>
          <a:bodyPr wrap="square">
            <a:spAutoFit/>
          </a:bodyPr>
          <a:lstStyle/>
          <a:p>
            <a:pPr algn="just">
              <a:lnSpc>
                <a:spcPts val="3000"/>
              </a:lnSpc>
              <a:spcBef>
                <a:spcPts val="1200"/>
              </a:spcBef>
            </a:pPr>
            <a:r>
              <a:rPr lang="hu-HU" sz="3600" baseline="30000" dirty="0"/>
              <a:t>A határozatlan idejű munkaviszonyt mind a munkavállaló, mind a munkáltató úgynevezett rendes felmondással egyoldalúan, írásban is megszüntetheti. A munkáltató azonban köteles felmondását megindokolni, amiben  a felmondás okát  világosan meg kell határozni. Ilyen lehet például a munkáltató megszűnése, átszervezés, telephely-megszüntetés, létszámcsökkentés, munkakörök összevonása, a munkakör megszűnése. </a:t>
            </a:r>
          </a:p>
        </p:txBody>
      </p:sp>
      <p:sp>
        <p:nvSpPr>
          <p:cNvPr id="8" name="Cím 1"/>
          <p:cNvSpPr txBox="1">
            <a:spLocks/>
          </p:cNvSpPr>
          <p:nvPr/>
        </p:nvSpPr>
        <p:spPr>
          <a:xfrm>
            <a:off x="0" y="0"/>
            <a:ext cx="9869760" cy="4278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hu-HU" sz="2400" b="1" baseline="30000" dirty="0" smtClean="0">
                <a:solidFill>
                  <a:srgbClr val="007882"/>
                </a:solidFill>
                <a:latin typeface="+mn-lt"/>
              </a:rPr>
              <a:t>68–69. </a:t>
            </a:r>
            <a:r>
              <a:rPr lang="hu-HU" sz="2400" b="1" baseline="30000" dirty="0">
                <a:solidFill>
                  <a:srgbClr val="007882"/>
                </a:solidFill>
                <a:latin typeface="+mn-lt"/>
              </a:rPr>
              <a:t>A munkapiac </a:t>
            </a:r>
            <a:r>
              <a:rPr lang="hu-HU" sz="2400" b="1" baseline="30000" dirty="0" smtClean="0">
                <a:solidFill>
                  <a:srgbClr val="007882"/>
                </a:solidFill>
                <a:latin typeface="+mn-lt"/>
              </a:rPr>
              <a:t>működése - </a:t>
            </a:r>
            <a:r>
              <a:rPr lang="hu-HU" sz="2400" b="1" baseline="30000" dirty="0"/>
              <a:t>B </a:t>
            </a:r>
            <a:r>
              <a:rPr lang="hu-HU" sz="2400" b="1" baseline="30000" dirty="0">
                <a:solidFill>
                  <a:srgbClr val="007882"/>
                </a:solidFill>
              </a:rPr>
              <a:t>Miként szűnik meg a munkaviszony? </a:t>
            </a:r>
            <a:r>
              <a:rPr lang="hu-HU" sz="2400" b="1" baseline="30000" dirty="0" smtClean="0">
                <a:solidFill>
                  <a:srgbClr val="007882"/>
                </a:solidFill>
                <a:latin typeface="+mn-lt"/>
              </a:rPr>
              <a:t> </a:t>
            </a:r>
            <a:endParaRPr lang="hu-HU" sz="2400" b="1" baseline="30000" dirty="0">
              <a:solidFill>
                <a:srgbClr val="007882"/>
              </a:solidFill>
              <a:latin typeface="+mn-lt"/>
            </a:endParaRPr>
          </a:p>
        </p:txBody>
      </p:sp>
      <p:pic>
        <p:nvPicPr>
          <p:cNvPr id="8195" name="Picture 3" descr="H:\--LACOM--\PAK konyv\-konyv-\--prezi--\68-69\megszun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450" y="2873762"/>
            <a:ext cx="11811000" cy="3888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60384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3696</TotalTime>
  <Words>1464</Words>
  <Application>Microsoft Office PowerPoint</Application>
  <PresentationFormat>Szélesvásznú</PresentationFormat>
  <Paragraphs>59</Paragraphs>
  <Slides>13</Slides>
  <Notes>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13</vt:i4>
      </vt:variant>
    </vt:vector>
  </HeadingPairs>
  <TitlesOfParts>
    <vt:vector size="17" baseType="lpstr">
      <vt:lpstr>Arial</vt:lpstr>
      <vt:lpstr>Calibri</vt:lpstr>
      <vt:lpstr>Calibri Light</vt:lpstr>
      <vt:lpstr>Office-téma</vt:lpstr>
      <vt:lpstr>68-69. A munkapiac működése</vt:lpstr>
      <vt:lpstr>PowerPoint bemutató</vt:lpstr>
      <vt:lpstr>PowerPoint bemutató</vt:lpstr>
      <vt:lpstr>PowerPoint bemutató</vt:lpstr>
      <vt:lpstr>Összegzés</vt:lpstr>
      <vt:lpstr>PowerPoint bemutató</vt:lpstr>
      <vt:lpstr>PowerPoint bemutató</vt:lpstr>
      <vt:lpstr>PowerPoint bemutató</vt:lpstr>
      <vt:lpstr>PowerPoint bemutató</vt:lpstr>
      <vt:lpstr>PowerPoint bemutató</vt:lpstr>
      <vt:lpstr>PowerPoint bemutató</vt:lpstr>
      <vt:lpstr>PowerPoint bemutató</vt:lpstr>
      <vt:lpstr>PowerPoint bemutató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Mindenár .hu</dc:creator>
  <cp:lastModifiedBy>Merényi Zsuzsanna</cp:lastModifiedBy>
  <cp:revision>369</cp:revision>
  <dcterms:created xsi:type="dcterms:W3CDTF">2016-02-25T10:27:13Z</dcterms:created>
  <dcterms:modified xsi:type="dcterms:W3CDTF">2016-04-14T11:05:36Z</dcterms:modified>
</cp:coreProperties>
</file>