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486" r:id="rId3"/>
    <p:sldId id="521" r:id="rId4"/>
    <p:sldId id="522" r:id="rId5"/>
    <p:sldId id="372" r:id="rId6"/>
    <p:sldId id="447" r:id="rId7"/>
    <p:sldId id="523" r:id="rId8"/>
    <p:sldId id="524" r:id="rId9"/>
    <p:sldId id="525" r:id="rId10"/>
    <p:sldId id="526" r:id="rId11"/>
    <p:sldId id="527" r:id="rId12"/>
    <p:sldId id="528" r:id="rId13"/>
    <p:sldId id="529" r:id="rId14"/>
    <p:sldId id="530" r:id="rId15"/>
    <p:sldId id="531" r:id="rId16"/>
    <p:sldId id="382" r:id="rId1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82"/>
    <a:srgbClr val="00A0AE"/>
    <a:srgbClr val="00A6AE"/>
    <a:srgbClr val="6E32A0"/>
    <a:srgbClr val="FDF4AE"/>
    <a:srgbClr val="D3F4FF"/>
    <a:srgbClr val="F7EDBF"/>
    <a:srgbClr val="F1E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1" autoAdjust="0"/>
    <p:restoredTop sz="94660"/>
  </p:normalViewPr>
  <p:slideViewPr>
    <p:cSldViewPr snapToGrid="0">
      <p:cViewPr varScale="1">
        <p:scale>
          <a:sx n="72" d="100"/>
          <a:sy n="72" d="100"/>
        </p:scale>
        <p:origin x="6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66614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2607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37551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224606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0649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7668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38B504CB-8247-424B-A5D3-1B0E1B340D4A}" type="datetimeFigureOut">
              <a:rPr lang="hu-HU" smtClean="0"/>
              <a:t>2016. 04. 01.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84429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38B504CB-8247-424B-A5D3-1B0E1B340D4A}" type="datetimeFigureOut">
              <a:rPr lang="hu-HU" smtClean="0"/>
              <a:t>2016. 04. 01.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98028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8B504CB-8247-424B-A5D3-1B0E1B340D4A}" type="datetimeFigureOut">
              <a:rPr lang="hu-HU" smtClean="0"/>
              <a:t>2016. 04. 01.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423035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9875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1699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504CB-8247-424B-A5D3-1B0E1B340D4A}" type="datetimeFigureOut">
              <a:rPr lang="hu-HU" smtClean="0"/>
              <a:t>2016. 04. 01.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2CB42-E189-422C-B37E-A53A271CDB1F}" type="slidenum">
              <a:rPr lang="hu-HU" smtClean="0"/>
              <a:t>‹#›</a:t>
            </a:fld>
            <a:endParaRPr lang="hu-HU"/>
          </a:p>
        </p:txBody>
      </p:sp>
    </p:spTree>
    <p:extLst>
      <p:ext uri="{BB962C8B-B14F-4D97-AF65-F5344CB8AC3E}">
        <p14:creationId xmlns:p14="http://schemas.microsoft.com/office/powerpoint/2010/main" val="2358907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bamosz.h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lizingszovetseg.h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mnb.hu/felugyelet/piacfelugyelet/befektetoi-figyelmeztetese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A6AE">
                <a:alpha val="9804"/>
              </a:srgbClr>
            </a:gs>
            <a:gs pos="100000">
              <a:srgbClr val="00A0AE">
                <a:alpha val="24706"/>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1"/>
            <a:ext cx="12192000" cy="1790701"/>
          </a:xfrm>
        </p:spPr>
        <p:txBody>
          <a:bodyPr>
            <a:normAutofit/>
          </a:bodyPr>
          <a:lstStyle/>
          <a:p>
            <a:r>
              <a:rPr lang="hu-HU" sz="7200" b="1" baseline="30000" dirty="0">
                <a:solidFill>
                  <a:srgbClr val="007882"/>
                </a:solidFill>
                <a:latin typeface="+mn-lt"/>
              </a:rPr>
              <a:t>64–65. A pénzügyi közvetítők </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3040185" y="2788945"/>
            <a:ext cx="7839808" cy="2353577"/>
          </a:xfrm>
        </p:spPr>
        <p:txBody>
          <a:bodyPr>
            <a:noAutofit/>
          </a:bodyPr>
          <a:lstStyle/>
          <a:p>
            <a:pPr algn="l"/>
            <a:r>
              <a:rPr lang="pl-PL" sz="4800" b="1" baseline="30000" dirty="0">
                <a:solidFill>
                  <a:srgbClr val="007882"/>
                </a:solidFill>
              </a:rPr>
              <a:t>A. Mi a közvetítők szerepe?</a:t>
            </a:r>
          </a:p>
          <a:p>
            <a:pPr algn="l"/>
            <a:r>
              <a:rPr lang="hu-HU" sz="4800" b="1" baseline="30000" dirty="0">
                <a:solidFill>
                  <a:srgbClr val="007882"/>
                </a:solidFill>
              </a:rPr>
              <a:t>B. Kik az intézményi befektetők?</a:t>
            </a:r>
          </a:p>
          <a:p>
            <a:pPr algn="l"/>
            <a:r>
              <a:rPr lang="hu-HU" sz="4800" b="1" baseline="30000" dirty="0">
                <a:solidFill>
                  <a:srgbClr val="007882"/>
                </a:solidFill>
              </a:rPr>
              <a:t>C. Milyen egyéb közvetítők vannak?</a:t>
            </a:r>
          </a:p>
        </p:txBody>
      </p:sp>
    </p:spTree>
    <p:extLst>
      <p:ext uri="{BB962C8B-B14F-4D97-AF65-F5344CB8AC3E}">
        <p14:creationId xmlns:p14="http://schemas.microsoft.com/office/powerpoint/2010/main" val="6121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78155" y="1463963"/>
            <a:ext cx="12051322" cy="2000997"/>
          </a:xfrm>
          <a:prstGeom prst="rect">
            <a:avLst/>
          </a:prstGeom>
        </p:spPr>
        <p:txBody>
          <a:bodyPr wrap="square">
            <a:spAutoFit/>
          </a:bodyPr>
          <a:lstStyle/>
          <a:p>
            <a:pPr algn="just">
              <a:lnSpc>
                <a:spcPts val="3000"/>
              </a:lnSpc>
              <a:spcBef>
                <a:spcPts val="1200"/>
              </a:spcBef>
            </a:pPr>
            <a:r>
              <a:rPr lang="hu-HU" sz="3600" baseline="30000" dirty="0"/>
              <a:t>A pénzügyi közvetítés sajátos szereplői az intézményi befektetők, amelyek összegyűjtik a háztartások és részben a vállalkozások megtakarításait, azokat különböző kollektív befektetési formák keretében kezelik, és a pénz- és tőkepiacokon befektetnek. Intézményi befektetőkkel a háztartások leginkább biztosítások, nyugdíjpénztári befizetések révén, illetve befektetési jegyek vásárlásakor kerülnek kapcsolatba. </a:t>
            </a:r>
          </a:p>
        </p:txBody>
      </p:sp>
      <p:sp>
        <p:nvSpPr>
          <p:cNvPr id="7"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64–65. A pénzügyi közvetítők </a:t>
            </a:r>
          </a:p>
        </p:txBody>
      </p:sp>
      <p:sp>
        <p:nvSpPr>
          <p:cNvPr id="10" name="Téglalap 9"/>
          <p:cNvSpPr/>
          <p:nvPr/>
        </p:nvSpPr>
        <p:spPr>
          <a:xfrm>
            <a:off x="-62523" y="773682"/>
            <a:ext cx="12192000" cy="830997"/>
          </a:xfrm>
          <a:prstGeom prst="rect">
            <a:avLst/>
          </a:prstGeom>
        </p:spPr>
        <p:txBody>
          <a:bodyPr wrap="square">
            <a:spAutoFit/>
          </a:bodyPr>
          <a:lstStyle/>
          <a:p>
            <a:pPr algn="ctr"/>
            <a:r>
              <a:rPr lang="hu-HU" sz="4800" b="1" baseline="30000" dirty="0"/>
              <a:t>B.</a:t>
            </a:r>
            <a:r>
              <a:rPr lang="hu-HU" sz="4800" b="1" dirty="0"/>
              <a:t> </a:t>
            </a:r>
            <a:r>
              <a:rPr lang="hu-HU" sz="4800" b="1" baseline="30000" dirty="0">
                <a:solidFill>
                  <a:srgbClr val="007882"/>
                </a:solidFill>
              </a:rPr>
              <a:t>Kik az intézményi befektetők?</a:t>
            </a:r>
          </a:p>
        </p:txBody>
      </p:sp>
      <p:pic>
        <p:nvPicPr>
          <p:cNvPr id="8" name="Kép 7"/>
          <p:cNvPicPr>
            <a:picLocks noChangeAspect="1"/>
          </p:cNvPicPr>
          <p:nvPr/>
        </p:nvPicPr>
        <p:blipFill rotWithShape="1">
          <a:blip r:embed="rId3" cstate="print">
            <a:extLst>
              <a:ext uri="{28A0092B-C50C-407E-A947-70E740481C1C}">
                <a14:useLocalDpi xmlns:a14="http://schemas.microsoft.com/office/drawing/2010/main" val="0"/>
              </a:ext>
            </a:extLst>
          </a:blip>
          <a:srcRect l="26034" r="-26034"/>
          <a:stretch/>
        </p:blipFill>
        <p:spPr>
          <a:xfrm>
            <a:off x="8390795" y="2927644"/>
            <a:ext cx="5143499" cy="3930356"/>
          </a:xfrm>
          <a:prstGeom prst="rect">
            <a:avLst/>
          </a:prstGeom>
        </p:spPr>
      </p:pic>
      <p:sp>
        <p:nvSpPr>
          <p:cNvPr id="16" name="Téglalap 15"/>
          <p:cNvSpPr/>
          <p:nvPr/>
        </p:nvSpPr>
        <p:spPr>
          <a:xfrm>
            <a:off x="72253" y="3464960"/>
            <a:ext cx="7966154" cy="2785378"/>
          </a:xfrm>
          <a:prstGeom prst="rect">
            <a:avLst/>
          </a:prstGeom>
        </p:spPr>
        <p:txBody>
          <a:bodyPr wrap="square">
            <a:spAutoFit/>
          </a:bodyPr>
          <a:lstStyle/>
          <a:p>
            <a:pPr algn="just">
              <a:lnSpc>
                <a:spcPts val="3000"/>
              </a:lnSpc>
              <a:spcBef>
                <a:spcPts val="1200"/>
              </a:spcBef>
            </a:pPr>
            <a:r>
              <a:rPr lang="hu-HU" sz="3600" baseline="30000" dirty="0"/>
              <a:t>Amikor egy ilyen intézmény ügyfele eseti (például befektetési alap esetében) vagy rendszeres (például nyugdíjpénztár esetében) befizetéseket teljesít, az így keletkező megtakarításait általában olyan hosszú távú értékpapírokba fektetik, amelyek leginkább biztosítják a nyugdíjpénztár, befektetési alap vagy biztosító jövőbeni kifizetéseit (és a pénzügyi intézmény bizonyos hasznát).</a:t>
            </a:r>
          </a:p>
        </p:txBody>
      </p:sp>
    </p:spTree>
    <p:extLst>
      <p:ext uri="{BB962C8B-B14F-4D97-AF65-F5344CB8AC3E}">
        <p14:creationId xmlns:p14="http://schemas.microsoft.com/office/powerpoint/2010/main" val="17271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78155" y="892463"/>
            <a:ext cx="12051322" cy="3323987"/>
          </a:xfrm>
          <a:prstGeom prst="rect">
            <a:avLst/>
          </a:prstGeom>
        </p:spPr>
        <p:txBody>
          <a:bodyPr wrap="square">
            <a:spAutoFit/>
          </a:bodyPr>
          <a:lstStyle/>
          <a:p>
            <a:pPr algn="just">
              <a:lnSpc>
                <a:spcPts val="3000"/>
              </a:lnSpc>
              <a:spcBef>
                <a:spcPts val="1200"/>
              </a:spcBef>
            </a:pPr>
            <a:r>
              <a:rPr lang="hu-HU" sz="3600" baseline="30000" dirty="0"/>
              <a:t>Ezektől az intézményektől azt várjuk, hogy attól függően, mekkora a kockázatvállalási hajlandóságunk, segítsenek nekünk a megtakarításaink gyarapításában. Szakértelmükért és szolgáltatásukért cserébe </a:t>
            </a:r>
            <a:r>
              <a:rPr lang="hu-HU" sz="3600" baseline="30000" dirty="0" err="1"/>
              <a:t>észszerű</a:t>
            </a:r>
            <a:r>
              <a:rPr lang="hu-HU" sz="3600" baseline="30000" dirty="0"/>
              <a:t> mértékben, piaci alapon még pénzt is hajlandóak vagyunk fizetni. </a:t>
            </a:r>
          </a:p>
          <a:p>
            <a:pPr algn="just">
              <a:lnSpc>
                <a:spcPts val="3000"/>
              </a:lnSpc>
              <a:spcBef>
                <a:spcPts val="1200"/>
              </a:spcBef>
            </a:pPr>
            <a:r>
              <a:rPr lang="hu-HU" sz="3600" baseline="30000" dirty="0"/>
              <a:t>A háztartások befektetései között viszonylag gyakran szerepelnek a befektetési alapok által kibocsátott befektetési jegyek. A befektetési alapok a háztartások megtakarításainak, illetve a vállalatok átmenetileg nem használt pénzeszközeinek összegyűjtésére és befektetésére szakosodott pénzügyi közvetítők.</a:t>
            </a:r>
          </a:p>
        </p:txBody>
      </p:sp>
      <p:sp>
        <p:nvSpPr>
          <p:cNvPr id="7"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64–65. A pénzügyi közvetítők – </a:t>
            </a:r>
            <a:r>
              <a:rPr lang="hu-HU" sz="2400" b="1" baseline="30000" dirty="0"/>
              <a:t>B. </a:t>
            </a:r>
            <a:r>
              <a:rPr lang="hu-HU" sz="2400" b="1" baseline="30000" dirty="0">
                <a:solidFill>
                  <a:srgbClr val="007882"/>
                </a:solidFill>
              </a:rPr>
              <a:t>Kik az intézményi befektetők?</a:t>
            </a:r>
            <a:r>
              <a:rPr lang="hu-HU" sz="2400" b="1" baseline="30000" dirty="0">
                <a:solidFill>
                  <a:srgbClr val="007882"/>
                </a:solidFill>
                <a:latin typeface="+mn-lt"/>
              </a:rPr>
              <a:t> </a:t>
            </a:r>
          </a:p>
        </p:txBody>
      </p:sp>
      <p:pic>
        <p:nvPicPr>
          <p:cNvPr id="15" name="Kép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100" y="3774898"/>
            <a:ext cx="6851014" cy="2875734"/>
          </a:xfrm>
          <a:prstGeom prst="rect">
            <a:avLst/>
          </a:prstGeom>
        </p:spPr>
      </p:pic>
      <p:sp>
        <p:nvSpPr>
          <p:cNvPr id="3" name="Téglalap 2"/>
          <p:cNvSpPr/>
          <p:nvPr/>
        </p:nvSpPr>
        <p:spPr>
          <a:xfrm>
            <a:off x="78154" y="4216450"/>
            <a:ext cx="4817695" cy="2000997"/>
          </a:xfrm>
          <a:prstGeom prst="rect">
            <a:avLst/>
          </a:prstGeom>
        </p:spPr>
        <p:txBody>
          <a:bodyPr wrap="square">
            <a:spAutoFit/>
          </a:bodyPr>
          <a:lstStyle/>
          <a:p>
            <a:pPr algn="just">
              <a:lnSpc>
                <a:spcPts val="3000"/>
              </a:lnSpc>
              <a:spcBef>
                <a:spcPts val="1200"/>
              </a:spcBef>
            </a:pPr>
            <a:r>
              <a:rPr lang="hu-HU" sz="3600" baseline="30000" dirty="0"/>
              <a:t>A befektetési alap a befektetők közös tulajdonában lévő vagyontömeg, amelyet egy profi befektető, az alapkezelő hoz létre, majd kezel folyamatosan. </a:t>
            </a:r>
          </a:p>
        </p:txBody>
      </p:sp>
    </p:spTree>
    <p:extLst>
      <p:ext uri="{BB962C8B-B14F-4D97-AF65-F5344CB8AC3E}">
        <p14:creationId xmlns:p14="http://schemas.microsoft.com/office/powerpoint/2010/main" val="377981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78155" y="892463"/>
            <a:ext cx="7570418" cy="4093428"/>
          </a:xfrm>
          <a:prstGeom prst="rect">
            <a:avLst/>
          </a:prstGeom>
        </p:spPr>
        <p:txBody>
          <a:bodyPr wrap="square">
            <a:spAutoFit/>
          </a:bodyPr>
          <a:lstStyle/>
          <a:p>
            <a:pPr algn="just">
              <a:lnSpc>
                <a:spcPts val="3000"/>
              </a:lnSpc>
              <a:spcBef>
                <a:spcPts val="1200"/>
              </a:spcBef>
            </a:pPr>
            <a:r>
              <a:rPr lang="hu-HU" sz="3600" baseline="30000" dirty="0"/>
              <a:t>A befektetők ebből a közös vagyontömegből a befektetési jegyek révén részesednek, melyeket az alapot kezelő befektető folyamatosan ad és vesz. </a:t>
            </a:r>
          </a:p>
          <a:p>
            <a:pPr algn="just">
              <a:lnSpc>
                <a:spcPts val="3000"/>
              </a:lnSpc>
              <a:spcBef>
                <a:spcPts val="1200"/>
              </a:spcBef>
            </a:pPr>
            <a:r>
              <a:rPr lang="hu-HU" sz="3600" spc="-50" baseline="30000" dirty="0"/>
              <a:t>A közös vagyonból az egy befektetési jegyre jutó hányadot az egy jegyre jutó nettó eszközérték mutatja meg, amely lényegében nem más, mint a befektetési jegy árfolyama. Amikor magánszemélyként választunk a befektetési alapok közül, azt is eldönthetjük, hogy milyen befektetési időtávban gondolkodunk, illetve a magasabb hozam reményében mekkora kockázatot vagyunk hajlandóak vállalni. </a:t>
            </a:r>
          </a:p>
        </p:txBody>
      </p:sp>
      <p:sp>
        <p:nvSpPr>
          <p:cNvPr id="7"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64–65. A pénzügyi közvetítők - </a:t>
            </a:r>
            <a:r>
              <a:rPr lang="hu-HU" sz="2400" b="1" baseline="30000" dirty="0"/>
              <a:t>B </a:t>
            </a:r>
            <a:r>
              <a:rPr lang="hu-HU" sz="2400" b="1" baseline="30000" dirty="0">
                <a:solidFill>
                  <a:srgbClr val="007882"/>
                </a:solidFill>
              </a:rPr>
              <a:t>Kik az intézményi befektetők?</a:t>
            </a:r>
            <a:r>
              <a:rPr lang="hu-HU" sz="2400" b="1" baseline="30000" dirty="0">
                <a:solidFill>
                  <a:srgbClr val="007882"/>
                </a:solidFill>
                <a:latin typeface="+mn-lt"/>
              </a:rPr>
              <a:t> </a:t>
            </a:r>
          </a:p>
        </p:txBody>
      </p:sp>
      <p:sp>
        <p:nvSpPr>
          <p:cNvPr id="11" name="Lekerekített téglalap 10"/>
          <p:cNvSpPr/>
          <p:nvPr/>
        </p:nvSpPr>
        <p:spPr>
          <a:xfrm>
            <a:off x="148003" y="4962526"/>
            <a:ext cx="7281497" cy="1664314"/>
          </a:xfrm>
          <a:prstGeom prst="roundRect">
            <a:avLst>
              <a:gd name="adj" fmla="val 5881"/>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p:cNvSpPr/>
          <p:nvPr/>
        </p:nvSpPr>
        <p:spPr>
          <a:xfrm>
            <a:off x="229942" y="5141513"/>
            <a:ext cx="7117617" cy="1569660"/>
          </a:xfrm>
          <a:prstGeom prst="rect">
            <a:avLst/>
          </a:prstGeom>
        </p:spPr>
        <p:txBody>
          <a:bodyPr wrap="square">
            <a:spAutoFit/>
          </a:bodyPr>
          <a:lstStyle/>
          <a:p>
            <a:r>
              <a:rPr lang="hu-HU" sz="3600" b="1" baseline="30000" dirty="0"/>
              <a:t>TIPP</a:t>
            </a:r>
          </a:p>
          <a:p>
            <a:pPr algn="just"/>
            <a:r>
              <a:rPr lang="hu-HU" sz="3600" baseline="30000" dirty="0"/>
              <a:t>A befektetési alapok közötti választáshoz hasznos segítség lehet a Befektetési Alapkezelők és Vagyonke­zelők Magyarországi Szövetségének (BAMOSZ) </a:t>
            </a:r>
            <a:r>
              <a:rPr lang="hu-HU" sz="3600" baseline="30000" dirty="0">
                <a:hlinkClick r:id="rId3"/>
              </a:rPr>
              <a:t>honlapja</a:t>
            </a:r>
            <a:r>
              <a:rPr lang="hu-HU" sz="3600" baseline="30000" dirty="0"/>
              <a:t>.</a:t>
            </a:r>
          </a:p>
        </p:txBody>
      </p:sp>
      <p:sp>
        <p:nvSpPr>
          <p:cNvPr id="13" name="Lekerekített téglalap 12"/>
          <p:cNvSpPr/>
          <p:nvPr/>
        </p:nvSpPr>
        <p:spPr>
          <a:xfrm>
            <a:off x="7648574" y="892463"/>
            <a:ext cx="4291501" cy="5734376"/>
          </a:xfrm>
          <a:prstGeom prst="roundRect">
            <a:avLst>
              <a:gd name="adj" fmla="val 4193"/>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p:cNvSpPr/>
          <p:nvPr/>
        </p:nvSpPr>
        <p:spPr>
          <a:xfrm>
            <a:off x="7743825" y="1078862"/>
            <a:ext cx="4196249" cy="5632311"/>
          </a:xfrm>
          <a:prstGeom prst="rect">
            <a:avLst/>
          </a:prstGeom>
        </p:spPr>
        <p:txBody>
          <a:bodyPr wrap="square">
            <a:spAutoFit/>
          </a:bodyPr>
          <a:lstStyle/>
          <a:p>
            <a:r>
              <a:rPr lang="hu-HU" sz="3600" b="1" baseline="30000" dirty="0"/>
              <a:t>Jó, ha tudod!</a:t>
            </a:r>
          </a:p>
          <a:p>
            <a:pPr algn="just"/>
            <a:r>
              <a:rPr lang="hu-HU" sz="3600" baseline="30000" dirty="0"/>
              <a:t>A befektetési alap választása során érdemes az egyes alapok jellegének megfelelő befektetési összetételek közül választani: </a:t>
            </a:r>
          </a:p>
          <a:p>
            <a:pPr algn="just"/>
            <a:r>
              <a:rPr lang="hu-HU" sz="3600" baseline="30000" dirty="0"/>
              <a:t>• a kevésbé kockázatos, bankbetétekbe és rövid lejáratú állampapírokba fektető pénzpiaci, </a:t>
            </a:r>
          </a:p>
          <a:p>
            <a:pPr algn="just"/>
            <a:r>
              <a:rPr lang="hu-HU" sz="3600" baseline="30000" dirty="0"/>
              <a:t>• a jellemzően hosszabb lejáratú államkötvényekbe feketető állampapír- vagy, </a:t>
            </a:r>
          </a:p>
          <a:p>
            <a:pPr algn="just"/>
            <a:r>
              <a:rPr lang="hu-HU" sz="3600" baseline="30000" dirty="0"/>
              <a:t>• a kockázatosabb, vállalatok részvényeit vásároló részvény- vagy ingatlanalapok közül. </a:t>
            </a:r>
          </a:p>
        </p:txBody>
      </p:sp>
    </p:spTree>
    <p:extLst>
      <p:ext uri="{BB962C8B-B14F-4D97-AF65-F5344CB8AC3E}">
        <p14:creationId xmlns:p14="http://schemas.microsoft.com/office/powerpoint/2010/main" val="94123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78155" y="1463963"/>
            <a:ext cx="12051322" cy="2000997"/>
          </a:xfrm>
          <a:prstGeom prst="rect">
            <a:avLst/>
          </a:prstGeom>
        </p:spPr>
        <p:txBody>
          <a:bodyPr wrap="square">
            <a:spAutoFit/>
          </a:bodyPr>
          <a:lstStyle/>
          <a:p>
            <a:pPr algn="just">
              <a:lnSpc>
                <a:spcPts val="3000"/>
              </a:lnSpc>
              <a:spcBef>
                <a:spcPts val="1200"/>
              </a:spcBef>
            </a:pPr>
            <a:r>
              <a:rPr lang="hu-HU" sz="3600" baseline="30000" dirty="0"/>
              <a:t>A pénzügyi közvetítők között egyre több a szakosított intézmény, amely speciális szolgáltatásokat kínál. Az egyik legfontosabb ilyen szolgáltatás a lízing, amely három elemből áll össze: bérbeadás, adásvétel és hitelezés. Attól függően, hogy melyik elem a hangsúlyosabb, beszélhetünk az egyes lízingtípusokról. Az egyes típusok közötti választás a lízingbe vevő üzleti céljaitól függ.</a:t>
            </a:r>
          </a:p>
        </p:txBody>
      </p:sp>
      <p:sp>
        <p:nvSpPr>
          <p:cNvPr id="7"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64–65. A pénzügyi közvetítők </a:t>
            </a:r>
          </a:p>
        </p:txBody>
      </p:sp>
      <p:sp>
        <p:nvSpPr>
          <p:cNvPr id="10" name="Téglalap 9"/>
          <p:cNvSpPr/>
          <p:nvPr/>
        </p:nvSpPr>
        <p:spPr>
          <a:xfrm>
            <a:off x="0" y="879188"/>
            <a:ext cx="12192000" cy="584775"/>
          </a:xfrm>
          <a:prstGeom prst="rect">
            <a:avLst/>
          </a:prstGeom>
        </p:spPr>
        <p:txBody>
          <a:bodyPr wrap="square">
            <a:spAutoFit/>
          </a:bodyPr>
          <a:lstStyle/>
          <a:p>
            <a:pPr algn="ctr"/>
            <a:r>
              <a:rPr lang="hu-HU" sz="4800" b="1" baseline="30000" dirty="0"/>
              <a:t>C. </a:t>
            </a:r>
            <a:r>
              <a:rPr lang="hu-HU" sz="4800" b="1" baseline="30000" dirty="0">
                <a:solidFill>
                  <a:srgbClr val="007882"/>
                </a:solidFill>
              </a:rPr>
              <a:t>Milyen egyéb közvetítők vannak?</a:t>
            </a: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961" y="3762566"/>
            <a:ext cx="6096000" cy="2724150"/>
          </a:xfrm>
          <a:prstGeom prst="rect">
            <a:avLst/>
          </a:prstGeom>
        </p:spPr>
      </p:pic>
      <p:sp>
        <p:nvSpPr>
          <p:cNvPr id="5" name="Téglalap 4"/>
          <p:cNvSpPr/>
          <p:nvPr/>
        </p:nvSpPr>
        <p:spPr>
          <a:xfrm>
            <a:off x="78154" y="3464960"/>
            <a:ext cx="7389446" cy="3539880"/>
          </a:xfrm>
          <a:prstGeom prst="rect">
            <a:avLst/>
          </a:prstGeom>
        </p:spPr>
        <p:txBody>
          <a:bodyPr wrap="square">
            <a:spAutoFit/>
          </a:bodyPr>
          <a:lstStyle/>
          <a:p>
            <a:pPr>
              <a:lnSpc>
                <a:spcPts val="3000"/>
              </a:lnSpc>
              <a:spcBef>
                <a:spcPts val="1200"/>
              </a:spcBef>
            </a:pPr>
            <a:r>
              <a:rPr lang="hu-HU" sz="3600" baseline="30000" dirty="0"/>
              <a:t>Operatív lízingre akkor kerül sor, ha egy vállalkozás nem rendelkezik elegendő tőkével egy nagy értékű berendezés, gépsor megvásárlásához, illetve várhatóan csak meghatározott ideig használná a termeléséhez </a:t>
            </a:r>
            <a:br>
              <a:rPr lang="hu-HU" sz="3600" baseline="30000" dirty="0"/>
            </a:br>
            <a:r>
              <a:rPr lang="hu-HU" sz="3600" baseline="30000" dirty="0"/>
              <a:t>ezeket a berendezéseket. Ekkor egy bérleti </a:t>
            </a:r>
            <a:br>
              <a:rPr lang="hu-HU" sz="3600" baseline="30000" dirty="0"/>
            </a:br>
            <a:r>
              <a:rPr lang="hu-HU" sz="3600" baseline="30000" dirty="0"/>
              <a:t>szerződést, operatív lízinget köt a lízingbe adóval megosztott üzemeltetési költségekkel, ahol </a:t>
            </a:r>
            <a:br>
              <a:rPr lang="hu-HU" sz="3600" baseline="30000" dirty="0"/>
            </a:br>
            <a:r>
              <a:rPr lang="hu-HU" sz="3600" baseline="30000" dirty="0"/>
              <a:t>a lízingtárgy (például egy gyártósor) </a:t>
            </a:r>
            <a:br>
              <a:rPr lang="hu-HU" sz="3600" baseline="30000" dirty="0"/>
            </a:br>
            <a:r>
              <a:rPr lang="hu-HU" sz="3600" baseline="30000" dirty="0"/>
              <a:t>a futamidő végén nem kerül a lízingbe vevő tulajdonába.</a:t>
            </a:r>
          </a:p>
        </p:txBody>
      </p:sp>
    </p:spTree>
    <p:extLst>
      <p:ext uri="{BB962C8B-B14F-4D97-AF65-F5344CB8AC3E}">
        <p14:creationId xmlns:p14="http://schemas.microsoft.com/office/powerpoint/2010/main" val="286791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78155" y="887692"/>
            <a:ext cx="7827593" cy="5786199"/>
          </a:xfrm>
          <a:prstGeom prst="rect">
            <a:avLst/>
          </a:prstGeom>
        </p:spPr>
        <p:txBody>
          <a:bodyPr wrap="square">
            <a:spAutoFit/>
          </a:bodyPr>
          <a:lstStyle/>
          <a:p>
            <a:pPr algn="just">
              <a:lnSpc>
                <a:spcPts val="3000"/>
              </a:lnSpc>
              <a:spcBef>
                <a:spcPts val="1200"/>
              </a:spcBef>
            </a:pPr>
            <a:r>
              <a:rPr lang="hu-HU" sz="3600" baseline="30000" dirty="0"/>
              <a:t>A másik típus, a pénzügyi lízing további két típusba sorolható: nyílt végű és zárt végű pénzügyi lízinget különböztetünk meg.</a:t>
            </a:r>
          </a:p>
          <a:p>
            <a:pPr algn="just">
              <a:lnSpc>
                <a:spcPts val="3000"/>
              </a:lnSpc>
              <a:spcBef>
                <a:spcPts val="1200"/>
              </a:spcBef>
            </a:pPr>
            <a:r>
              <a:rPr lang="hu-HU" sz="3600" baseline="30000" dirty="0"/>
              <a:t>A nyílt végű pénzügyi lízingszerződés lejártakor a lízingbe vevő eldöntheti, hogy:</a:t>
            </a:r>
          </a:p>
          <a:p>
            <a:pPr algn="just">
              <a:lnSpc>
                <a:spcPts val="3000"/>
              </a:lnSpc>
            </a:pPr>
            <a:r>
              <a:rPr lang="hu-HU" sz="3600" baseline="30000" dirty="0"/>
              <a:t>• a lízing tárgyát maradványértéken (a használatot figyelembe véve csökken a gép értéke) megveszi, és tulajdonossá válik,</a:t>
            </a:r>
          </a:p>
          <a:p>
            <a:pPr algn="just">
              <a:lnSpc>
                <a:spcPts val="3000"/>
              </a:lnSpc>
            </a:pPr>
            <a:r>
              <a:rPr lang="hu-HU" sz="3600" baseline="30000" dirty="0"/>
              <a:t>• új lízingszerződést köt, de már a maradványértéket figyelembe véve,</a:t>
            </a:r>
          </a:p>
          <a:p>
            <a:pPr algn="just">
              <a:lnSpc>
                <a:spcPts val="3000"/>
              </a:lnSpc>
            </a:pPr>
            <a:r>
              <a:rPr lang="hu-HU" sz="3600" baseline="30000" dirty="0"/>
              <a:t>• eláll a további együttműködéstől.</a:t>
            </a:r>
          </a:p>
          <a:p>
            <a:pPr algn="just">
              <a:lnSpc>
                <a:spcPts val="3000"/>
              </a:lnSpc>
              <a:spcBef>
                <a:spcPts val="1200"/>
              </a:spcBef>
            </a:pPr>
            <a:r>
              <a:rPr lang="hu-HU" sz="3600" baseline="30000" dirty="0"/>
              <a:t>Zárt végű pénzügyi lízing esetében a maradványérték megfizetésével a lízingbe vevő automatikusan tulajdonossá válik. A vállalatokon kívül ez utóbbit a háztartások, magánszemélyek is kedvelik, többnyire az autóvásárlást szokták lízing formájában hiteleztetni.</a:t>
            </a:r>
          </a:p>
        </p:txBody>
      </p:sp>
      <p:sp>
        <p:nvSpPr>
          <p:cNvPr id="7"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64–65. A pénzügyi közvetítők – </a:t>
            </a:r>
            <a:r>
              <a:rPr lang="hu-HU" sz="2400" b="1" baseline="30000" dirty="0"/>
              <a:t>C. </a:t>
            </a:r>
            <a:r>
              <a:rPr lang="hu-HU" sz="2400" b="1" baseline="30000" dirty="0">
                <a:solidFill>
                  <a:srgbClr val="007882"/>
                </a:solidFill>
              </a:rPr>
              <a:t>Milyen egyéb közvetítők vannak?</a:t>
            </a:r>
            <a:r>
              <a:rPr lang="hu-HU" sz="2400" b="1" baseline="30000" dirty="0">
                <a:solidFill>
                  <a:srgbClr val="007882"/>
                </a:solidFill>
                <a:latin typeface="+mn-lt"/>
              </a:rPr>
              <a:t> </a:t>
            </a:r>
          </a:p>
        </p:txBody>
      </p:sp>
      <p:sp>
        <p:nvSpPr>
          <p:cNvPr id="13" name="Lekerekített téglalap 12"/>
          <p:cNvSpPr/>
          <p:nvPr/>
        </p:nvSpPr>
        <p:spPr>
          <a:xfrm>
            <a:off x="7905750" y="887692"/>
            <a:ext cx="4072426" cy="5734376"/>
          </a:xfrm>
          <a:prstGeom prst="roundRect">
            <a:avLst>
              <a:gd name="adj" fmla="val 5493"/>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p:cNvSpPr/>
          <p:nvPr/>
        </p:nvSpPr>
        <p:spPr>
          <a:xfrm>
            <a:off x="8039099" y="1074091"/>
            <a:ext cx="3939075" cy="5632311"/>
          </a:xfrm>
          <a:prstGeom prst="rect">
            <a:avLst/>
          </a:prstGeom>
        </p:spPr>
        <p:txBody>
          <a:bodyPr wrap="square">
            <a:spAutoFit/>
          </a:bodyPr>
          <a:lstStyle/>
          <a:p>
            <a:r>
              <a:rPr lang="hu-HU" sz="3600" b="1" baseline="30000" dirty="0"/>
              <a:t>Jó, ha tudod!</a:t>
            </a:r>
          </a:p>
          <a:p>
            <a:pPr algn="just"/>
            <a:r>
              <a:rPr lang="hu-HU" sz="3600" baseline="30000" dirty="0"/>
              <a:t>Pénzügyi közvetítő segítségével egy lízing- és egy hitelszolgáltatást is össze tudunk hasonlítani, mert elképzelhető, hogy az ügyfél egyedi igényeitől függően hol az egyiket, hol a másikat célszerűbb igénybe venni. A lízing tárgya lehet: gép, autó, számítógép, ingatlan, de még munkaerőt is lehet lízingelni, például hajótervező mérnököket vagy szüretelő idénymunkásokat.</a:t>
            </a:r>
          </a:p>
        </p:txBody>
      </p:sp>
    </p:spTree>
    <p:extLst>
      <p:ext uri="{BB962C8B-B14F-4D97-AF65-F5344CB8AC3E}">
        <p14:creationId xmlns:p14="http://schemas.microsoft.com/office/powerpoint/2010/main" val="211129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800100" y="1579835"/>
            <a:ext cx="10848975" cy="2939266"/>
          </a:xfrm>
          <a:prstGeom prst="rect">
            <a:avLst/>
          </a:prstGeom>
        </p:spPr>
        <p:txBody>
          <a:bodyPr wrap="square">
            <a:spAutoFit/>
          </a:bodyPr>
          <a:lstStyle/>
          <a:p>
            <a:pPr>
              <a:lnSpc>
                <a:spcPts val="3000"/>
              </a:lnSpc>
              <a:spcBef>
                <a:spcPts val="1200"/>
              </a:spcBef>
            </a:pPr>
            <a:r>
              <a:rPr lang="hu-HU" sz="3600" baseline="30000" dirty="0"/>
              <a:t>A pénzügyi lízing esetében a lízing­díj nagymértékben tartalmaz hitelkamatot, de ennél is többet kell fizetni, ha többletszolgáltatást szeretnénk igénybe venni. A személyautó példájánál maradva az autót a lízingbe vevő használja, ő fizeti a tankolást is, de a szervizelést vagy a téligumi-tárolást már nem feltétlenül, mert a havi lízingdíjba ez már bele lehet építve. </a:t>
            </a:r>
          </a:p>
          <a:p>
            <a:pPr>
              <a:lnSpc>
                <a:spcPts val="3000"/>
              </a:lnSpc>
              <a:spcBef>
                <a:spcPts val="1200"/>
              </a:spcBef>
            </a:pPr>
            <a:r>
              <a:rPr lang="hu-HU" sz="3600" baseline="30000" dirty="0"/>
              <a:t>Az alaptípusok mellett a lízing fajtái nagyon változatosak, ami miatt ez a szolgáltatás a vállalkozások körében igen népszerű.</a:t>
            </a:r>
          </a:p>
        </p:txBody>
      </p:sp>
      <p:sp>
        <p:nvSpPr>
          <p:cNvPr id="7"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64–65. A pénzügyi közvetítők – </a:t>
            </a:r>
            <a:r>
              <a:rPr lang="hu-HU" sz="2400" b="1" baseline="30000" dirty="0"/>
              <a:t>C. </a:t>
            </a:r>
            <a:r>
              <a:rPr lang="hu-HU" sz="2400" b="1" baseline="30000" dirty="0">
                <a:solidFill>
                  <a:srgbClr val="007882"/>
                </a:solidFill>
              </a:rPr>
              <a:t>Milyen egyéb közvetítők vannak?</a:t>
            </a:r>
            <a:r>
              <a:rPr lang="hu-HU" sz="2400" b="1" baseline="30000" dirty="0">
                <a:solidFill>
                  <a:srgbClr val="007882"/>
                </a:solidFill>
                <a:latin typeface="+mn-lt"/>
              </a:rPr>
              <a:t> </a:t>
            </a:r>
          </a:p>
        </p:txBody>
      </p:sp>
      <p:sp>
        <p:nvSpPr>
          <p:cNvPr id="11" name="Lekerekített téglalap 10"/>
          <p:cNvSpPr/>
          <p:nvPr/>
        </p:nvSpPr>
        <p:spPr>
          <a:xfrm>
            <a:off x="800100" y="4714876"/>
            <a:ext cx="10572750" cy="918258"/>
          </a:xfrm>
          <a:prstGeom prst="roundRect">
            <a:avLst>
              <a:gd name="adj" fmla="val 20403"/>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p:cNvSpPr/>
          <p:nvPr/>
        </p:nvSpPr>
        <p:spPr>
          <a:xfrm>
            <a:off x="1159608" y="4870877"/>
            <a:ext cx="11318142" cy="830997"/>
          </a:xfrm>
          <a:prstGeom prst="rect">
            <a:avLst/>
          </a:prstGeom>
        </p:spPr>
        <p:txBody>
          <a:bodyPr wrap="square">
            <a:spAutoFit/>
          </a:bodyPr>
          <a:lstStyle/>
          <a:p>
            <a:r>
              <a:rPr lang="hu-HU" sz="3600" b="1" baseline="30000" dirty="0"/>
              <a:t>TIPP</a:t>
            </a:r>
          </a:p>
          <a:p>
            <a:r>
              <a:rPr lang="hu-HU" sz="3600" baseline="30000" dirty="0"/>
              <a:t>A lízingről további információkhoz juthatsz a Magyar Lízingszövetség </a:t>
            </a:r>
            <a:r>
              <a:rPr lang="hu-HU" sz="3600" baseline="30000" dirty="0">
                <a:hlinkClick r:id="rId3"/>
              </a:rPr>
              <a:t>oldalán</a:t>
            </a:r>
            <a:r>
              <a:rPr lang="hu-HU" sz="3600" baseline="30000" dirty="0"/>
              <a:t>.</a:t>
            </a:r>
          </a:p>
        </p:txBody>
      </p:sp>
    </p:spTree>
    <p:extLst>
      <p:ext uri="{BB962C8B-B14F-4D97-AF65-F5344CB8AC3E}">
        <p14:creationId xmlns:p14="http://schemas.microsoft.com/office/powerpoint/2010/main" val="2359344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A6AE">
                <a:alpha val="9804"/>
              </a:srgbClr>
            </a:gs>
            <a:gs pos="100000">
              <a:srgbClr val="00A0AE">
                <a:alpha val="24706"/>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7" name="Alcím 5"/>
          <p:cNvSpPr>
            <a:spLocks noGrp="1"/>
          </p:cNvSpPr>
          <p:nvPr>
            <p:ph type="subTitle" idx="1"/>
          </p:nvPr>
        </p:nvSpPr>
        <p:spPr>
          <a:xfrm>
            <a:off x="149066" y="1984863"/>
            <a:ext cx="11893867" cy="3277821"/>
          </a:xfrm>
        </p:spPr>
        <p:txBody>
          <a:bodyPr>
            <a:noAutofit/>
          </a:bodyPr>
          <a:lstStyle/>
          <a:p>
            <a:pPr algn="just">
              <a:lnSpc>
                <a:spcPts val="3000"/>
              </a:lnSpc>
              <a:spcBef>
                <a:spcPts val="1200"/>
              </a:spcBef>
            </a:pPr>
            <a:r>
              <a:rPr lang="hu-HU" sz="3600" b="1" baseline="30000" dirty="0">
                <a:solidFill>
                  <a:srgbClr val="007882"/>
                </a:solidFill>
              </a:rPr>
              <a:t>Mi a pénzügyi közvetítők szerepe? </a:t>
            </a:r>
            <a:r>
              <a:rPr lang="hu-HU" sz="3600" baseline="30000" dirty="0"/>
              <a:t>A pénzügyi közvetítők legfontosabb feladata a megtakarítók és a forrást igénylők közötti kapcsolat kialakítása és folyamatos fenntartása. Szakértelmükkel felmérik az igényeinket, és ennek megfelelően ajánlanak megoldásokat számunkra, hogy minél több termékből választhassunk a piacról. </a:t>
            </a:r>
          </a:p>
          <a:p>
            <a:pPr algn="just">
              <a:lnSpc>
                <a:spcPts val="3000"/>
              </a:lnSpc>
              <a:spcBef>
                <a:spcPts val="1200"/>
              </a:spcBef>
            </a:pPr>
            <a:r>
              <a:rPr lang="hu-HU" sz="3600" b="1" baseline="30000" dirty="0">
                <a:solidFill>
                  <a:srgbClr val="007882"/>
                </a:solidFill>
              </a:rPr>
              <a:t>Kik az intézményi befektetők?</a:t>
            </a:r>
            <a:r>
              <a:rPr lang="hu-HU" sz="3600" baseline="30000" dirty="0">
                <a:solidFill>
                  <a:srgbClr val="007882"/>
                </a:solidFill>
              </a:rPr>
              <a:t> </a:t>
            </a:r>
            <a:r>
              <a:rPr lang="hu-HU" sz="3600" baseline="30000" dirty="0"/>
              <a:t>A pénzügyi közvetítés sajátos szereplői az intézményi befektetők, akik összegyűjtik a háztartások és részben a vállalkozások megtakarításait, amelyeket különböző kollektív befektetési formák keretében kezelnek, és a pénz- és tő­ke­pia­co­kon befektetnek. </a:t>
            </a:r>
          </a:p>
          <a:p>
            <a:pPr algn="just">
              <a:lnSpc>
                <a:spcPts val="3000"/>
              </a:lnSpc>
              <a:spcBef>
                <a:spcPts val="1200"/>
              </a:spcBef>
            </a:pPr>
            <a:r>
              <a:rPr lang="hu-HU" sz="3600" b="1" baseline="30000" dirty="0">
                <a:solidFill>
                  <a:srgbClr val="007882"/>
                </a:solidFill>
              </a:rPr>
              <a:t>Milyen egyéb közvetítők vannak?</a:t>
            </a:r>
            <a:r>
              <a:rPr lang="hu-HU" sz="3600" baseline="30000" dirty="0">
                <a:solidFill>
                  <a:srgbClr val="007882"/>
                </a:solidFill>
              </a:rPr>
              <a:t> </a:t>
            </a:r>
            <a:r>
              <a:rPr lang="hu-HU" sz="3600" baseline="30000" dirty="0"/>
              <a:t>Egyre több a szakosított intézmény, amely speciális szolgáltatásokat fejleszt. Az egyik legfontosabb ilyen szolgáltatás a lízing. Ez három elemből áll össze: bérbeadás, adásvétel és hitelezés. Attól függően, hogy melyik elem a hangsúlyosabb, beszélhetünk operatív, illetve nyílt és zárt végű pénzügyi lízingről.</a:t>
            </a:r>
            <a:endParaRPr lang="hu-HU" sz="3600" spc="-100" baseline="30000" dirty="0"/>
          </a:p>
        </p:txBody>
      </p:sp>
      <p:sp>
        <p:nvSpPr>
          <p:cNvPr id="8" name="Cím 1"/>
          <p:cNvSpPr>
            <a:spLocks noGrp="1"/>
          </p:cNvSpPr>
          <p:nvPr>
            <p:ph type="ctrTitle"/>
          </p:nvPr>
        </p:nvSpPr>
        <p:spPr>
          <a:xfrm>
            <a:off x="0" y="-1"/>
            <a:ext cx="12192000" cy="1790701"/>
          </a:xfrm>
        </p:spPr>
        <p:txBody>
          <a:bodyPr>
            <a:normAutofit/>
          </a:bodyPr>
          <a:lstStyle/>
          <a:p>
            <a:r>
              <a:rPr lang="hu-HU" sz="7200" b="1" baseline="30000" dirty="0">
                <a:solidFill>
                  <a:srgbClr val="007882"/>
                </a:solidFill>
                <a:latin typeface="+mn-lt"/>
              </a:rPr>
              <a:t>64–65. A pénzügyi közvetítők </a:t>
            </a:r>
            <a:endParaRPr lang="hu-HU" sz="7200" b="1" spc="-60" baseline="30000" dirty="0">
              <a:solidFill>
                <a:srgbClr val="007882"/>
              </a:solidFill>
              <a:latin typeface="+mn-lt"/>
            </a:endParaRPr>
          </a:p>
        </p:txBody>
      </p:sp>
    </p:spTree>
    <p:extLst>
      <p:ext uri="{BB962C8B-B14F-4D97-AF65-F5344CB8AC3E}">
        <p14:creationId xmlns:p14="http://schemas.microsoft.com/office/powerpoint/2010/main" val="318966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64–65. A pénzügyi közvetítők </a:t>
            </a:r>
          </a:p>
        </p:txBody>
      </p:sp>
      <p:sp>
        <p:nvSpPr>
          <p:cNvPr id="13" name="Téglalap 12"/>
          <p:cNvSpPr/>
          <p:nvPr/>
        </p:nvSpPr>
        <p:spPr>
          <a:xfrm>
            <a:off x="0" y="879188"/>
            <a:ext cx="12192000" cy="584775"/>
          </a:xfrm>
          <a:prstGeom prst="rect">
            <a:avLst/>
          </a:prstGeom>
        </p:spPr>
        <p:txBody>
          <a:bodyPr wrap="square">
            <a:spAutoFit/>
          </a:bodyPr>
          <a:lstStyle/>
          <a:p>
            <a:pPr algn="ctr"/>
            <a:r>
              <a:rPr lang="hu-HU" sz="4800" b="1" baseline="30000" dirty="0"/>
              <a:t>A. </a:t>
            </a:r>
            <a:r>
              <a:rPr lang="hu-HU" sz="4800" b="1" baseline="30000" dirty="0">
                <a:solidFill>
                  <a:srgbClr val="007882"/>
                </a:solidFill>
              </a:rPr>
              <a:t>Hogyan működik a tőkepiac?</a:t>
            </a:r>
          </a:p>
        </p:txBody>
      </p:sp>
      <p:sp>
        <p:nvSpPr>
          <p:cNvPr id="12" name="Lekerekített téglalap 11"/>
          <p:cNvSpPr/>
          <p:nvPr/>
        </p:nvSpPr>
        <p:spPr>
          <a:xfrm>
            <a:off x="161925" y="1428752"/>
            <a:ext cx="6581037" cy="5238748"/>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p:cNvSpPr/>
          <p:nvPr/>
        </p:nvSpPr>
        <p:spPr>
          <a:xfrm>
            <a:off x="161926" y="1518821"/>
            <a:ext cx="6590565" cy="5262979"/>
          </a:xfrm>
          <a:prstGeom prst="rect">
            <a:avLst/>
          </a:prstGeom>
        </p:spPr>
        <p:txBody>
          <a:bodyPr wrap="square">
            <a:spAutoFit/>
          </a:bodyPr>
          <a:lstStyle/>
          <a:p>
            <a:r>
              <a:rPr lang="hu-HU" sz="3600" b="1" baseline="30000" dirty="0"/>
              <a:t>A vak majom</a:t>
            </a:r>
          </a:p>
          <a:p>
            <a:pPr algn="just"/>
            <a:r>
              <a:rPr lang="hu-HU" sz="3600" baseline="30000" dirty="0"/>
              <a:t>Molnár Peti egy napon furcsa hirdetésre bukkant az interneten: fektesse pénzét a Vak Majom Befektetési Alapba! Először azt hitte, hogy tréfa, de aztán kiderült, hogy az ajánlat komoly, és valódi pénzügyi szolgáltató áll mögötte. Amikor este elmesélte a családnak, hatalmas nevetés támadt, majd mindenki </a:t>
            </a:r>
            <a:r>
              <a:rPr lang="hu-HU" sz="3600" baseline="30000" dirty="0" err="1"/>
              <a:t>ötletelni</a:t>
            </a:r>
            <a:r>
              <a:rPr lang="hu-HU" sz="3600" baseline="30000" dirty="0"/>
              <a:t> kezdett: Szalmaláng Befektetés, Tiszavirág Ügynökség, Kártyavár Pénzügyi Közvetítő – jöttek a jobbnál jobb nevek. Végül komolyra fordították a szót, és abban maradtak, hogy mindegy, hogy hívják a szolgáltatót, a lényeg, hogy mindig pontosan tudjuk, mibe fektetjük a pénzünket. </a:t>
            </a:r>
          </a:p>
        </p:txBody>
      </p:sp>
      <p:sp>
        <p:nvSpPr>
          <p:cNvPr id="8" name="Lekerekített téglalap 7"/>
          <p:cNvSpPr/>
          <p:nvPr/>
        </p:nvSpPr>
        <p:spPr>
          <a:xfrm>
            <a:off x="6904887" y="1428751"/>
            <a:ext cx="5125188" cy="5238749"/>
          </a:xfrm>
          <a:prstGeom prst="roundRect">
            <a:avLst>
              <a:gd name="adj" fmla="val 3251"/>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7027980" y="1600200"/>
            <a:ext cx="4992567" cy="4632037"/>
          </a:xfrm>
          <a:prstGeom prst="rect">
            <a:avLst/>
          </a:prstGeom>
        </p:spPr>
        <p:txBody>
          <a:bodyPr wrap="square">
            <a:spAutoFit/>
          </a:bodyPr>
          <a:lstStyle/>
          <a:p>
            <a:pPr algn="just">
              <a:lnSpc>
                <a:spcPts val="3000"/>
              </a:lnSpc>
              <a:spcBef>
                <a:spcPts val="1200"/>
              </a:spcBef>
            </a:pPr>
            <a:r>
              <a:rPr lang="hu-HU" sz="3600" baseline="30000" dirty="0"/>
              <a:t>Mi a véleményed, a befektetőket mennyire befolyásolja döntésük során a választott szolgáltató neve, valamint az, amit a külvilág felé mutat magáról? </a:t>
            </a:r>
          </a:p>
          <a:p>
            <a:pPr algn="just">
              <a:lnSpc>
                <a:spcPts val="3000"/>
              </a:lnSpc>
              <a:spcBef>
                <a:spcPts val="1200"/>
              </a:spcBef>
            </a:pPr>
            <a:r>
              <a:rPr lang="hu-HU" sz="3600" baseline="30000" dirty="0"/>
              <a:t>Írj össze öt szempontot, amely alapján befektetőt választanál, majd tedd ezeket fontossági sorrendbe!</a:t>
            </a:r>
          </a:p>
          <a:p>
            <a:pPr algn="just">
              <a:lnSpc>
                <a:spcPts val="3000"/>
              </a:lnSpc>
              <a:spcBef>
                <a:spcPts val="1200"/>
              </a:spcBef>
            </a:pPr>
            <a:r>
              <a:rPr lang="hu-HU" sz="3600" baseline="30000" dirty="0"/>
              <a:t>Nevezz meg az eddig tanultak alapján legalább öt olyan befektetési formát, amely szóba jönne, ha 10 millió forintot szeretnél befektetni!</a:t>
            </a:r>
          </a:p>
        </p:txBody>
      </p:sp>
    </p:spTree>
    <p:extLst>
      <p:ext uri="{BB962C8B-B14F-4D97-AF65-F5344CB8AC3E}">
        <p14:creationId xmlns:p14="http://schemas.microsoft.com/office/powerpoint/2010/main" val="382195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64–65. A pénzügyi közvetítők </a:t>
            </a:r>
          </a:p>
        </p:txBody>
      </p:sp>
      <p:sp>
        <p:nvSpPr>
          <p:cNvPr id="13" name="Téglalap 12"/>
          <p:cNvSpPr/>
          <p:nvPr/>
        </p:nvSpPr>
        <p:spPr>
          <a:xfrm>
            <a:off x="0" y="879188"/>
            <a:ext cx="12192000" cy="584775"/>
          </a:xfrm>
          <a:prstGeom prst="rect">
            <a:avLst/>
          </a:prstGeom>
        </p:spPr>
        <p:txBody>
          <a:bodyPr wrap="square">
            <a:spAutoFit/>
          </a:bodyPr>
          <a:lstStyle/>
          <a:p>
            <a:pPr algn="ctr"/>
            <a:r>
              <a:rPr lang="hu-HU" sz="4800" b="1" baseline="30000" dirty="0"/>
              <a:t>B. </a:t>
            </a:r>
            <a:r>
              <a:rPr lang="hu-HU" sz="4800" b="1" baseline="30000" dirty="0">
                <a:solidFill>
                  <a:srgbClr val="007882"/>
                </a:solidFill>
              </a:rPr>
              <a:t>Kik az intézményi befektetők?</a:t>
            </a:r>
          </a:p>
        </p:txBody>
      </p:sp>
      <p:sp>
        <p:nvSpPr>
          <p:cNvPr id="12" name="Lekerekített téglalap 11"/>
          <p:cNvSpPr/>
          <p:nvPr/>
        </p:nvSpPr>
        <p:spPr>
          <a:xfrm>
            <a:off x="161925" y="1428752"/>
            <a:ext cx="6637460" cy="5238748"/>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p:cNvSpPr/>
          <p:nvPr/>
        </p:nvSpPr>
        <p:spPr>
          <a:xfrm>
            <a:off x="161926" y="1518821"/>
            <a:ext cx="6742961" cy="5262979"/>
          </a:xfrm>
          <a:prstGeom prst="rect">
            <a:avLst/>
          </a:prstGeom>
        </p:spPr>
        <p:txBody>
          <a:bodyPr wrap="square">
            <a:spAutoFit/>
          </a:bodyPr>
          <a:lstStyle/>
          <a:p>
            <a:pPr algn="just"/>
            <a:r>
              <a:rPr lang="hu-HU" sz="3600" b="1" baseline="30000" dirty="0"/>
              <a:t>Góltotó</a:t>
            </a:r>
          </a:p>
          <a:p>
            <a:pPr algn="just"/>
            <a:r>
              <a:rPr lang="hu-HU" sz="3600" baseline="30000" dirty="0"/>
              <a:t>Molnár Évi nem rajong a labdarúgásért, de a bátyjával együtt örült, hogy a magyar csapat kijutott az Európa-bajnokságra. A torna lázában égve Peti megkérte, hogy segítsen kitalálni egy, a focihoz kapcsolódó játékot. Évi azt javasolta, hogy minden barátjukkal tippeltessék meg a meccsek végeredményét, majd a legtöbb pontot </a:t>
            </a:r>
            <a:br>
              <a:rPr lang="hu-HU" sz="3600" baseline="30000" dirty="0"/>
            </a:br>
            <a:r>
              <a:rPr lang="hu-HU" sz="3600" baseline="30000" dirty="0"/>
              <a:t>szerzőt a többiek közösen hívják meg vacsorázni. Apunak nagyon tetszett az ötlet, a szabályok kidolgozása közben meg is jegyezte, sok hasonlóság van a játék és a befektetési alapok működése között, végtére azok sem csinálnak mást, csak fogadásokat kötnek a cégek teljesítményére… </a:t>
            </a:r>
          </a:p>
        </p:txBody>
      </p:sp>
      <p:sp>
        <p:nvSpPr>
          <p:cNvPr id="8" name="Lekerekített téglalap 7"/>
          <p:cNvSpPr/>
          <p:nvPr/>
        </p:nvSpPr>
        <p:spPr>
          <a:xfrm>
            <a:off x="6961309" y="1428751"/>
            <a:ext cx="5068765" cy="5238749"/>
          </a:xfrm>
          <a:prstGeom prst="roundRect">
            <a:avLst>
              <a:gd name="adj" fmla="val 3251"/>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7027980" y="1600200"/>
            <a:ext cx="4992567" cy="5016758"/>
          </a:xfrm>
          <a:prstGeom prst="rect">
            <a:avLst/>
          </a:prstGeom>
        </p:spPr>
        <p:txBody>
          <a:bodyPr wrap="square">
            <a:spAutoFit/>
          </a:bodyPr>
          <a:lstStyle/>
          <a:p>
            <a:pPr algn="just">
              <a:lnSpc>
                <a:spcPts val="3000"/>
              </a:lnSpc>
              <a:spcBef>
                <a:spcPts val="1200"/>
              </a:spcBef>
            </a:pPr>
            <a:r>
              <a:rPr lang="hu-HU" sz="3600" baseline="30000" dirty="0"/>
              <a:t>A befektetési alapok megismerése után készíts ábrát, amely a befektetési alap szereplőit és működését mutatja be!</a:t>
            </a:r>
          </a:p>
          <a:p>
            <a:pPr algn="just">
              <a:lnSpc>
                <a:spcPts val="3000"/>
              </a:lnSpc>
              <a:spcBef>
                <a:spcPts val="1200"/>
              </a:spcBef>
            </a:pPr>
            <a:r>
              <a:rPr lang="hu-HU" sz="3600" baseline="30000" dirty="0"/>
              <a:t>Vizsgáld meg Peti játékát abból a szempontból, hogy ki a letétkezelő, mekkora a befektetések névértéke, mi a lejárat időpontja, és kik a résztvevők! </a:t>
            </a:r>
          </a:p>
          <a:p>
            <a:pPr algn="just">
              <a:lnSpc>
                <a:spcPts val="3000"/>
              </a:lnSpc>
              <a:spcBef>
                <a:spcPts val="1200"/>
              </a:spcBef>
            </a:pPr>
            <a:r>
              <a:rPr lang="hu-HU" sz="3600" baseline="30000" dirty="0"/>
              <a:t>Milyen ötleted lenne egy befektetési alap szervezéséhez? Írj két fontos érvet, miért érdemes ebbe az alapba pénzt fektetni!</a:t>
            </a:r>
          </a:p>
        </p:txBody>
      </p:sp>
    </p:spTree>
    <p:extLst>
      <p:ext uri="{BB962C8B-B14F-4D97-AF65-F5344CB8AC3E}">
        <p14:creationId xmlns:p14="http://schemas.microsoft.com/office/powerpoint/2010/main" val="204228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64–65. A pénzügyi közvetítők </a:t>
            </a:r>
          </a:p>
        </p:txBody>
      </p:sp>
      <p:sp>
        <p:nvSpPr>
          <p:cNvPr id="13" name="Téglalap 12"/>
          <p:cNvSpPr/>
          <p:nvPr/>
        </p:nvSpPr>
        <p:spPr>
          <a:xfrm>
            <a:off x="0" y="879188"/>
            <a:ext cx="12192000" cy="584775"/>
          </a:xfrm>
          <a:prstGeom prst="rect">
            <a:avLst/>
          </a:prstGeom>
        </p:spPr>
        <p:txBody>
          <a:bodyPr wrap="square">
            <a:spAutoFit/>
          </a:bodyPr>
          <a:lstStyle/>
          <a:p>
            <a:pPr algn="ctr"/>
            <a:r>
              <a:rPr lang="hu-HU" sz="4800" b="1" baseline="30000" dirty="0"/>
              <a:t>C. </a:t>
            </a:r>
            <a:r>
              <a:rPr lang="hu-HU" sz="4800" b="1" baseline="30000" dirty="0">
                <a:solidFill>
                  <a:srgbClr val="007882"/>
                </a:solidFill>
              </a:rPr>
              <a:t>Milyen egyéb közvetítők vannak?</a:t>
            </a:r>
          </a:p>
        </p:txBody>
      </p:sp>
      <p:sp>
        <p:nvSpPr>
          <p:cNvPr id="12" name="Lekerekített téglalap 11"/>
          <p:cNvSpPr/>
          <p:nvPr/>
        </p:nvSpPr>
        <p:spPr>
          <a:xfrm>
            <a:off x="161925" y="1428752"/>
            <a:ext cx="4839921" cy="5238748"/>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p:cNvSpPr/>
          <p:nvPr/>
        </p:nvSpPr>
        <p:spPr>
          <a:xfrm>
            <a:off x="161927" y="1518821"/>
            <a:ext cx="4769582" cy="5262979"/>
          </a:xfrm>
          <a:prstGeom prst="rect">
            <a:avLst/>
          </a:prstGeom>
        </p:spPr>
        <p:txBody>
          <a:bodyPr wrap="square">
            <a:spAutoFit/>
          </a:bodyPr>
          <a:lstStyle/>
          <a:p>
            <a:pPr algn="just"/>
            <a:r>
              <a:rPr lang="hu-HU" sz="3600" b="1" baseline="30000" dirty="0"/>
              <a:t>Az új autó </a:t>
            </a:r>
          </a:p>
          <a:p>
            <a:pPr algn="just"/>
            <a:r>
              <a:rPr lang="hu-HU" sz="3600" baseline="30000" dirty="0"/>
              <a:t>Molnár aput hatalmas öröm érte: a munkáltatója fizetésemelés helyett felajánlotta neki, hogy a cég segítségével 50 százalékos kedvezménnyel lízingelhet egy családi autót. Így régi vágya teljesülni látszik: új autóba ülhet a család! Anyu viszont aggodalmaskodik, hogy fogja bírni a családi költségvetés ezt az újabb kiadást. Apu győzködi, mivel szerinte a lízing nem más, mint egy kedvezményes bérlet, a díj felét ráadásul nem is nekik kell állniuk…</a:t>
            </a:r>
          </a:p>
        </p:txBody>
      </p:sp>
      <p:sp>
        <p:nvSpPr>
          <p:cNvPr id="8" name="Lekerekített téglalap 7"/>
          <p:cNvSpPr/>
          <p:nvPr/>
        </p:nvSpPr>
        <p:spPr>
          <a:xfrm>
            <a:off x="5163771" y="4056185"/>
            <a:ext cx="6866303" cy="2611315"/>
          </a:xfrm>
          <a:prstGeom prst="roundRect">
            <a:avLst>
              <a:gd name="adj" fmla="val 6842"/>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5251938" y="4204676"/>
            <a:ext cx="6768609" cy="2554545"/>
          </a:xfrm>
          <a:prstGeom prst="rect">
            <a:avLst/>
          </a:prstGeom>
        </p:spPr>
        <p:txBody>
          <a:bodyPr wrap="square">
            <a:spAutoFit/>
          </a:bodyPr>
          <a:lstStyle/>
          <a:p>
            <a:pPr algn="just">
              <a:lnSpc>
                <a:spcPts val="3000"/>
              </a:lnSpc>
              <a:spcBef>
                <a:spcPts val="1200"/>
              </a:spcBef>
            </a:pPr>
            <a:r>
              <a:rPr lang="hu-HU" sz="3600" baseline="30000" dirty="0"/>
              <a:t>Számold ki, hogy összesen mennyi pénzt kell kifizetniük </a:t>
            </a:r>
            <a:r>
              <a:rPr lang="hu-HU" sz="3600" baseline="30000" dirty="0" err="1"/>
              <a:t>Molnáréknak</a:t>
            </a:r>
            <a:r>
              <a:rPr lang="hu-HU" sz="3600" baseline="30000" dirty="0"/>
              <a:t>, ha 5 éven át havonta 25 ezer forint a lízingdíj!  </a:t>
            </a:r>
          </a:p>
          <a:p>
            <a:pPr algn="just">
              <a:lnSpc>
                <a:spcPts val="3000"/>
              </a:lnSpc>
              <a:spcBef>
                <a:spcPts val="1200"/>
              </a:spcBef>
            </a:pPr>
            <a:r>
              <a:rPr lang="hu-HU" sz="3600" baseline="30000" dirty="0"/>
              <a:t>Igaza van-e anyunak? Lapozz vissza a könyv családi költségvetésről szóló leckéjéhez, és nézd meg, hogy belefér-e az új autó lízingdíja Molnárék kiadásaiba!</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260" y="978252"/>
            <a:ext cx="4353171" cy="3003688"/>
          </a:xfrm>
          <a:prstGeom prst="rect">
            <a:avLst/>
          </a:prstGeom>
        </p:spPr>
      </p:pic>
    </p:spTree>
    <p:extLst>
      <p:ext uri="{BB962C8B-B14F-4D97-AF65-F5344CB8AC3E}">
        <p14:creationId xmlns:p14="http://schemas.microsoft.com/office/powerpoint/2010/main" val="4002556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A6AE">
                <a:alpha val="9804"/>
              </a:srgbClr>
            </a:gs>
            <a:gs pos="100000">
              <a:srgbClr val="00A0AE">
                <a:alpha val="24706"/>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7" name="Cím 1"/>
          <p:cNvSpPr>
            <a:spLocks noGrp="1"/>
          </p:cNvSpPr>
          <p:nvPr>
            <p:ph type="ctrTitle"/>
          </p:nvPr>
        </p:nvSpPr>
        <p:spPr>
          <a:xfrm>
            <a:off x="0" y="2172677"/>
            <a:ext cx="12192000" cy="1219200"/>
          </a:xfrm>
        </p:spPr>
        <p:txBody>
          <a:bodyPr>
            <a:normAutofit/>
          </a:bodyPr>
          <a:lstStyle/>
          <a:p>
            <a:r>
              <a:rPr lang="hu-HU" sz="7200" b="1" baseline="30000" dirty="0">
                <a:solidFill>
                  <a:srgbClr val="007882"/>
                </a:solidFill>
                <a:latin typeface="+mn-lt"/>
              </a:rPr>
              <a:t>Összegzés</a:t>
            </a:r>
          </a:p>
        </p:txBody>
      </p:sp>
      <p:sp>
        <p:nvSpPr>
          <p:cNvPr id="8" name="Téglalap 7"/>
          <p:cNvSpPr/>
          <p:nvPr/>
        </p:nvSpPr>
        <p:spPr>
          <a:xfrm>
            <a:off x="0" y="3552122"/>
            <a:ext cx="12192000" cy="707886"/>
          </a:xfrm>
          <a:prstGeom prst="rect">
            <a:avLst/>
          </a:prstGeom>
        </p:spPr>
        <p:txBody>
          <a:bodyPr wrap="square">
            <a:spAutoFit/>
          </a:bodyPr>
          <a:lstStyle/>
          <a:p>
            <a:pPr algn="ctr"/>
            <a:r>
              <a:rPr lang="hu-HU" sz="6000" i="0" u="none" strike="noStrike" baseline="30000" dirty="0">
                <a:solidFill>
                  <a:srgbClr val="000000"/>
                </a:solidFill>
              </a:rPr>
              <a:t>A legfontosabb tudnivalók</a:t>
            </a:r>
          </a:p>
        </p:txBody>
      </p:sp>
    </p:spTree>
    <p:extLst>
      <p:ext uri="{BB962C8B-B14F-4D97-AF65-F5344CB8AC3E}">
        <p14:creationId xmlns:p14="http://schemas.microsoft.com/office/powerpoint/2010/main" val="160552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78155" y="1463963"/>
            <a:ext cx="12051322" cy="1231556"/>
          </a:xfrm>
          <a:prstGeom prst="rect">
            <a:avLst/>
          </a:prstGeom>
        </p:spPr>
        <p:txBody>
          <a:bodyPr wrap="square">
            <a:spAutoFit/>
          </a:bodyPr>
          <a:lstStyle/>
          <a:p>
            <a:pPr algn="just">
              <a:lnSpc>
                <a:spcPts val="3000"/>
              </a:lnSpc>
              <a:spcBef>
                <a:spcPts val="1200"/>
              </a:spcBef>
            </a:pPr>
            <a:r>
              <a:rPr lang="hu-HU" sz="3600" baseline="30000" dirty="0"/>
              <a:t>Egy jó orvos gyógyítson jól! A csatár rúgjon gólokat, az atomerőmű termeljen áramot! Nem kell mindenkinek szükségszerűen értenie a pénzügyekhez, elég, ha az ember megtalálja a megfelelő partnert pénzügyei intézéséhez. </a:t>
            </a:r>
          </a:p>
        </p:txBody>
      </p:sp>
      <p:sp>
        <p:nvSpPr>
          <p:cNvPr id="7"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64–65. A pénzügyi közvetítők </a:t>
            </a:r>
          </a:p>
        </p:txBody>
      </p:sp>
      <p:sp>
        <p:nvSpPr>
          <p:cNvPr id="10" name="Téglalap 9"/>
          <p:cNvSpPr/>
          <p:nvPr/>
        </p:nvSpPr>
        <p:spPr>
          <a:xfrm>
            <a:off x="0" y="879188"/>
            <a:ext cx="12192000" cy="584775"/>
          </a:xfrm>
          <a:prstGeom prst="rect">
            <a:avLst/>
          </a:prstGeom>
        </p:spPr>
        <p:txBody>
          <a:bodyPr wrap="square">
            <a:spAutoFit/>
          </a:bodyPr>
          <a:lstStyle/>
          <a:p>
            <a:pPr algn="ctr"/>
            <a:r>
              <a:rPr lang="hu-HU" sz="4800" b="1" baseline="30000" dirty="0"/>
              <a:t>A. </a:t>
            </a:r>
            <a:r>
              <a:rPr lang="hu-HU" sz="4800" b="1" baseline="30000" dirty="0">
                <a:solidFill>
                  <a:srgbClr val="007882"/>
                </a:solidFill>
              </a:rPr>
              <a:t>Hogyan működik a tőkepiac?</a:t>
            </a: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3708" y="2247901"/>
            <a:ext cx="7154247" cy="4435384"/>
          </a:xfrm>
          <a:prstGeom prst="rect">
            <a:avLst/>
          </a:prstGeom>
        </p:spPr>
      </p:pic>
      <p:sp>
        <p:nvSpPr>
          <p:cNvPr id="5" name="Téglalap 4"/>
          <p:cNvSpPr/>
          <p:nvPr/>
        </p:nvSpPr>
        <p:spPr>
          <a:xfrm>
            <a:off x="78154" y="2695519"/>
            <a:ext cx="4541471" cy="4309321"/>
          </a:xfrm>
          <a:prstGeom prst="rect">
            <a:avLst/>
          </a:prstGeom>
        </p:spPr>
        <p:txBody>
          <a:bodyPr wrap="square">
            <a:spAutoFit/>
          </a:bodyPr>
          <a:lstStyle/>
          <a:p>
            <a:pPr algn="just">
              <a:lnSpc>
                <a:spcPts val="3000"/>
              </a:lnSpc>
              <a:spcBef>
                <a:spcPts val="1200"/>
              </a:spcBef>
            </a:pPr>
            <a:r>
              <a:rPr lang="hu-HU" sz="3600" baseline="30000" dirty="0"/>
              <a:t>Amennyiben pénzügyeink sokrétűek, érdemes lehet pénzügyi közvetítő segítségét igénybe venni. Az ő legfontosabb feladatuk a megtakarítók és a forrást igénylők közötti kapcsolat kialakítása és folyamatos fenntartása. Ez a háztartások, családok esetében éppúgy igaz, mint a nagyobb tőkeigényű vállalkozások tekintetében. </a:t>
            </a:r>
          </a:p>
        </p:txBody>
      </p:sp>
    </p:spTree>
    <p:extLst>
      <p:ext uri="{BB962C8B-B14F-4D97-AF65-F5344CB8AC3E}">
        <p14:creationId xmlns:p14="http://schemas.microsoft.com/office/powerpoint/2010/main" val="62909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140678" y="1054744"/>
            <a:ext cx="12051322" cy="2000997"/>
          </a:xfrm>
          <a:prstGeom prst="rect">
            <a:avLst/>
          </a:prstGeom>
        </p:spPr>
        <p:txBody>
          <a:bodyPr wrap="square">
            <a:spAutoFit/>
          </a:bodyPr>
          <a:lstStyle/>
          <a:p>
            <a:pPr algn="just">
              <a:lnSpc>
                <a:spcPts val="3000"/>
              </a:lnSpc>
              <a:spcBef>
                <a:spcPts val="1200"/>
              </a:spcBef>
            </a:pPr>
            <a:r>
              <a:rPr lang="hu-HU" sz="3600" baseline="30000" dirty="0"/>
              <a:t>A pénzügyi közvetítőktől azt várjuk, hogy szakértelmükkel mérjék fel az igényeinket, és ennek megfelelően ajánljanak kielégítő számú megoldást a számunkra, hogy minél több termékből választhassunk a piacról. Ezért vagy hajlandók vagyunk közvetlenül fizetni, vagy tudomásul vesszük, hogy a közvetített termék gazdája a közvetítési tevékenységért jutalékot fizet, amelyet beépít az általunk fizetett árba.</a:t>
            </a:r>
          </a:p>
        </p:txBody>
      </p:sp>
      <p:sp>
        <p:nvSpPr>
          <p:cNvPr id="7"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64–65. A pénzügyi közvetítők -</a:t>
            </a:r>
            <a:r>
              <a:rPr lang="hu-HU" sz="2400" b="1" baseline="30000" dirty="0"/>
              <a:t>A </a:t>
            </a:r>
            <a:r>
              <a:rPr lang="hu-HU" sz="2400" b="1" baseline="30000" dirty="0">
                <a:solidFill>
                  <a:srgbClr val="007882"/>
                </a:solidFill>
              </a:rPr>
              <a:t>Hogyan működik a tőkepiac?</a:t>
            </a:r>
            <a:r>
              <a:rPr lang="hu-HU" sz="2400" b="1" baseline="30000" dirty="0">
                <a:solidFill>
                  <a:srgbClr val="007882"/>
                </a:solidFill>
                <a:latin typeface="+mn-lt"/>
              </a:rPr>
              <a:t> </a:t>
            </a: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2" y="3325092"/>
            <a:ext cx="11707155" cy="3038566"/>
          </a:xfrm>
          <a:prstGeom prst="rect">
            <a:avLst/>
          </a:prstGeom>
        </p:spPr>
      </p:pic>
      <p:sp>
        <p:nvSpPr>
          <p:cNvPr id="11" name="Lekerekített téglalap 10"/>
          <p:cNvSpPr/>
          <p:nvPr/>
        </p:nvSpPr>
        <p:spPr>
          <a:xfrm>
            <a:off x="7566025" y="9468943"/>
            <a:ext cx="5783385" cy="3986594"/>
          </a:xfrm>
          <a:prstGeom prst="roundRect">
            <a:avLst>
              <a:gd name="adj" fmla="val 5881"/>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p:cNvSpPr/>
          <p:nvPr/>
        </p:nvSpPr>
        <p:spPr>
          <a:xfrm>
            <a:off x="7644180" y="9554913"/>
            <a:ext cx="5705230" cy="6370975"/>
          </a:xfrm>
          <a:prstGeom prst="rect">
            <a:avLst/>
          </a:prstGeom>
        </p:spPr>
        <p:txBody>
          <a:bodyPr wrap="square">
            <a:spAutoFit/>
          </a:bodyPr>
          <a:lstStyle/>
          <a:p>
            <a:r>
              <a:rPr lang="hu-HU" sz="3600" b="1" baseline="30000" dirty="0"/>
              <a:t>TIPP</a:t>
            </a:r>
          </a:p>
          <a:p>
            <a:r>
              <a:rPr lang="hu-HU" sz="3600" baseline="30000" dirty="0"/>
              <a:t>A pénzügyi közvetítők által végzett tevékenységek Magyarországon felügyeleti engedélyhez vagy bejelentéshez kötöttek. Ennek ellenére rendszeresen  előfordulnak olyan vállalkozások, amelyek engedély nélkül, jogosulatlanul végeznek közvetítői tevékenységet. Rájuk általában jellemző, hogy rövid futamidő alatt kimagasló garantált hozamot ígérnek, lemásolják legális és sikeres cégek ismertetőjegyeit, agresszív reklámkampányt folytatnak, és helyi engedélyük hiányát külföldről végzett tevékenységként állítják be. Ezek a vállalkozások elkerülendők, adataikat az MNB rendszeresen közzéteszi. (MNB, figyelmeztetések).</a:t>
            </a:r>
          </a:p>
        </p:txBody>
      </p:sp>
    </p:spTree>
    <p:extLst>
      <p:ext uri="{BB962C8B-B14F-4D97-AF65-F5344CB8AC3E}">
        <p14:creationId xmlns:p14="http://schemas.microsoft.com/office/powerpoint/2010/main" val="320543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78155" y="835810"/>
            <a:ext cx="5055819" cy="6247864"/>
          </a:xfrm>
          <a:prstGeom prst="rect">
            <a:avLst/>
          </a:prstGeom>
        </p:spPr>
        <p:txBody>
          <a:bodyPr wrap="square">
            <a:spAutoFit/>
          </a:bodyPr>
          <a:lstStyle/>
          <a:p>
            <a:pPr algn="just">
              <a:lnSpc>
                <a:spcPts val="3000"/>
              </a:lnSpc>
              <a:spcBef>
                <a:spcPts val="1200"/>
              </a:spcBef>
            </a:pPr>
            <a:r>
              <a:rPr lang="hu-HU" sz="3600" baseline="30000" dirty="0"/>
              <a:t>A pénzügyi közvetítés legkorábbi és több évszázadon át egyeduralkodó formája a banki – mai szóhasználattal élve a hitelintézeti – tevékenység volt. Az idők során sokat változott, gazdagodott a banki szolgáltatások köre. A napjainkban tevékenykedő bankok – sok esetben nemzetközi bankcsoportok – a banki, befektetési és biztosítási szolgáltatások széles körét nyújtják. A bankok tulajdonosai (részvényesei) részéről megnyilvánuló jövedelmezőségi elvárások versenyre, valamint folyamatos technológiai és termékfejlesztésre ösztönzik a piaci szereplőket. </a:t>
            </a:r>
          </a:p>
        </p:txBody>
      </p:sp>
      <p:sp>
        <p:nvSpPr>
          <p:cNvPr id="7"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64–65. A pénzügyi közvetítők -</a:t>
            </a:r>
            <a:r>
              <a:rPr lang="hu-HU" sz="2400" b="1" baseline="30000" dirty="0"/>
              <a:t>A </a:t>
            </a:r>
            <a:r>
              <a:rPr lang="hu-HU" sz="2400" b="1" baseline="30000" dirty="0">
                <a:solidFill>
                  <a:srgbClr val="007882"/>
                </a:solidFill>
              </a:rPr>
              <a:t>Hogyan működik a tőkepiac?</a:t>
            </a:r>
            <a:r>
              <a:rPr lang="hu-HU" sz="2400" b="1" baseline="30000" dirty="0">
                <a:solidFill>
                  <a:srgbClr val="007882"/>
                </a:solidFill>
                <a:latin typeface="+mn-lt"/>
              </a:rPr>
              <a:t> </a:t>
            </a:r>
          </a:p>
        </p:txBody>
      </p:sp>
      <p:sp>
        <p:nvSpPr>
          <p:cNvPr id="11" name="Lekerekített téglalap 10"/>
          <p:cNvSpPr/>
          <p:nvPr/>
        </p:nvSpPr>
        <p:spPr>
          <a:xfrm>
            <a:off x="7566025" y="9468943"/>
            <a:ext cx="5783385" cy="3986594"/>
          </a:xfrm>
          <a:prstGeom prst="roundRect">
            <a:avLst>
              <a:gd name="adj" fmla="val 5881"/>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p:cNvSpPr/>
          <p:nvPr/>
        </p:nvSpPr>
        <p:spPr>
          <a:xfrm>
            <a:off x="7644180" y="9554913"/>
            <a:ext cx="5705230" cy="6370975"/>
          </a:xfrm>
          <a:prstGeom prst="rect">
            <a:avLst/>
          </a:prstGeom>
        </p:spPr>
        <p:txBody>
          <a:bodyPr wrap="square">
            <a:spAutoFit/>
          </a:bodyPr>
          <a:lstStyle/>
          <a:p>
            <a:r>
              <a:rPr lang="hu-HU" sz="3600" b="1" baseline="30000" dirty="0"/>
              <a:t>TIPP</a:t>
            </a:r>
          </a:p>
          <a:p>
            <a:r>
              <a:rPr lang="hu-HU" sz="3600" baseline="30000" dirty="0"/>
              <a:t>A pénzügyi közvetítők által végzett tevékenységek Magyarországon felügyeleti engedélyhez vagy bejelentéshez kötöttek. Ennek ellenére rendszeresen  előfordulnak olyan vállalkozások, amelyek engedély nélkül, jogosulatlanul végeznek közvetítői tevékenységet. Rájuk általában jellemző, hogy rövid futamidő alatt kimagasló garantált hozamot ígérnek, lemásolják legális és sikeres cégek ismertetőjegyeit, agresszív reklámkampányt folytatnak, és helyi engedélyük hiányát külföldről végzett tevékenységként állítják be. Ezek a vállalkozások elkerülendők, adataikat az MNB rendszeresen közzéteszi. (MNB, figyelmeztetések).</a:t>
            </a:r>
          </a:p>
        </p:txBody>
      </p:sp>
      <p:sp>
        <p:nvSpPr>
          <p:cNvPr id="13" name="Lekerekített téglalap 12"/>
          <p:cNvSpPr/>
          <p:nvPr/>
        </p:nvSpPr>
        <p:spPr>
          <a:xfrm>
            <a:off x="5210175" y="835810"/>
            <a:ext cx="6919302" cy="5734376"/>
          </a:xfrm>
          <a:prstGeom prst="roundRect">
            <a:avLst>
              <a:gd name="adj" fmla="val 3001"/>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p:cNvSpPr/>
          <p:nvPr/>
        </p:nvSpPr>
        <p:spPr>
          <a:xfrm>
            <a:off x="5295900" y="1022209"/>
            <a:ext cx="6833576" cy="5632311"/>
          </a:xfrm>
          <a:prstGeom prst="rect">
            <a:avLst/>
          </a:prstGeom>
        </p:spPr>
        <p:txBody>
          <a:bodyPr wrap="square">
            <a:spAutoFit/>
          </a:bodyPr>
          <a:lstStyle/>
          <a:p>
            <a:r>
              <a:rPr lang="hu-HU" sz="3600" b="1" baseline="30000" dirty="0"/>
              <a:t>Jó, ha tudod!</a:t>
            </a:r>
          </a:p>
          <a:p>
            <a:pPr algn="just"/>
            <a:r>
              <a:rPr lang="hu-HU" sz="3600" baseline="30000" dirty="0"/>
              <a:t>A „vakmajom-elmélet” </a:t>
            </a:r>
            <a:r>
              <a:rPr lang="hu-HU" sz="3600" baseline="30000" dirty="0" err="1"/>
              <a:t>Burton</a:t>
            </a:r>
            <a:r>
              <a:rPr lang="hu-HU" sz="3600" baseline="30000" dirty="0"/>
              <a:t> </a:t>
            </a:r>
            <a:r>
              <a:rPr lang="hu-HU" sz="3600" baseline="30000" dirty="0" err="1"/>
              <a:t>Malkiel</a:t>
            </a:r>
            <a:r>
              <a:rPr lang="hu-HU" sz="3600" baseline="30000" dirty="0"/>
              <a:t> nevéhez kötődik, aki a „Bolyongás a Wall Street-en” című könyvében kifejtette: ha bekötjük egy majom szemét, és a kezébe adunk egy dobónyilat, melyet a Wall Street Journal részvényeket felsoroló oldalára dobál, majd a majom által eltalált részvényeket megvesszük, közel ugyanazt az eredményt érhetjük el, mint a profi befektetők. Az elméletet népszerű lett, például a Wall Street Journal is éveken át közölt „vakmajom-portfólió” eredményeket. A tanulság: a befektetések esetében is igaz, hogy a vak tyúk is talál szemet. De ha nincs időnk pénzt és energiát nem kímélve napi 24 órában a befektetéseinkkel foglalkozni, akkor jobb, ha a pénzünket tanult, profi szakemberre bízzuk.</a:t>
            </a:r>
          </a:p>
        </p:txBody>
      </p:sp>
    </p:spTree>
    <p:extLst>
      <p:ext uri="{BB962C8B-B14F-4D97-AF65-F5344CB8AC3E}">
        <p14:creationId xmlns:p14="http://schemas.microsoft.com/office/powerpoint/2010/main" val="156033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395358" y="1147214"/>
            <a:ext cx="11331928" cy="1246495"/>
          </a:xfrm>
          <a:prstGeom prst="rect">
            <a:avLst/>
          </a:prstGeom>
        </p:spPr>
        <p:txBody>
          <a:bodyPr wrap="square">
            <a:spAutoFit/>
          </a:bodyPr>
          <a:lstStyle/>
          <a:p>
            <a:pPr algn="just">
              <a:lnSpc>
                <a:spcPts val="3000"/>
              </a:lnSpc>
              <a:spcBef>
                <a:spcPts val="1200"/>
              </a:spcBef>
            </a:pPr>
            <a:r>
              <a:rPr lang="hu-HU" sz="3600" baseline="30000" dirty="0"/>
              <a:t>Hitel­inté­ze­tekkel (bankszerűen működő pénzügyi köz­vetítőkkel) a háztartások elsősorban megtakarítási dön­tések meg­ho­za­ta­la­kor, bankszámla vagy bankkártya használatakor, valamint hitelfelvétel esetén kerülnek kapcsolatba.</a:t>
            </a:r>
          </a:p>
        </p:txBody>
      </p:sp>
      <p:sp>
        <p:nvSpPr>
          <p:cNvPr id="7"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64–65. A pénzügyi közvetítők –</a:t>
            </a:r>
            <a:r>
              <a:rPr lang="hu-HU" sz="2400" b="1" baseline="30000" dirty="0"/>
              <a:t>A. </a:t>
            </a:r>
            <a:r>
              <a:rPr lang="hu-HU" sz="2400" b="1" baseline="30000" dirty="0">
                <a:solidFill>
                  <a:srgbClr val="007882"/>
                </a:solidFill>
              </a:rPr>
              <a:t>Hogyan működik a tőkepiac?</a:t>
            </a:r>
            <a:r>
              <a:rPr lang="hu-HU" sz="2400" b="1" baseline="30000" dirty="0">
                <a:solidFill>
                  <a:srgbClr val="007882"/>
                </a:solidFill>
                <a:latin typeface="+mn-lt"/>
              </a:rPr>
              <a:t> </a:t>
            </a:r>
          </a:p>
        </p:txBody>
      </p:sp>
      <p:sp>
        <p:nvSpPr>
          <p:cNvPr id="11" name="Lekerekített téglalap 10"/>
          <p:cNvSpPr/>
          <p:nvPr/>
        </p:nvSpPr>
        <p:spPr>
          <a:xfrm>
            <a:off x="395358" y="2667235"/>
            <a:ext cx="11261480" cy="3689846"/>
          </a:xfrm>
          <a:prstGeom prst="roundRect">
            <a:avLst>
              <a:gd name="adj" fmla="val 3216"/>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p:cNvSpPr/>
          <p:nvPr/>
        </p:nvSpPr>
        <p:spPr>
          <a:xfrm>
            <a:off x="482070" y="2869804"/>
            <a:ext cx="11174768" cy="3416320"/>
          </a:xfrm>
          <a:prstGeom prst="rect">
            <a:avLst/>
          </a:prstGeom>
        </p:spPr>
        <p:txBody>
          <a:bodyPr wrap="square">
            <a:spAutoFit/>
          </a:bodyPr>
          <a:lstStyle/>
          <a:p>
            <a:r>
              <a:rPr lang="hu-HU" sz="3600" b="1" baseline="30000" dirty="0"/>
              <a:t>TIPP</a:t>
            </a:r>
          </a:p>
          <a:p>
            <a:pPr algn="just"/>
            <a:r>
              <a:rPr lang="hu-HU" sz="3600" baseline="30000" dirty="0"/>
              <a:t>A pénzügyi közvetítők által végzett tevékenységek Magyarországon felügyeleti engedélyhez vagy bejelentéshez kötöttek. Ennek ellenére rendszeresen  előfordulnak olyan vállalkozások, amelyek engedély nélkül, jogosulatlanul végeznek közvetítői tevékenységet. Rájuk általában jellemző, hogy rövid futamidő alatt kimagasló garantált hozamot ígérnek, lemásolják legális és sikeres cégek ismertetőjegyeit, agresszív reklámkampányt folytatnak, és helyi engedélyük hiányát külföldről végzett tevékenységként állítják be. Ezek a vállalkozások elkerülendők, adataikat az MNB rendszeresen </a:t>
            </a:r>
            <a:r>
              <a:rPr lang="hu-HU" sz="3600" baseline="30000" dirty="0">
                <a:hlinkClick r:id="rId3"/>
              </a:rPr>
              <a:t>közzéteszi</a:t>
            </a:r>
            <a:r>
              <a:rPr lang="hu-HU" sz="3600" baseline="30000" dirty="0"/>
              <a:t>. </a:t>
            </a:r>
          </a:p>
        </p:txBody>
      </p:sp>
    </p:spTree>
    <p:extLst>
      <p:ext uri="{BB962C8B-B14F-4D97-AF65-F5344CB8AC3E}">
        <p14:creationId xmlns:p14="http://schemas.microsoft.com/office/powerpoint/2010/main" val="238085287"/>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3350</TotalTime>
  <Words>2046</Words>
  <Application>Microsoft Office PowerPoint</Application>
  <PresentationFormat>Szélesvásznú</PresentationFormat>
  <Paragraphs>84</Paragraphs>
  <Slides>16</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16</vt:i4>
      </vt:variant>
    </vt:vector>
  </HeadingPairs>
  <TitlesOfParts>
    <vt:vector size="20" baseType="lpstr">
      <vt:lpstr>Arial</vt:lpstr>
      <vt:lpstr>Calibri</vt:lpstr>
      <vt:lpstr>Calibri Light</vt:lpstr>
      <vt:lpstr>Office-téma</vt:lpstr>
      <vt:lpstr>64–65. A pénzügyi közvetítők </vt:lpstr>
      <vt:lpstr>PowerPoint-bemutató</vt:lpstr>
      <vt:lpstr>PowerPoint-bemutató</vt:lpstr>
      <vt:lpstr>PowerPoint-bemutató</vt:lpstr>
      <vt:lpstr>Összegzés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64–65. A pénzügyi közvetítők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Mindenár .hu</dc:creator>
  <cp:lastModifiedBy>Merényi Zsuzsanna</cp:lastModifiedBy>
  <cp:revision>348</cp:revision>
  <dcterms:created xsi:type="dcterms:W3CDTF">2016-02-25T10:27:13Z</dcterms:created>
  <dcterms:modified xsi:type="dcterms:W3CDTF">2016-04-01T14:47:33Z</dcterms:modified>
</cp:coreProperties>
</file>