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486" r:id="rId3"/>
    <p:sldId id="487" r:id="rId4"/>
    <p:sldId id="488" r:id="rId5"/>
    <p:sldId id="372" r:id="rId6"/>
    <p:sldId id="44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382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82"/>
    <a:srgbClr val="00A0AE"/>
    <a:srgbClr val="00A6AE"/>
    <a:srgbClr val="6E32A0"/>
    <a:srgbClr val="FDF4AE"/>
    <a:srgbClr val="D3F4FF"/>
    <a:srgbClr val="F7EDBF"/>
    <a:srgbClr val="F1E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1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0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0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649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66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2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28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35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87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69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9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790701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875323" y="2788945"/>
            <a:ext cx="11173802" cy="2353577"/>
          </a:xfrm>
        </p:spPr>
        <p:txBody>
          <a:bodyPr>
            <a:noAutofit/>
          </a:bodyPr>
          <a:lstStyle/>
          <a:p>
            <a:pPr algn="l"/>
            <a:r>
              <a:rPr lang="pl-PL" sz="4800" b="1" baseline="30000" dirty="0">
                <a:solidFill>
                  <a:srgbClr val="007882"/>
                </a:solidFill>
              </a:rPr>
              <a:t>A. Hogyan alakult ki a bankrendszer, és mi a bankok szerepe?</a:t>
            </a:r>
          </a:p>
          <a:p>
            <a:pPr algn="l"/>
            <a:r>
              <a:rPr lang="hu-HU" sz="4800" b="1" baseline="30000" dirty="0">
                <a:solidFill>
                  <a:srgbClr val="007882"/>
                </a:solidFill>
              </a:rPr>
              <a:t>B. Milyen szolgáltatásokat nyújtanak a bankok?</a:t>
            </a:r>
          </a:p>
          <a:p>
            <a:pPr algn="l"/>
            <a:r>
              <a:rPr lang="pl-PL" sz="4800" b="1" baseline="30000" dirty="0">
                <a:solidFill>
                  <a:srgbClr val="007882"/>
                </a:solidFill>
              </a:rPr>
              <a:t>C. Miből származik a bankok profitja?</a:t>
            </a:r>
          </a:p>
        </p:txBody>
      </p:sp>
    </p:spTree>
    <p:extLst>
      <p:ext uri="{BB962C8B-B14F-4D97-AF65-F5344CB8AC3E}">
        <p14:creationId xmlns:p14="http://schemas.microsoft.com/office/powerpoint/2010/main" val="6121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371942" y="731654"/>
            <a:ext cx="11761175" cy="123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betétügyeletek vagy másként forrásszerzésre irányuló ügyletek lényege, hogy pénzt biztosítanak a bank számára, ezzel egy időben a banknak tartozása keletkezik a pénztulajdonosokkal szemben.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– </a:t>
            </a:r>
            <a:r>
              <a:rPr lang="hu-HU" sz="2400" b="1" baseline="30000" dirty="0"/>
              <a:t>B. </a:t>
            </a:r>
            <a:r>
              <a:rPr lang="hu-HU" sz="2400" b="1" baseline="30000" dirty="0">
                <a:solidFill>
                  <a:srgbClr val="007882"/>
                </a:solidFill>
              </a:rPr>
              <a:t>Milyen szolgáltatásokat nyújtanak a bankok?</a:t>
            </a:r>
          </a:p>
        </p:txBody>
      </p:sp>
      <p:sp>
        <p:nvSpPr>
          <p:cNvPr id="18" name="Lekerekített téglalap 17"/>
          <p:cNvSpPr/>
          <p:nvPr/>
        </p:nvSpPr>
        <p:spPr>
          <a:xfrm>
            <a:off x="164124" y="4764603"/>
            <a:ext cx="11808801" cy="1979096"/>
          </a:xfrm>
          <a:prstGeom prst="roundRect">
            <a:avLst>
              <a:gd name="adj" fmla="val 10238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253511" y="4919008"/>
            <a:ext cx="116300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pénzügyi intézmények kategóriája két csoportra osztható: hitelintézetre és pénzügyi vállalkozásra. A ma érvényben lévő szabályozás rögzíti az egyes intézménytípusok konkrét formáit is. Így a hitelintézet lehet bank, szakosított hitelintézet (például lakástakarék-pénztár) vagy szövetkezeti hitelintézet (takarék-, illetőleg hitelszövetkezet).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5169" y="1822819"/>
            <a:ext cx="3395766" cy="226181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71942" y="1850089"/>
            <a:ext cx="83085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3600" baseline="30000" dirty="0"/>
              <a:t>Szokásos formái a betétgyűjtés, a hitelfelvétel (jegybanktól, más kereskedelmi banktól), valamint a saját értékpapír kibocsátása (például jelzáloglevél, banki kötvény). A bankok éppúgy gyűjtenek betétet magánszemélyektől, mint gazdálkodó szervezetektől, önkormányzatoktól, költségvetési intézményektől, egyéb nonprofit szervezettől, más bankoktól és külföldiektől is. A kamatozás módját, a betét pénznemét és futamidejét úgynevezett betéti szerződésben határozzák meg a felek.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44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47209" y="994287"/>
            <a:ext cx="777972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hitelezés és hitelügyletek keretében a bank pénzt helyez ki más gazdasági szereplőknek, és ezáltal követelése keletkezik a hitel felvevőjével szemben. Tipikus formái a hitelnyújtás (vállalatok, önkormányzatok és lakosság számára), a betételhelyezés (más banknál, jegybanknál) és az értékpapír-vásárlás (vállalati, államkötvény-vásárlás).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endParaRPr lang="hu-HU" sz="3600" baseline="30000" dirty="0"/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kereskedelmi bankok közreműködnek a pénztulajdonosok közötti pénzmozgások, a pénzforgalom, fizetési forgalom lebonyolításában. Ilyen pénzforgalom, amikor egy vállalat kifizeti dolgozóinak a munkabért, az áramszolgáltatónak a számlát vagy szállítójának a leszállított alkatrészek ellenértékét. 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– </a:t>
            </a:r>
            <a:r>
              <a:rPr lang="hu-HU" sz="2400" b="1" baseline="30000" dirty="0"/>
              <a:t>B. </a:t>
            </a:r>
            <a:r>
              <a:rPr lang="hu-HU" sz="2400" b="1" baseline="30000" dirty="0">
                <a:solidFill>
                  <a:srgbClr val="007882"/>
                </a:solidFill>
              </a:rPr>
              <a:t>Milyen szolgáltatásokat nyújtanak a bankok?</a:t>
            </a: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35" y="1542382"/>
            <a:ext cx="4265065" cy="37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3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4" y="816263"/>
            <a:ext cx="10351476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pénzforgalom lehet készpénzes és készpénz nélküli (másképpen számlapénzforgalom). </a:t>
            </a: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készpénz nélküli pénzforgalom fontos feltétele, hogy az érintett </a:t>
            </a:r>
            <a:br>
              <a:rPr lang="hu-HU" sz="3600" baseline="30000" dirty="0"/>
            </a:br>
            <a:r>
              <a:rPr lang="hu-HU" sz="3600" baseline="30000" dirty="0"/>
              <a:t>ügyfelek számlát nyissanak a banknál, és többek között </a:t>
            </a:r>
            <a:br>
              <a:rPr lang="hu-HU" sz="3600" baseline="30000" dirty="0"/>
            </a:br>
            <a:r>
              <a:rPr lang="hu-HU" sz="3600" baseline="30000" dirty="0"/>
              <a:t>megállapodjanak arról, hogy a számlatulajdonos hogyan </a:t>
            </a:r>
            <a:br>
              <a:rPr lang="hu-HU" sz="3600" baseline="30000" dirty="0"/>
            </a:br>
            <a:r>
              <a:rPr lang="hu-HU" sz="3600" baseline="30000" dirty="0"/>
              <a:t>rendelkezhet a pénze felett. Ezek a szerződések kiegészülhetnek </a:t>
            </a:r>
            <a:br>
              <a:rPr lang="hu-HU" sz="3600" baseline="30000" dirty="0"/>
            </a:br>
            <a:r>
              <a:rPr lang="hu-HU" sz="3600" baseline="30000" dirty="0"/>
              <a:t>betéti és hitelmegállapodással, bankkártyaszerződéssel, valamint </a:t>
            </a:r>
            <a:br>
              <a:rPr lang="hu-HU" sz="3600" baseline="30000" dirty="0"/>
            </a:br>
            <a:r>
              <a:rPr lang="hu-HU" sz="3600" baseline="30000" dirty="0"/>
              <a:t>internet- és/vagy telebankos megállapodással. A fizetési forgalom </a:t>
            </a:r>
            <a:br>
              <a:rPr lang="hu-HU" sz="3600" baseline="30000" dirty="0"/>
            </a:br>
            <a:r>
              <a:rPr lang="hu-HU" sz="3600" baseline="30000" dirty="0"/>
              <a:t>lebonyolítását jutalékért vagy díjért végzik a bankok, ami bevételt jelent számukra.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– </a:t>
            </a:r>
            <a:r>
              <a:rPr lang="hu-HU" sz="2400" b="1" baseline="30000" dirty="0"/>
              <a:t>B. </a:t>
            </a:r>
            <a:r>
              <a:rPr lang="hu-HU" sz="2400" b="1" baseline="30000" dirty="0">
                <a:solidFill>
                  <a:srgbClr val="007882"/>
                </a:solidFill>
              </a:rPr>
              <a:t>Milyen szolgáltatásokat nyújtanak a bankok?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185" y="906547"/>
            <a:ext cx="3391452" cy="3241387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00" y="4290363"/>
            <a:ext cx="2754925" cy="2909407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3505200" y="4524971"/>
            <a:ext cx="858202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három alapvető banki tevékenység mellett az egyéb bankszolgáltatások köre folyamatosan bővül, de közös jellemzőjük, hogy a banknak sem követelése, sem tartozása nem keletkezik. A bankok meghatározott díj ellenében végzik e tevékenységeket (például tanácsadást, pénzváltást, értékpapírügyleteket).</a:t>
            </a:r>
          </a:p>
        </p:txBody>
      </p:sp>
    </p:spTree>
    <p:extLst>
      <p:ext uri="{BB962C8B-B14F-4D97-AF65-F5344CB8AC3E}">
        <p14:creationId xmlns:p14="http://schemas.microsoft.com/office/powerpoint/2010/main" val="8403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3048000" y="1463963"/>
            <a:ext cx="887729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kereskedelmi bank kifejezés a bank és a gazdaság, kereskedelem szoros kapcsolatából következik, valamint kifejezi, hogy a bank is üzleti vállalkozás. Ez a tevékenység kockázattal jár, mivel a betétformában összegyűjtött idegen pénzt helyezi ki hitelként. A kereskedelmi bankok tevékenységüket kockázatot vállalva és profit reményében végzik.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11" name="Téglalap 10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baseline="30000" dirty="0"/>
              <a:t>C. </a:t>
            </a:r>
            <a:r>
              <a:rPr lang="pl-PL" sz="4800" b="1" baseline="30000" dirty="0">
                <a:solidFill>
                  <a:srgbClr val="007882"/>
                </a:solidFill>
              </a:rPr>
              <a:t>Miből származik a bankok profitja?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53" y="3946658"/>
            <a:ext cx="2684302" cy="2629145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55" y="4140025"/>
            <a:ext cx="2537217" cy="2463674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4" y="1491859"/>
            <a:ext cx="2813001" cy="2426903"/>
          </a:xfrm>
          <a:prstGeom prst="rect">
            <a:avLst/>
          </a:prstGeom>
        </p:spPr>
      </p:pic>
      <p:sp>
        <p:nvSpPr>
          <p:cNvPr id="16" name="Téglalap 15"/>
          <p:cNvSpPr/>
          <p:nvPr/>
        </p:nvSpPr>
        <p:spPr>
          <a:xfrm>
            <a:off x="5589857" y="3534013"/>
            <a:ext cx="646879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Fontos tudni ugyanakkor, hogy a bankok alapításának feltételeit, biztonságos működését törvények szabják meg, és felügyeleti intézmények szigorúan ellenőrzik.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kereskedelmi bankok tevékenységével kapcsolatban általában megfogalmazható hármas követelmény: a biztonság, a fizetőképesség és a jövedelmezőség. </a:t>
            </a:r>
          </a:p>
        </p:txBody>
      </p:sp>
    </p:spTree>
    <p:extLst>
      <p:ext uri="{BB962C8B-B14F-4D97-AF65-F5344CB8AC3E}">
        <p14:creationId xmlns:p14="http://schemas.microsoft.com/office/powerpoint/2010/main" val="790762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5" y="959138"/>
            <a:ext cx="60652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kereskedelmi bankok nyeresége a gyűjtött források kihelyezéséből származó hitelek után kapott kamatbevételek, valamint a betétek után kifizetett kamatok és működési költségek, továbbá az árfolyamnyereség és </a:t>
            </a:r>
            <a:r>
              <a:rPr lang="hu-HU" sz="3600" baseline="30000" dirty="0" err="1"/>
              <a:t>-veszteség</a:t>
            </a:r>
            <a:r>
              <a:rPr lang="hu-HU" sz="3600" baseline="30000" dirty="0"/>
              <a:t> különbségéből fakad.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Emellett a bankok egyaránt végeznek pénzforgalmi szolgáltatásokat, értékpapír-műveleteket, valuta- és devizaműveleteket, valamint egyéb pénzügyi szolgáltatásokat. Ezekért különböző mértékű díjakat számítanak fel az ügyfeleknek, és ezek a díjak fokozatosan növekvő hányadot tesznek ki a bankok bevételein belül.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– </a:t>
            </a:r>
            <a:r>
              <a:rPr lang="pl-PL" sz="2400" b="1" baseline="30000" dirty="0"/>
              <a:t>C. </a:t>
            </a:r>
            <a:r>
              <a:rPr lang="pl-PL" sz="2400" b="1" baseline="30000" dirty="0">
                <a:solidFill>
                  <a:srgbClr val="007882"/>
                </a:solidFill>
              </a:rPr>
              <a:t>Miből származik a bankok profitja?</a:t>
            </a:r>
          </a:p>
        </p:txBody>
      </p:sp>
      <p:sp>
        <p:nvSpPr>
          <p:cNvPr id="12" name="Lekerekített téglalap 11"/>
          <p:cNvSpPr/>
          <p:nvPr/>
        </p:nvSpPr>
        <p:spPr>
          <a:xfrm>
            <a:off x="6477000" y="959138"/>
            <a:ext cx="5448300" cy="5734376"/>
          </a:xfrm>
          <a:prstGeom prst="roundRect">
            <a:avLst>
              <a:gd name="adj" fmla="val 549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6638925" y="1145537"/>
            <a:ext cx="52863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2008-ban kezdődött pénzügyi világválság nyomán több országban közpénzből kellett bankokat menteni, ezért számos országban felvetődött a pénzügyi szektor egyes intézményeinek − elsősorban a bankoknak − egy speciális, külön adónemmel való megterhelése. A magyar pénzügyi intézmények 2010 óta kötelesek a köznyelvben csak bankadónak nevezett különadót megfizetni, amelynek célja a bankok közkiadásokhoz való hozzájárulásának növelése és a költségvetési egyensúly javítása, stabilizálása. </a:t>
            </a:r>
          </a:p>
        </p:txBody>
      </p:sp>
    </p:spTree>
    <p:extLst>
      <p:ext uri="{BB962C8B-B14F-4D97-AF65-F5344CB8AC3E}">
        <p14:creationId xmlns:p14="http://schemas.microsoft.com/office/powerpoint/2010/main" val="3771134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7" name="Alcím 5"/>
          <p:cNvSpPr>
            <a:spLocks noGrp="1"/>
          </p:cNvSpPr>
          <p:nvPr>
            <p:ph type="subTitle" idx="1"/>
          </p:nvPr>
        </p:nvSpPr>
        <p:spPr>
          <a:xfrm>
            <a:off x="149066" y="1550721"/>
            <a:ext cx="11893867" cy="3277821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spc="-100" baseline="30000" dirty="0">
                <a:solidFill>
                  <a:srgbClr val="007882"/>
                </a:solidFill>
              </a:rPr>
              <a:t>Hogyan alakult ki a bankrendszer,  és mire valók a bankok?</a:t>
            </a:r>
            <a:r>
              <a:rPr lang="hu-HU" sz="3600" spc="-100" baseline="30000" dirty="0">
                <a:solidFill>
                  <a:srgbClr val="007882"/>
                </a:solidFill>
              </a:rPr>
              <a:t> </a:t>
            </a:r>
            <a:r>
              <a:rPr lang="hu-HU" sz="3600" spc="-100" baseline="30000" dirty="0"/>
              <a:t>A bankokat és tevékenységüket nevezzük bankrendszernek, ennek irányítója és központi szereplője a jegybank. Alapformáját tekintve egyszintű és kétszintű bankrendszert különböztetünk meg. Az egyszintű bankrendszerben a központi bank közvetlen kapcsolatban áll a gazdaság szereplőivel (tehát vezeti számláikat, és hitelt folyósít számukra, gyűjti a megtakarításaikat). A kétszintű bankrendszerben a központi bank a kereskedelmi bankokkal áll kapcsolatban, és ezek végzik a bankműveleteket a gazdaság szereplői számára.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spc="-100" baseline="30000" dirty="0">
                <a:solidFill>
                  <a:srgbClr val="007882"/>
                </a:solidFill>
              </a:rPr>
              <a:t>Milyen szolgáltatásokat nyújtanak a bankok?</a:t>
            </a:r>
            <a:r>
              <a:rPr lang="hu-HU" sz="3600" spc="-100" baseline="30000" dirty="0">
                <a:solidFill>
                  <a:srgbClr val="007882"/>
                </a:solidFill>
              </a:rPr>
              <a:t> </a:t>
            </a:r>
            <a:r>
              <a:rPr lang="hu-HU" sz="3600" spc="-100" baseline="30000" dirty="0"/>
              <a:t>A bankok összegyűjtik az emberek és a vállalatok megtakarításait, az összegyűjtött betétekből hitelt adnak azoknak, akik pénzszűkében vannak. A mindennapi életünket leggyakrabban érintő banki feladat a pénzforgalom lebonyolítása. 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spc="-100" baseline="30000" dirty="0">
                <a:solidFill>
                  <a:srgbClr val="007882"/>
                </a:solidFill>
              </a:rPr>
              <a:t>Miből származik a bankok profitja?</a:t>
            </a:r>
            <a:r>
              <a:rPr lang="hu-HU" sz="3600" spc="-100" baseline="30000" dirty="0">
                <a:solidFill>
                  <a:srgbClr val="007882"/>
                </a:solidFill>
              </a:rPr>
              <a:t> </a:t>
            </a:r>
            <a:r>
              <a:rPr lang="hu-HU" sz="3600" spc="-100" baseline="30000" dirty="0"/>
              <a:t>A kereskedelmi bankok tevékenységüket kockázatot vállalva és profit reményében végzik. A kereskedelmi bankok profitja a gyűjtött források kihelyezéséből származó hitelek után kapott kamatbevételek, valamint a betétek után kifizetett kamatok és működési költségek különbségéből, valamint az árfolyam-különbözetből fakad.</a:t>
            </a:r>
          </a:p>
        </p:txBody>
      </p:sp>
      <p:sp>
        <p:nvSpPr>
          <p:cNvPr id="5" name="Cím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790701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</p:spTree>
    <p:extLst>
      <p:ext uri="{BB962C8B-B14F-4D97-AF65-F5344CB8AC3E}">
        <p14:creationId xmlns:p14="http://schemas.microsoft.com/office/powerpoint/2010/main" val="318966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61925" y="1428752"/>
            <a:ext cx="11889397" cy="2947713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61926" y="1518821"/>
            <a:ext cx="117443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De miért is jöttek létre a bankok?</a:t>
            </a:r>
          </a:p>
          <a:p>
            <a:pPr algn="just"/>
            <a:r>
              <a:rPr lang="hu-HU" sz="3600" baseline="30000" dirty="0"/>
              <a:t>Molnár Évi eléggé beleásta magát a pénz történetével kapcsolatos ismeretekbe. Ahogy egyre több mindent tudott meg a pénzről és a bankjegyekről, egyre gyakrabban találkozott a bankok szerepével is. Csakúgy, mint a pénz történetét, azt is nagyon izgalmasnak találta, hogy mára létrejött egy, az egész világot átszövő hálózat, amely tulajdonképpen a pénzt mozgatja ide-oda. Az esti vacsoránál rá is kérdezett, hogy mit gondolnak a többiek erről. Anya rövidre zárta a beszélgetést: „Persze hogy kellettek és kellenek a bankok, hát mégse lehet a pénzt a párnacihában tartani!”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baseline="30000" dirty="0"/>
              <a:t>A. </a:t>
            </a:r>
            <a:r>
              <a:rPr lang="pl-PL" sz="4800" b="1" baseline="30000" dirty="0">
                <a:solidFill>
                  <a:srgbClr val="007882"/>
                </a:solidFill>
              </a:rPr>
              <a:t>Hogyan alakult ki a bankrendszer, és mi a bankok szerepe?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161926" y="4431323"/>
            <a:ext cx="8599121" cy="2341280"/>
          </a:xfrm>
          <a:prstGeom prst="roundRect">
            <a:avLst>
              <a:gd name="adj" fmla="val 3251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161927" y="4620667"/>
            <a:ext cx="859912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Ismételd át a bankok fejlődésének állomásait az Egy kis pénztörténet című leckéből, valamint történelmi tanulmányaidból!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Mi a véleményed, miért a kereskedelmi bankok alakultak ki először?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hogy az egyszintű bankrendszer idején az MNB milyen bankokon keresztül irányította a magyar pénzügyeket!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92" y="4451802"/>
            <a:ext cx="3235569" cy="23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9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87569" y="1428752"/>
            <a:ext cx="5975348" cy="5269033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87569" y="1518820"/>
            <a:ext cx="56974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Mindent egy helyről!</a:t>
            </a:r>
          </a:p>
          <a:p>
            <a:r>
              <a:rPr lang="hu-HU" sz="3600" baseline="30000" dirty="0"/>
              <a:t>Molnár apuka egyik este egy hirdetést mutat a családnak, amely a kedvenc lapjában jelent meg, és egy bank számlavezetési szolgáltatását reklámozza. </a:t>
            </a:r>
            <a:br>
              <a:rPr lang="hu-HU" sz="3600" baseline="30000" dirty="0"/>
            </a:br>
            <a:r>
              <a:rPr lang="hu-HU" sz="3600" baseline="30000" dirty="0"/>
              <a:t>A bank akciója arról </a:t>
            </a:r>
            <a:br>
              <a:rPr lang="hu-HU" sz="3600" baseline="30000" dirty="0"/>
            </a:br>
            <a:r>
              <a:rPr lang="hu-HU" sz="3600" baseline="30000" dirty="0"/>
              <a:t>szól, hogy ha számlát </a:t>
            </a:r>
            <a:br>
              <a:rPr lang="hu-HU" sz="3600" baseline="30000" dirty="0"/>
            </a:br>
            <a:r>
              <a:rPr lang="hu-HU" sz="3600" baseline="30000" dirty="0"/>
              <a:t>nyit náluk valaki, akkor </a:t>
            </a:r>
            <a:br>
              <a:rPr lang="hu-HU" sz="3600" baseline="30000" dirty="0"/>
            </a:br>
            <a:r>
              <a:rPr lang="hu-HU" sz="3600" baseline="30000" dirty="0"/>
              <a:t>a bank többi szolgáltatását </a:t>
            </a:r>
            <a:br>
              <a:rPr lang="hu-HU" sz="3600" baseline="30000" dirty="0"/>
            </a:br>
            <a:r>
              <a:rPr lang="hu-HU" sz="3600" baseline="30000" dirty="0"/>
              <a:t>kedvezményesen veheti </a:t>
            </a:r>
            <a:br>
              <a:rPr lang="hu-HU" sz="3600" baseline="30000" dirty="0"/>
            </a:br>
            <a:r>
              <a:rPr lang="hu-HU" sz="3600" baseline="30000" dirty="0"/>
              <a:t>igénybe. Molnár apuka </a:t>
            </a:r>
            <a:br>
              <a:rPr lang="hu-HU" sz="3600" baseline="30000" dirty="0"/>
            </a:br>
            <a:r>
              <a:rPr lang="hu-HU" sz="3600" baseline="30000" dirty="0"/>
              <a:t>szerint érdemes lenne </a:t>
            </a:r>
            <a:br>
              <a:rPr lang="hu-HU" sz="3600" baseline="30000" dirty="0"/>
            </a:br>
            <a:r>
              <a:rPr lang="hu-HU" sz="3600" baseline="30000" dirty="0"/>
              <a:t>elgondolkodni ezen az </a:t>
            </a:r>
            <a:br>
              <a:rPr lang="hu-HU" sz="3600" baseline="30000" dirty="0"/>
            </a:br>
            <a:r>
              <a:rPr lang="hu-HU" sz="3600" baseline="30000" dirty="0"/>
              <a:t>ajánlaton…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007882"/>
                </a:solidFill>
              </a:rPr>
              <a:t>Milyen szolgáltatásokat nyújtanak a bankok?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6303596" y="1428752"/>
            <a:ext cx="5747725" cy="5343851"/>
          </a:xfrm>
          <a:prstGeom prst="roundRect">
            <a:avLst>
              <a:gd name="adj" fmla="val 3251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6303597" y="1482378"/>
            <a:ext cx="5747725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Készíts listát arról, hogy milyen bankok működnek Magyarországon! Segítségül használd az MNB és a Magyar Bankszövetség honlapját!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Válassz ki két bankot, amelynek honlapját vagy beszerezhető prospektusait elemezve összehasonlítod szolgáltatásaikat!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Készíts kiselőadást oly módon, hogy egy bank szolgáltatástípusaiból egyet-egyet konkrétan bemutatsz!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Beszélgess szüleiddel arról, hogy a családod milyen banki szolgáltatásokat vett már igénybe! Használd az összefoglaló táblázatot!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3013">
            <a:off x="1981815" y="3354506"/>
            <a:ext cx="4685947" cy="400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67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87569" y="1428752"/>
            <a:ext cx="4243754" cy="5269033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87569" y="1518820"/>
            <a:ext cx="42437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Alapítsunk bankot! </a:t>
            </a:r>
          </a:p>
          <a:p>
            <a:pPr algn="just"/>
            <a:r>
              <a:rPr lang="hu-HU" sz="3600" baseline="30000" dirty="0"/>
              <a:t>Peti jó szokásához híven remek ötlettel állt elő egyik nap iskola után: a családnak bankot kellene alapítania, mert mindenki tudja, hogy sok pénzből lehet igazán sok pénzhez jutni. Molnár apuka a játék kedvéért azt tanácsolta Petinek, hogy először is vegyék számba, mennyit lehet körülbelül keresni, ha az embernek van egy bankja. Peti gyorsan ki is számolta az elérhető profitot…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baseline="30000" dirty="0"/>
              <a:t>C. </a:t>
            </a:r>
            <a:r>
              <a:rPr lang="pl-PL" sz="4800" b="1" baseline="30000" dirty="0">
                <a:solidFill>
                  <a:srgbClr val="007882"/>
                </a:solidFill>
              </a:rPr>
              <a:t>Miből származik a bankok profitja?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4642337" y="4140690"/>
            <a:ext cx="7408984" cy="2557095"/>
          </a:xfrm>
          <a:prstGeom prst="roundRect">
            <a:avLst>
              <a:gd name="adj" fmla="val 8141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4642337" y="4275675"/>
            <a:ext cx="7408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Válassz ki két bankot, és készíts összefoglaló táblázatot </a:t>
            </a:r>
          </a:p>
          <a:p>
            <a:pPr algn="just">
              <a:lnSpc>
                <a:spcPts val="3000"/>
              </a:lnSpc>
            </a:pPr>
            <a:r>
              <a:rPr lang="hu-HU" sz="3600" baseline="30000" dirty="0"/>
              <a:t> – a hitelkamatokról és</a:t>
            </a:r>
          </a:p>
          <a:p>
            <a:pPr algn="just">
              <a:lnSpc>
                <a:spcPts val="3000"/>
              </a:lnSpc>
            </a:pPr>
            <a:r>
              <a:rPr lang="hu-HU" sz="3600" baseline="30000" dirty="0"/>
              <a:t> – a betéti kamatokról!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a legsikeresebb magyar vállalatok között hány bank van! Készíts „ranglistát” a bankokról eredmény szempontjából!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1892"/>
          <a:stretch/>
        </p:blipFill>
        <p:spPr>
          <a:xfrm>
            <a:off x="4642337" y="1428752"/>
            <a:ext cx="7408984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9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7" name="Cím 1"/>
          <p:cNvSpPr>
            <a:spLocks noGrp="1"/>
          </p:cNvSpPr>
          <p:nvPr>
            <p:ph type="ctrTitle"/>
          </p:nvPr>
        </p:nvSpPr>
        <p:spPr>
          <a:xfrm>
            <a:off x="0" y="2172677"/>
            <a:ext cx="12192000" cy="12192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Összegzés</a:t>
            </a:r>
          </a:p>
        </p:txBody>
      </p:sp>
      <p:sp>
        <p:nvSpPr>
          <p:cNvPr id="8" name="Téglalap 7"/>
          <p:cNvSpPr/>
          <p:nvPr/>
        </p:nvSpPr>
        <p:spPr>
          <a:xfrm>
            <a:off x="0" y="355212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6000" i="0" u="none" strike="noStrike" baseline="30000" dirty="0">
                <a:solidFill>
                  <a:srgbClr val="000000"/>
                </a:solidFill>
              </a:rPr>
              <a:t>A legfontosabb tudnivalók</a:t>
            </a:r>
          </a:p>
        </p:txBody>
      </p:sp>
    </p:spTree>
    <p:extLst>
      <p:ext uri="{BB962C8B-B14F-4D97-AF65-F5344CB8AC3E}">
        <p14:creationId xmlns:p14="http://schemas.microsoft.com/office/powerpoint/2010/main" val="160552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4" y="1463963"/>
            <a:ext cx="11761175" cy="2385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bankok közül kiemelkedő és pénzkibocsátási monopóliummal rendelkező jegybank megjelenése bankrendszerré alakította a sokféle bankot. A bankokat és tevékenységüket nevezzük bankrendszernek, ennek a rendszernek irányítója és központi szereplője a jegybank. A bankrendszer gyűjti a gazdaság szereplőinek megtakarításait, hitelt nyújt a hitelképes és hitelt igénylő szereplőknek, biztosítja a technikai feltételeiket, és lebonyolítja a gazdaság szereplői közötti pénzforgalmat.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9" name="Téglalap 8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baseline="30000" dirty="0"/>
              <a:t>A. </a:t>
            </a:r>
            <a:r>
              <a:rPr lang="pl-PL" sz="4800" b="1" baseline="30000" dirty="0">
                <a:solidFill>
                  <a:srgbClr val="007882"/>
                </a:solidFill>
              </a:rPr>
              <a:t>Hogyan alakult ki a bankrendszer, és mi a bankok szerepe?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5" y="7239000"/>
            <a:ext cx="9144000" cy="222885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14" y="7067550"/>
            <a:ext cx="9620250" cy="27813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5" y="3645708"/>
            <a:ext cx="8286750" cy="312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09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5" y="811727"/>
            <a:ext cx="555087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spc="-100" baseline="30000" dirty="0"/>
              <a:t>A bankoknak három különösen fontos szerepük van: </a:t>
            </a:r>
          </a:p>
          <a:p>
            <a:pPr algn="just">
              <a:lnSpc>
                <a:spcPts val="3000"/>
              </a:lnSpc>
            </a:pPr>
            <a:r>
              <a:rPr lang="hu-HU" sz="3600" spc="-100" baseline="30000" dirty="0"/>
              <a:t>• Összegyűjtik az emberek, a vállalatok és egyéb intézmények megtakarításait, így a pénz biztonságos helyre kerül, és még kamatozik is. </a:t>
            </a:r>
          </a:p>
          <a:p>
            <a:pPr algn="just">
              <a:lnSpc>
                <a:spcPts val="3000"/>
              </a:lnSpc>
            </a:pPr>
            <a:r>
              <a:rPr lang="hu-HU" sz="3600" spc="-100" baseline="30000" dirty="0"/>
              <a:t>• Az összegyűjtött betétekből a pénzintézetek kölcsönt adhatnak azoknak, akik hitelképesek és pénzre van szükségük. A hitelnyújtás tehát a bankok másik alaptevékenysége. </a:t>
            </a:r>
          </a:p>
          <a:p>
            <a:pPr algn="just">
              <a:lnSpc>
                <a:spcPts val="3000"/>
              </a:lnSpc>
            </a:pPr>
            <a:r>
              <a:rPr lang="hu-HU" sz="3600" spc="-100" baseline="30000" dirty="0"/>
              <a:t>• Banki feladat a pénzforgalom lebonyolítása, amelynek során jóváírják a számunkra utalt pénzeket, fizetéseket, ösztöndíjakat, és teljesítik átutalásainkat, ha megbízást adunk rá. Egyszerűen fogalmazva: mozgatják a pénzünket vagy annak egy részét.</a:t>
            </a:r>
          </a:p>
        </p:txBody>
      </p:sp>
      <p:sp>
        <p:nvSpPr>
          <p:cNvPr id="24" name="Lekerekített téglalap 23"/>
          <p:cNvSpPr/>
          <p:nvPr/>
        </p:nvSpPr>
        <p:spPr>
          <a:xfrm>
            <a:off x="5715000" y="897452"/>
            <a:ext cx="6257926" cy="5846247"/>
          </a:xfrm>
          <a:prstGeom prst="roundRect">
            <a:avLst>
              <a:gd name="adj" fmla="val 350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Téglalap 24"/>
          <p:cNvSpPr/>
          <p:nvPr/>
        </p:nvSpPr>
        <p:spPr>
          <a:xfrm>
            <a:off x="5838825" y="990600"/>
            <a:ext cx="6134100" cy="5944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spc="-100" baseline="30000" dirty="0"/>
              <a:t>Jó, ha tudod!</a:t>
            </a:r>
          </a:p>
          <a:p>
            <a:pPr algn="just"/>
            <a:r>
              <a:rPr lang="hu-HU" sz="3600" spc="-100" baseline="30000" dirty="0"/>
              <a:t>A szocializmusban Magyarországon egyszintű bankrendszer működött, ami illeszkedett az akkori központilag tervezett gazdálkodás igényeihez. A bankrendszert ekkor erős központosítás jellemezte, a központi bank egyszerre látott el központi banki és kereskedelmi banki feladatokat. Még a tervgazdálkodás keretei között, de a piacgazdaság elemeinek kiépülésével merült fel a pénzügyi rendszer fejlesztésének igénye és így a jegybanki és kereskedelmi banki feladatok szétválasztása. A kétszintű bankrendszer 1987-ben, még a politikai rendszerváltás előtt jött létre. Az üzleti bankok között kialakult versenyhelyzet segítette a hitelekkel járó költségek csökkenését és a magasabb színvonalú banki szolgáltatások elterjedését.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- </a:t>
            </a:r>
            <a:r>
              <a:rPr lang="pl-PL" sz="2400" b="1" baseline="30000" dirty="0"/>
              <a:t>A </a:t>
            </a:r>
            <a:r>
              <a:rPr lang="pl-PL" sz="2400" b="1" baseline="30000" dirty="0">
                <a:solidFill>
                  <a:srgbClr val="007882"/>
                </a:solidFill>
              </a:rPr>
              <a:t>Hogyan alakult ki a bankrendszer, és mi a bankok szerepe?</a:t>
            </a:r>
          </a:p>
        </p:txBody>
      </p:sp>
    </p:spTree>
    <p:extLst>
      <p:ext uri="{BB962C8B-B14F-4D97-AF65-F5344CB8AC3E}">
        <p14:creationId xmlns:p14="http://schemas.microsoft.com/office/powerpoint/2010/main" val="100602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43393" y="1364972"/>
            <a:ext cx="4791487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bankrendszerek felépítését tekintve két alapformát különböztetünk meg: az egyszintű és a kétszintű bankrendszert. A különbség lényege az, hogy az egyszintű bankrendszerben a központi bank „leánybankjain” keresztül közvetlen kapcsolatban áll a gazdaság szereplőivel, tehát vezeti számláikat, és hitelt folyósít számukra, gyűjti a megtakarításaikat.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 – </a:t>
            </a:r>
            <a:r>
              <a:rPr lang="pl-PL" sz="2400" b="1" baseline="30000" dirty="0"/>
              <a:t>A. </a:t>
            </a:r>
            <a:r>
              <a:rPr lang="pl-PL" sz="2400" b="1" baseline="30000" dirty="0">
                <a:solidFill>
                  <a:srgbClr val="007882"/>
                </a:solidFill>
              </a:rPr>
              <a:t>Hogyan alakult ki a bankrendszer, és mi a bankok szerepe?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201" y="1174672"/>
            <a:ext cx="6217624" cy="151554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130" y="3193771"/>
            <a:ext cx="6542158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5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0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58–59. Bankrendszer a mai gazdaságban</a:t>
            </a:r>
          </a:p>
        </p:txBody>
      </p:sp>
      <p:sp>
        <p:nvSpPr>
          <p:cNvPr id="11" name="Téglalap 10"/>
          <p:cNvSpPr/>
          <p:nvPr/>
        </p:nvSpPr>
        <p:spPr>
          <a:xfrm>
            <a:off x="0" y="87918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007882"/>
                </a:solidFill>
              </a:rPr>
              <a:t>Milyen szolgáltatásokat nyújtanak a bankok?</a:t>
            </a:r>
          </a:p>
        </p:txBody>
      </p:sp>
      <p:pic>
        <p:nvPicPr>
          <p:cNvPr id="20" name="Kép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3" y="1570647"/>
            <a:ext cx="11655345" cy="484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98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1595</Words>
  <Application>Microsoft Office PowerPoint</Application>
  <PresentationFormat>Szélesvásznú</PresentationFormat>
  <Paragraphs>70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58–59. Bankrendszer a mai gazdaságban</vt:lpstr>
      <vt:lpstr>PowerPoint-bemutató</vt:lpstr>
      <vt:lpstr>PowerPoint-bemutató</vt:lpstr>
      <vt:lpstr>PowerPoint-bemutató</vt:lpstr>
      <vt:lpstr>Összegzés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58–59. Bankrendszer a mai gazdaságban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Mindenár .hu</dc:creator>
  <cp:lastModifiedBy>Merényi Zsuzsanna</cp:lastModifiedBy>
  <cp:revision>312</cp:revision>
  <dcterms:created xsi:type="dcterms:W3CDTF">2016-02-25T10:27:13Z</dcterms:created>
  <dcterms:modified xsi:type="dcterms:W3CDTF">2016-04-01T14:41:18Z</dcterms:modified>
</cp:coreProperties>
</file>