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453" r:id="rId3"/>
    <p:sldId id="464" r:id="rId4"/>
    <p:sldId id="465" r:id="rId5"/>
    <p:sldId id="466" r:id="rId6"/>
    <p:sldId id="467" r:id="rId7"/>
    <p:sldId id="468" r:id="rId8"/>
    <p:sldId id="372" r:id="rId9"/>
    <p:sldId id="447" r:id="rId10"/>
    <p:sldId id="469" r:id="rId11"/>
    <p:sldId id="470" r:id="rId12"/>
    <p:sldId id="471" r:id="rId13"/>
    <p:sldId id="472" r:id="rId14"/>
    <p:sldId id="473" r:id="rId15"/>
    <p:sldId id="474" r:id="rId16"/>
    <p:sldId id="475" r:id="rId17"/>
    <p:sldId id="476" r:id="rId18"/>
    <p:sldId id="382" r:id="rId19"/>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82"/>
    <a:srgbClr val="00A0AE"/>
    <a:srgbClr val="00A6AE"/>
    <a:srgbClr val="6E32A0"/>
    <a:srgbClr val="FDF4AE"/>
    <a:srgbClr val="D3F4FF"/>
    <a:srgbClr val="F7EDBF"/>
    <a:srgbClr val="F1E8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31" autoAdjust="0"/>
    <p:restoredTop sz="94660"/>
  </p:normalViewPr>
  <p:slideViewPr>
    <p:cSldViewPr snapToGrid="0">
      <p:cViewPr varScale="1">
        <p:scale>
          <a:sx n="72" d="100"/>
          <a:sy n="72" d="100"/>
        </p:scale>
        <p:origin x="69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mintájának szerkesztése</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66614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026072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375510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224606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006492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38B504CB-8247-424B-A5D3-1B0E1B340D4A}" type="datetimeFigureOut">
              <a:rPr lang="hu-HU" smtClean="0"/>
              <a:t>2016. 04. 01.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07668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38B504CB-8247-424B-A5D3-1B0E1B340D4A}" type="datetimeFigureOut">
              <a:rPr lang="hu-HU" smtClean="0"/>
              <a:t>2016. 04. 01.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844295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38B504CB-8247-424B-A5D3-1B0E1B340D4A}" type="datetimeFigureOut">
              <a:rPr lang="hu-HU" smtClean="0"/>
              <a:t>2016. 04. 01.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398028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38B504CB-8247-424B-A5D3-1B0E1B340D4A}" type="datetimeFigureOut">
              <a:rPr lang="hu-HU" smtClean="0"/>
              <a:t>2016. 04. 01.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423035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38B504CB-8247-424B-A5D3-1B0E1B340D4A}" type="datetimeFigureOut">
              <a:rPr lang="hu-HU" smtClean="0"/>
              <a:t>2016. 04. 01.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349875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38B504CB-8247-424B-A5D3-1B0E1B340D4A}" type="datetimeFigureOut">
              <a:rPr lang="hu-HU" smtClean="0"/>
              <a:t>2016. 04. 01.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3416990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504CB-8247-424B-A5D3-1B0E1B340D4A}" type="datetimeFigureOut">
              <a:rPr lang="hu-HU" smtClean="0"/>
              <a:t>2016. 04. 01.</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2CB42-E189-422C-B37E-A53A271CDB1F}" type="slidenum">
              <a:rPr lang="hu-HU" smtClean="0"/>
              <a:t>‹#›</a:t>
            </a:fld>
            <a:endParaRPr lang="hu-HU"/>
          </a:p>
        </p:txBody>
      </p:sp>
    </p:spTree>
    <p:extLst>
      <p:ext uri="{BB962C8B-B14F-4D97-AF65-F5344CB8AC3E}">
        <p14:creationId xmlns:p14="http://schemas.microsoft.com/office/powerpoint/2010/main" val="2358907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asz.hu/"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akk.hu/hu"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tiff"/></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A6AE">
                <a:alpha val="9804"/>
              </a:srgbClr>
            </a:gs>
            <a:gs pos="100000">
              <a:srgbClr val="00A0AE">
                <a:alpha val="24706"/>
              </a:srgbClr>
            </a:gs>
          </a:gsLst>
          <a:lin ang="3600000" scaled="0"/>
        </a:gra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0" y="-1"/>
            <a:ext cx="12192000" cy="1790701"/>
          </a:xfrm>
        </p:spPr>
        <p:txBody>
          <a:bodyPr>
            <a:normAutofit/>
          </a:bodyPr>
          <a:lstStyle/>
          <a:p>
            <a:r>
              <a:rPr lang="hu-HU" sz="7200" b="1" baseline="30000" dirty="0">
                <a:solidFill>
                  <a:srgbClr val="007882"/>
                </a:solidFill>
                <a:latin typeface="+mn-lt"/>
              </a:rPr>
              <a:t>55–56. Az állam pénztárcája </a:t>
            </a:r>
            <a:br>
              <a:rPr lang="hu-HU" sz="7200" b="1" baseline="30000" dirty="0">
                <a:solidFill>
                  <a:srgbClr val="007882"/>
                </a:solidFill>
                <a:latin typeface="+mn-lt"/>
              </a:rPr>
            </a:br>
            <a:r>
              <a:rPr lang="hu-HU" sz="7200" b="1" baseline="30000" dirty="0">
                <a:solidFill>
                  <a:srgbClr val="007882"/>
                </a:solidFill>
                <a:latin typeface="+mn-lt"/>
              </a:rPr>
              <a:t>– költségvetési politika</a:t>
            </a:r>
          </a:p>
        </p:txBody>
      </p:sp>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6" name="Alcím 5"/>
          <p:cNvSpPr>
            <a:spLocks noGrp="1"/>
          </p:cNvSpPr>
          <p:nvPr>
            <p:ph type="subTitle" idx="1"/>
          </p:nvPr>
        </p:nvSpPr>
        <p:spPr>
          <a:xfrm>
            <a:off x="2371725" y="2788945"/>
            <a:ext cx="9677400" cy="2353577"/>
          </a:xfrm>
        </p:spPr>
        <p:txBody>
          <a:bodyPr>
            <a:noAutofit/>
          </a:bodyPr>
          <a:lstStyle/>
          <a:p>
            <a:pPr algn="l"/>
            <a:r>
              <a:rPr lang="hu-HU" sz="4800" b="1" baseline="30000" dirty="0">
                <a:solidFill>
                  <a:srgbClr val="007882"/>
                </a:solidFill>
              </a:rPr>
              <a:t>A. Mit nevezünk központi költségvetésnek? </a:t>
            </a:r>
          </a:p>
          <a:p>
            <a:pPr algn="l"/>
            <a:r>
              <a:rPr lang="hu-HU" sz="4800" b="1" baseline="30000" dirty="0">
                <a:solidFill>
                  <a:srgbClr val="007882"/>
                </a:solidFill>
              </a:rPr>
              <a:t>B. Miből mennyit költhet az állam?</a:t>
            </a:r>
          </a:p>
          <a:p>
            <a:pPr algn="l"/>
            <a:r>
              <a:rPr lang="hu-HU" sz="4800" b="1" baseline="30000" dirty="0">
                <a:solidFill>
                  <a:srgbClr val="007882"/>
                </a:solidFill>
              </a:rPr>
              <a:t>C. Mi történik, ha nincs egyensúly?</a:t>
            </a:r>
          </a:p>
        </p:txBody>
      </p:sp>
    </p:spTree>
    <p:extLst>
      <p:ext uri="{BB962C8B-B14F-4D97-AF65-F5344CB8AC3E}">
        <p14:creationId xmlns:p14="http://schemas.microsoft.com/office/powerpoint/2010/main" val="61216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2" name="Téglalap 1"/>
          <p:cNvSpPr/>
          <p:nvPr/>
        </p:nvSpPr>
        <p:spPr>
          <a:xfrm>
            <a:off x="164123" y="949177"/>
            <a:ext cx="8856051" cy="3539880"/>
          </a:xfrm>
          <a:prstGeom prst="rect">
            <a:avLst/>
          </a:prstGeom>
        </p:spPr>
        <p:txBody>
          <a:bodyPr wrap="square">
            <a:spAutoFit/>
          </a:bodyPr>
          <a:lstStyle/>
          <a:p>
            <a:pPr algn="just">
              <a:lnSpc>
                <a:spcPts val="3000"/>
              </a:lnSpc>
              <a:spcBef>
                <a:spcPts val="1200"/>
              </a:spcBef>
            </a:pPr>
            <a:r>
              <a:rPr lang="hu-HU" sz="3600" baseline="30000" dirty="0"/>
              <a:t>Az államháztartás egyik legfontosabb pillére a központi költségvetés. Ez az állam társadalmi és gazdasági tevékenységének pénzügyi alapja, és a korábban megismert stabilizációs, újraelosztási és allokációs feladatok megvalósítását szolgálja. A megfogalmazott célokat és a hozzájuk rendelt eszközöket költségvetési politikának is nevezzük. A központi költségvetést a legegyszerűbben úgy kell elképzelni, mint egy óriási családi költségvetést, ami nem más, mint az állam várható bevételeinek és kiadásainak tervszerű és számszerű szembeállítása adott időszakra, általában egy évre. </a:t>
            </a:r>
          </a:p>
        </p:txBody>
      </p:sp>
      <p:sp>
        <p:nvSpPr>
          <p:cNvPr id="18"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55–56. Az állam pénztárcája – költségvetési politika – </a:t>
            </a:r>
            <a:r>
              <a:rPr lang="hu-HU" sz="2400" b="1" baseline="30000" dirty="0"/>
              <a:t>A. </a:t>
            </a:r>
            <a:r>
              <a:rPr lang="hu-HU" sz="2400" b="1" baseline="30000" dirty="0">
                <a:solidFill>
                  <a:srgbClr val="007882"/>
                </a:solidFill>
              </a:rPr>
              <a:t>Mit nevezünk központi költségvetésnek? </a:t>
            </a:r>
          </a:p>
        </p:txBody>
      </p:sp>
      <p:sp>
        <p:nvSpPr>
          <p:cNvPr id="20" name="Lekerekített téglalap 19"/>
          <p:cNvSpPr/>
          <p:nvPr/>
        </p:nvSpPr>
        <p:spPr>
          <a:xfrm>
            <a:off x="9116840" y="859549"/>
            <a:ext cx="2825095" cy="3486114"/>
          </a:xfrm>
          <a:prstGeom prst="roundRect">
            <a:avLst>
              <a:gd name="adj" fmla="val 5493"/>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Téglalap 20"/>
          <p:cNvSpPr/>
          <p:nvPr/>
        </p:nvSpPr>
        <p:spPr>
          <a:xfrm>
            <a:off x="9116840" y="1001152"/>
            <a:ext cx="2825096" cy="3416320"/>
          </a:xfrm>
          <a:prstGeom prst="rect">
            <a:avLst/>
          </a:prstGeom>
        </p:spPr>
        <p:txBody>
          <a:bodyPr wrap="square">
            <a:spAutoFit/>
          </a:bodyPr>
          <a:lstStyle/>
          <a:p>
            <a:r>
              <a:rPr lang="hu-HU" sz="3600" b="1" baseline="30000" dirty="0"/>
              <a:t>Jó, ha tudod!</a:t>
            </a:r>
          </a:p>
          <a:p>
            <a:r>
              <a:rPr lang="hu-HU" sz="3600" baseline="30000" dirty="0"/>
              <a:t>A költségvetési politikát sokszor fiskális politikaként is emlegetik. A fiskális szó latin eredetű, jelentése: kincstári (királyi, állami), költségvetési. </a:t>
            </a:r>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343" y="4574136"/>
            <a:ext cx="5427301" cy="2146251"/>
          </a:xfrm>
          <a:prstGeom prst="rect">
            <a:avLst/>
          </a:prstGeom>
        </p:spPr>
      </p:pic>
      <p:sp>
        <p:nvSpPr>
          <p:cNvPr id="7" name="Téglalap 6"/>
          <p:cNvSpPr/>
          <p:nvPr/>
        </p:nvSpPr>
        <p:spPr>
          <a:xfrm>
            <a:off x="164122" y="4489057"/>
            <a:ext cx="5091814" cy="2385372"/>
          </a:xfrm>
          <a:prstGeom prst="rect">
            <a:avLst/>
          </a:prstGeom>
        </p:spPr>
        <p:txBody>
          <a:bodyPr wrap="square">
            <a:spAutoFit/>
          </a:bodyPr>
          <a:lstStyle/>
          <a:p>
            <a:pPr algn="just">
              <a:lnSpc>
                <a:spcPts val="3000"/>
              </a:lnSpc>
              <a:spcBef>
                <a:spcPts val="1200"/>
              </a:spcBef>
            </a:pPr>
            <a:r>
              <a:rPr lang="hu-HU" sz="3600" baseline="30000" dirty="0"/>
              <a:t>A központi költségvetés bevételeit és kiadásait, valamint a várható hiányt/többletet minden évben külön törvényben, az úgynevezett költségvetési törvényben határozza meg az Országgyűlés.</a:t>
            </a:r>
          </a:p>
        </p:txBody>
      </p:sp>
    </p:spTree>
    <p:extLst>
      <p:ext uri="{BB962C8B-B14F-4D97-AF65-F5344CB8AC3E}">
        <p14:creationId xmlns:p14="http://schemas.microsoft.com/office/powerpoint/2010/main" val="3509888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2" name="Téglalap 1"/>
          <p:cNvSpPr/>
          <p:nvPr/>
        </p:nvSpPr>
        <p:spPr>
          <a:xfrm>
            <a:off x="164125" y="1416338"/>
            <a:ext cx="11808800" cy="3323987"/>
          </a:xfrm>
          <a:prstGeom prst="rect">
            <a:avLst/>
          </a:prstGeom>
        </p:spPr>
        <p:txBody>
          <a:bodyPr wrap="square">
            <a:spAutoFit/>
          </a:bodyPr>
          <a:lstStyle/>
          <a:p>
            <a:pPr algn="just">
              <a:lnSpc>
                <a:spcPts val="3000"/>
              </a:lnSpc>
              <a:spcBef>
                <a:spcPts val="1200"/>
              </a:spcBef>
            </a:pPr>
            <a:r>
              <a:rPr lang="hu-HU" sz="3600" spc="-60" baseline="30000" dirty="0"/>
              <a:t>Az állami kiadások hatásukat tekintve többféleképpen csoportosíthatók. Vannak kiadások, amelyek termelési tényezőket, beruházási javakat, munkaerőt használnak fel, a kiadások másik része az áruk, szolgáltatások piacán teremt keresletet, míg a kiadások egy másik fontos csoportját az úgynevezett transzferek jelentik, amelyekkel jövedelmet juttatnak (többek között nyugdíj, családi pótlék) egyes társadalmi csoportoknak, intézményeknek. Ebből részesednek például a családok vagy a diákok (ingyenes tankönyv, utazási kedvezmény formájában). A pénzben kapott, más szóval  pénzbeli támogatások vásárlásainkon keresztül hatnak az árupiacon.</a:t>
            </a:r>
          </a:p>
          <a:p>
            <a:pPr>
              <a:lnSpc>
                <a:spcPts val="3000"/>
              </a:lnSpc>
              <a:spcBef>
                <a:spcPts val="1200"/>
              </a:spcBef>
            </a:pPr>
            <a:r>
              <a:rPr lang="hu-HU" sz="3600" spc="-60" baseline="30000" dirty="0"/>
              <a:t>Az állami bevételeket biztosító adó közvetlen ellenszolgáltatás nélküli jövedelemátengedés. </a:t>
            </a:r>
          </a:p>
        </p:txBody>
      </p:sp>
      <p:sp>
        <p:nvSpPr>
          <p:cNvPr id="18"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55–56. Az állam pénztárcája – költségvetési politika</a:t>
            </a:r>
          </a:p>
        </p:txBody>
      </p:sp>
      <p:sp>
        <p:nvSpPr>
          <p:cNvPr id="19" name="Téglalap 18"/>
          <p:cNvSpPr/>
          <p:nvPr/>
        </p:nvSpPr>
        <p:spPr>
          <a:xfrm>
            <a:off x="0" y="879188"/>
            <a:ext cx="12192000" cy="584775"/>
          </a:xfrm>
          <a:prstGeom prst="rect">
            <a:avLst/>
          </a:prstGeom>
        </p:spPr>
        <p:txBody>
          <a:bodyPr wrap="square">
            <a:spAutoFit/>
          </a:bodyPr>
          <a:lstStyle/>
          <a:p>
            <a:pPr algn="ctr"/>
            <a:r>
              <a:rPr lang="hu-HU" sz="4800" b="1" baseline="30000" dirty="0"/>
              <a:t>B. </a:t>
            </a:r>
            <a:r>
              <a:rPr lang="hu-HU" sz="4800" b="1" baseline="30000" dirty="0">
                <a:solidFill>
                  <a:srgbClr val="007882"/>
                </a:solidFill>
              </a:rPr>
              <a:t>Miből mennyit költhet az állam?</a:t>
            </a:r>
          </a:p>
        </p:txBody>
      </p:sp>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887" y="4740325"/>
            <a:ext cx="8539163" cy="1741651"/>
          </a:xfrm>
          <a:prstGeom prst="rect">
            <a:avLst/>
          </a:prstGeom>
        </p:spPr>
      </p:pic>
      <p:sp>
        <p:nvSpPr>
          <p:cNvPr id="5" name="Téglalap 4"/>
          <p:cNvSpPr/>
          <p:nvPr/>
        </p:nvSpPr>
        <p:spPr>
          <a:xfrm>
            <a:off x="164125" y="4598312"/>
            <a:ext cx="3379174" cy="2400657"/>
          </a:xfrm>
          <a:prstGeom prst="rect">
            <a:avLst/>
          </a:prstGeom>
        </p:spPr>
        <p:txBody>
          <a:bodyPr wrap="square">
            <a:spAutoFit/>
          </a:bodyPr>
          <a:lstStyle/>
          <a:p>
            <a:pPr algn="just">
              <a:lnSpc>
                <a:spcPts val="3000"/>
              </a:lnSpc>
              <a:spcBef>
                <a:spcPts val="1200"/>
              </a:spcBef>
            </a:pPr>
            <a:r>
              <a:rPr lang="hu-HU" sz="3600" spc="-60" baseline="30000" dirty="0"/>
              <a:t>Egy­sze­rűb­ben fogalmazva: adót köteles fizetni, aki dolgozik, nyereséget ér el vagy fogyaszt annak érdekében, hogy az állam elláthassa a feladatait. </a:t>
            </a:r>
          </a:p>
        </p:txBody>
      </p:sp>
    </p:spTree>
    <p:extLst>
      <p:ext uri="{BB962C8B-B14F-4D97-AF65-F5344CB8AC3E}">
        <p14:creationId xmlns:p14="http://schemas.microsoft.com/office/powerpoint/2010/main" val="361176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2" name="Téglalap 1"/>
          <p:cNvSpPr/>
          <p:nvPr/>
        </p:nvSpPr>
        <p:spPr>
          <a:xfrm>
            <a:off x="164125" y="858827"/>
            <a:ext cx="5116999" cy="5016758"/>
          </a:xfrm>
          <a:prstGeom prst="rect">
            <a:avLst/>
          </a:prstGeom>
        </p:spPr>
        <p:txBody>
          <a:bodyPr wrap="square">
            <a:spAutoFit/>
          </a:bodyPr>
          <a:lstStyle/>
          <a:p>
            <a:pPr algn="just">
              <a:lnSpc>
                <a:spcPts val="3000"/>
              </a:lnSpc>
              <a:spcBef>
                <a:spcPts val="1200"/>
              </a:spcBef>
            </a:pPr>
            <a:r>
              <a:rPr lang="hu-HU" sz="3600" baseline="30000" dirty="0"/>
              <a:t>Az adóztatás hatása összetett. Új adónemek bevezetése vagy az adóterhek emelése a gazdasági szereplők, például a családunk jövedelmét csökkenti. </a:t>
            </a:r>
          </a:p>
          <a:p>
            <a:pPr algn="just">
              <a:lnSpc>
                <a:spcPts val="3000"/>
              </a:lnSpc>
              <a:spcBef>
                <a:spcPts val="1200"/>
              </a:spcBef>
            </a:pPr>
            <a:endParaRPr lang="hu-HU" sz="3600" baseline="30000" dirty="0"/>
          </a:p>
          <a:p>
            <a:pPr algn="just">
              <a:lnSpc>
                <a:spcPts val="3000"/>
              </a:lnSpc>
              <a:spcBef>
                <a:spcPts val="1200"/>
              </a:spcBef>
            </a:pPr>
            <a:r>
              <a:rPr lang="hu-HU" sz="3600" baseline="30000" dirty="0"/>
              <a:t>Az adózás</a:t>
            </a:r>
            <a:r>
              <a:rPr lang="hu-HU" sz="3600" dirty="0"/>
              <a:t> </a:t>
            </a:r>
            <a:r>
              <a:rPr lang="hu-HU" sz="3600" baseline="30000" dirty="0"/>
              <a:t>egyrészt csökkenti a megtakarításokat és ezáltal a nemzetgazdaság összes keresletét. Ha alacsony a családunk jövedelme, fogyasztásunk fenntartása mellett kevesebbet tudunk spórolni.</a:t>
            </a:r>
          </a:p>
        </p:txBody>
      </p:sp>
      <p:sp>
        <p:nvSpPr>
          <p:cNvPr id="18"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55–56. Az állam pénztárcája – költségvetési politika – </a:t>
            </a:r>
            <a:r>
              <a:rPr lang="hu-HU" sz="2400" b="1" baseline="30000" dirty="0"/>
              <a:t>B. </a:t>
            </a:r>
            <a:r>
              <a:rPr lang="hu-HU" sz="2400" b="1" baseline="30000" dirty="0">
                <a:solidFill>
                  <a:srgbClr val="007882"/>
                </a:solidFill>
              </a:rPr>
              <a:t>Miből mennyit költhet az állam?</a:t>
            </a:r>
          </a:p>
        </p:txBody>
      </p:sp>
      <p:sp>
        <p:nvSpPr>
          <p:cNvPr id="13" name="Lekerekített téglalap 12"/>
          <p:cNvSpPr/>
          <p:nvPr/>
        </p:nvSpPr>
        <p:spPr>
          <a:xfrm>
            <a:off x="5281125" y="858827"/>
            <a:ext cx="6691800" cy="5734376"/>
          </a:xfrm>
          <a:prstGeom prst="roundRect">
            <a:avLst>
              <a:gd name="adj" fmla="val 5493"/>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églalap 13"/>
          <p:cNvSpPr/>
          <p:nvPr/>
        </p:nvSpPr>
        <p:spPr>
          <a:xfrm>
            <a:off x="5347799" y="1045226"/>
            <a:ext cx="6625125" cy="5632311"/>
          </a:xfrm>
          <a:prstGeom prst="rect">
            <a:avLst/>
          </a:prstGeom>
        </p:spPr>
        <p:txBody>
          <a:bodyPr wrap="square">
            <a:spAutoFit/>
          </a:bodyPr>
          <a:lstStyle/>
          <a:p>
            <a:r>
              <a:rPr lang="hu-HU" sz="3600" b="1" baseline="30000" dirty="0"/>
              <a:t>Jó, ha tudod!</a:t>
            </a:r>
          </a:p>
          <a:p>
            <a:pPr algn="just"/>
            <a:r>
              <a:rPr lang="hu-HU" sz="3600" baseline="30000" dirty="0"/>
              <a:t>Ha csökken a foglalkoztatás, és növekszik a munkanélküliség, akkor a háztartásoknak, családoknak kevesebb elkölthető pénze (jövedelme) marad, ezért csökkenni fog a kereslet a gazdaságban, ami csökkenthet egyes árakat. Másfelől a vállalatok számára az adóemelés költségnövekedést okoz, emiatt az általuk előállított termékek, szolgáltatások drágulhatnak, vagy a vállalatok csökkenthetik termelésüket, és ennek következményeként a kínálat is mérséklődhet a gazdaságban. A különböző hatások erősségétől, gyorsaságától függ, hogy az árakra milyen hatást gyakorol az adóváltozás. Összességében ezek a hatások hozzájárulhatnak az infláció változásához is.</a:t>
            </a:r>
          </a:p>
        </p:txBody>
      </p:sp>
    </p:spTree>
    <p:extLst>
      <p:ext uri="{BB962C8B-B14F-4D97-AF65-F5344CB8AC3E}">
        <p14:creationId xmlns:p14="http://schemas.microsoft.com/office/powerpoint/2010/main" val="3342188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2" name="Téglalap 1"/>
          <p:cNvSpPr/>
          <p:nvPr/>
        </p:nvSpPr>
        <p:spPr>
          <a:xfrm>
            <a:off x="164125" y="858827"/>
            <a:ext cx="11808800" cy="3155159"/>
          </a:xfrm>
          <a:prstGeom prst="rect">
            <a:avLst/>
          </a:prstGeom>
        </p:spPr>
        <p:txBody>
          <a:bodyPr wrap="square">
            <a:spAutoFit/>
          </a:bodyPr>
          <a:lstStyle/>
          <a:p>
            <a:pPr algn="just">
              <a:lnSpc>
                <a:spcPts val="3000"/>
              </a:lnSpc>
            </a:pPr>
            <a:r>
              <a:rPr lang="hu-HU" sz="3600" spc="-30" baseline="30000" dirty="0"/>
              <a:t>Az</a:t>
            </a:r>
            <a:r>
              <a:rPr lang="hu-HU" sz="3600" spc="-30" dirty="0"/>
              <a:t> </a:t>
            </a:r>
            <a:r>
              <a:rPr lang="hu-HU" sz="3600" spc="-30" baseline="30000" dirty="0"/>
              <a:t>adózás másrészt csökkenti a háztartások fogyasztási keresletét, szabadon elkölthető jövedelmünket és ezáltal az </a:t>
            </a:r>
            <a:r>
              <a:rPr lang="hu-HU" sz="3600" spc="-30" baseline="30000" dirty="0" err="1"/>
              <a:t>összkeresletet</a:t>
            </a:r>
            <a:r>
              <a:rPr lang="hu-HU" sz="3600" spc="-30" baseline="30000" dirty="0"/>
              <a:t>, hiszen lehet, hogy alacsonyabb jövedelem mellett nem veszünk meg bizonyos termékeket.</a:t>
            </a:r>
          </a:p>
          <a:p>
            <a:pPr algn="just">
              <a:lnSpc>
                <a:spcPts val="3000"/>
              </a:lnSpc>
            </a:pPr>
            <a:r>
              <a:rPr lang="hu-HU" sz="3600" spc="-30" baseline="30000" dirty="0"/>
              <a:t>Harmadrészt adóemelés esetén a csökkenő jövedelem miatt előfordulhat, hogy az elégedetlen munkavállalók bérharcba kezdenek, azaz fizetésemelést követelnek. A béremelkedés miatt viszont több lesz a vállalat kiadása, ami esetlegesen elbocsátásokkal járhat. Ezen keresztül a foglalkoztatás csökken, a munkanélküliség nő. A vállalatok csökkenő termelése kevesebb árut eredményez a gazdaságban, vagyis kevesebb lesz az adott cikkből a piacon.</a:t>
            </a:r>
          </a:p>
        </p:txBody>
      </p:sp>
      <p:sp>
        <p:nvSpPr>
          <p:cNvPr id="18"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55–56. Az állam pénztárcája – költségvetési politika – </a:t>
            </a:r>
            <a:r>
              <a:rPr lang="hu-HU" sz="2400" b="1" baseline="30000" dirty="0"/>
              <a:t>B. </a:t>
            </a:r>
            <a:r>
              <a:rPr lang="hu-HU" sz="2400" b="1" baseline="30000" dirty="0">
                <a:solidFill>
                  <a:srgbClr val="007882"/>
                </a:solidFill>
              </a:rPr>
              <a:t>Miből mennyit költhet az állam?</a:t>
            </a:r>
          </a:p>
        </p:txBody>
      </p:sp>
      <p:pic>
        <p:nvPicPr>
          <p:cNvPr id="13" name="Kép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147" y="3858124"/>
            <a:ext cx="10866755" cy="2818901"/>
          </a:xfrm>
          <a:prstGeom prst="rect">
            <a:avLst/>
          </a:prstGeom>
        </p:spPr>
      </p:pic>
    </p:spTree>
    <p:extLst>
      <p:ext uri="{BB962C8B-B14F-4D97-AF65-F5344CB8AC3E}">
        <p14:creationId xmlns:p14="http://schemas.microsoft.com/office/powerpoint/2010/main" val="3047018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2" name="Téglalap 1"/>
          <p:cNvSpPr/>
          <p:nvPr/>
        </p:nvSpPr>
        <p:spPr>
          <a:xfrm>
            <a:off x="164125" y="858827"/>
            <a:ext cx="5246075" cy="4324261"/>
          </a:xfrm>
          <a:prstGeom prst="rect">
            <a:avLst/>
          </a:prstGeom>
        </p:spPr>
        <p:txBody>
          <a:bodyPr wrap="square">
            <a:spAutoFit/>
          </a:bodyPr>
          <a:lstStyle/>
          <a:p>
            <a:pPr algn="just">
              <a:lnSpc>
                <a:spcPts val="3000"/>
              </a:lnSpc>
              <a:spcBef>
                <a:spcPts val="1200"/>
              </a:spcBef>
            </a:pPr>
            <a:r>
              <a:rPr lang="hu-HU" sz="3600" baseline="30000" dirty="0"/>
              <a:t>Az adózással gyűjtött közpénzek felhasználásával kapcsolatban minden államnak komoly felelőssége és beszámolási kötelezettsége van. Ma­gyar­or­szá­gon az Állami Számvevőszék (rövidítve ÁSZ) az állam legfőbb pénzügyi ellenőrző szerve, amelynek feladata minden olyan terület ellenőrzése, ahol közpénzt kezelnek, illetve használnak fel. Az ÁSZ a munkájáról az országgyűlésnek számol be.</a:t>
            </a:r>
            <a:endParaRPr lang="hu-HU" sz="3600" spc="-60" baseline="30000" dirty="0"/>
          </a:p>
        </p:txBody>
      </p:sp>
      <p:sp>
        <p:nvSpPr>
          <p:cNvPr id="18"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55–56. Az állam pénztárcája – költségvetési politika – </a:t>
            </a:r>
            <a:r>
              <a:rPr lang="hu-HU" sz="2400" b="1" baseline="30000" dirty="0"/>
              <a:t>B. </a:t>
            </a:r>
            <a:r>
              <a:rPr lang="hu-HU" sz="2400" b="1" baseline="30000" dirty="0">
                <a:solidFill>
                  <a:srgbClr val="007882"/>
                </a:solidFill>
              </a:rPr>
              <a:t>Miből mennyit költhet az állam?</a:t>
            </a:r>
          </a:p>
        </p:txBody>
      </p:sp>
      <p:sp>
        <p:nvSpPr>
          <p:cNvPr id="9" name="Lekerekített téglalap 8"/>
          <p:cNvSpPr/>
          <p:nvPr/>
        </p:nvSpPr>
        <p:spPr>
          <a:xfrm>
            <a:off x="164125" y="5295900"/>
            <a:ext cx="11918460" cy="1404684"/>
          </a:xfrm>
          <a:prstGeom prst="roundRect">
            <a:avLst>
              <a:gd name="adj" fmla="val 5881"/>
            </a:avLst>
          </a:prstGeom>
          <a:solidFill>
            <a:schemeClr val="bg1"/>
          </a:solidFill>
          <a:ln w="38100">
            <a:solidFill>
              <a:srgbClr val="6E3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Téglalap 9"/>
          <p:cNvSpPr/>
          <p:nvPr/>
        </p:nvSpPr>
        <p:spPr>
          <a:xfrm>
            <a:off x="257175" y="5486400"/>
            <a:ext cx="11825409" cy="1200329"/>
          </a:xfrm>
          <a:prstGeom prst="rect">
            <a:avLst/>
          </a:prstGeom>
        </p:spPr>
        <p:txBody>
          <a:bodyPr wrap="square">
            <a:spAutoFit/>
          </a:bodyPr>
          <a:lstStyle/>
          <a:p>
            <a:r>
              <a:rPr lang="hu-HU" sz="3600" b="1" baseline="30000" dirty="0"/>
              <a:t>TIPP</a:t>
            </a:r>
          </a:p>
          <a:p>
            <a:r>
              <a:rPr lang="hu-HU" sz="3600" baseline="30000" dirty="0"/>
              <a:t>Tájékozódj az Állami Számvevőszék </a:t>
            </a:r>
            <a:r>
              <a:rPr lang="hu-HU" sz="3600" baseline="30000" dirty="0">
                <a:hlinkClick r:id="rId3"/>
              </a:rPr>
              <a:t>honlapján</a:t>
            </a:r>
            <a:r>
              <a:rPr lang="hu-HU" sz="3600" baseline="30000" dirty="0"/>
              <a:t>, milyen vizsgálatokat folytatott és milyen megállapításokat tett az ÁSZ a közpénzek felhasználásával kapcsolatban az elmúlt években!</a:t>
            </a:r>
          </a:p>
        </p:txBody>
      </p:sp>
      <p:pic>
        <p:nvPicPr>
          <p:cNvPr id="6" name="Kép 5"/>
          <p:cNvPicPr>
            <a:picLocks noChangeAspect="1"/>
          </p:cNvPicPr>
          <p:nvPr/>
        </p:nvPicPr>
        <p:blipFill>
          <a:blip r:embed="rId4"/>
          <a:stretch>
            <a:fillRect/>
          </a:stretch>
        </p:blipFill>
        <p:spPr>
          <a:xfrm>
            <a:off x="6169879" y="858827"/>
            <a:ext cx="5369742" cy="4132184"/>
          </a:xfrm>
          <a:prstGeom prst="rect">
            <a:avLst/>
          </a:prstGeom>
        </p:spPr>
      </p:pic>
    </p:spTree>
    <p:extLst>
      <p:ext uri="{BB962C8B-B14F-4D97-AF65-F5344CB8AC3E}">
        <p14:creationId xmlns:p14="http://schemas.microsoft.com/office/powerpoint/2010/main" val="3806514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2" name="Téglalap 1"/>
          <p:cNvSpPr/>
          <p:nvPr/>
        </p:nvSpPr>
        <p:spPr>
          <a:xfrm>
            <a:off x="164125" y="1463963"/>
            <a:ext cx="8408376" cy="4632037"/>
          </a:xfrm>
          <a:prstGeom prst="rect">
            <a:avLst/>
          </a:prstGeom>
        </p:spPr>
        <p:txBody>
          <a:bodyPr wrap="square">
            <a:spAutoFit/>
          </a:bodyPr>
          <a:lstStyle/>
          <a:p>
            <a:pPr algn="just">
              <a:lnSpc>
                <a:spcPts val="3000"/>
              </a:lnSpc>
              <a:spcBef>
                <a:spcPts val="1200"/>
              </a:spcBef>
            </a:pPr>
            <a:r>
              <a:rPr lang="hu-HU" sz="3600" baseline="30000" dirty="0"/>
              <a:t>A költségvetés bevételei és kiadásai ritkán egyeznek meg pontosan. Előfordulhat, hogy a bevételek meghaladják a kiadásokat, de sokkal gyakrabban kerül sor arra, hogy a kiadások múlják felül az állami pénztárca bevételeit. </a:t>
            </a:r>
          </a:p>
          <a:p>
            <a:pPr algn="just">
              <a:lnSpc>
                <a:spcPts val="3000"/>
              </a:lnSpc>
              <a:spcBef>
                <a:spcPts val="1200"/>
              </a:spcBef>
            </a:pPr>
            <a:r>
              <a:rPr lang="hu-HU" sz="3600" baseline="30000" dirty="0"/>
              <a:t>Ha több a bevétel, mint a kiadás, akkor a többletet </a:t>
            </a:r>
            <a:r>
              <a:rPr lang="hu-HU" sz="3600" baseline="30000" dirty="0" err="1"/>
              <a:t>szufficitnek</a:t>
            </a:r>
            <a:r>
              <a:rPr lang="hu-HU" sz="3600" baseline="30000" dirty="0"/>
              <a:t> hívjuk, ha a kiadások meghaladják a bevételeket, akkor a kiadási többletet deficitnek nevezzük.</a:t>
            </a:r>
          </a:p>
          <a:p>
            <a:pPr algn="just">
              <a:lnSpc>
                <a:spcPts val="3000"/>
              </a:lnSpc>
              <a:spcBef>
                <a:spcPts val="1200"/>
              </a:spcBef>
            </a:pPr>
            <a:r>
              <a:rPr lang="hu-HU" sz="3600" baseline="30000" dirty="0"/>
              <a:t>Ahogy a háztartásoknak, úgy az államnak is meg kell oldania a hiány problémáját. Ez lehet rövid távú probléma, de tartósan is fennállhat a túlköltekezés esete. A hiány fedezetére, finanszírozására például kölcsönforráshoz kell jutni a bankoktól.</a:t>
            </a:r>
          </a:p>
        </p:txBody>
      </p:sp>
      <p:sp>
        <p:nvSpPr>
          <p:cNvPr id="18"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55–56. Az állam pénztárcája – költségvetési politika</a:t>
            </a:r>
          </a:p>
        </p:txBody>
      </p:sp>
      <p:sp>
        <p:nvSpPr>
          <p:cNvPr id="19" name="Téglalap 18"/>
          <p:cNvSpPr/>
          <p:nvPr/>
        </p:nvSpPr>
        <p:spPr>
          <a:xfrm>
            <a:off x="0" y="879188"/>
            <a:ext cx="12192000" cy="584775"/>
          </a:xfrm>
          <a:prstGeom prst="rect">
            <a:avLst/>
          </a:prstGeom>
        </p:spPr>
        <p:txBody>
          <a:bodyPr wrap="square">
            <a:spAutoFit/>
          </a:bodyPr>
          <a:lstStyle/>
          <a:p>
            <a:pPr algn="ctr"/>
            <a:r>
              <a:rPr lang="hu-HU" sz="4800" b="1" baseline="30000" dirty="0"/>
              <a:t>C. </a:t>
            </a:r>
            <a:r>
              <a:rPr lang="hu-HU" sz="4800" b="1" baseline="30000" dirty="0">
                <a:solidFill>
                  <a:srgbClr val="007882"/>
                </a:solidFill>
              </a:rPr>
              <a:t>Mi történik, ha nincs egyensúly?</a:t>
            </a:r>
          </a:p>
        </p:txBody>
      </p:sp>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8184" y="1391535"/>
            <a:ext cx="3228975" cy="2575924"/>
          </a:xfrm>
          <a:prstGeom prst="rect">
            <a:avLst/>
          </a:prstGeom>
        </p:spPr>
      </p:pic>
      <p:pic>
        <p:nvPicPr>
          <p:cNvPr id="5" name="Kép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8184" y="4101101"/>
            <a:ext cx="3247115" cy="2575924"/>
          </a:xfrm>
          <a:prstGeom prst="rect">
            <a:avLst/>
          </a:prstGeom>
        </p:spPr>
      </p:pic>
    </p:spTree>
    <p:extLst>
      <p:ext uri="{BB962C8B-B14F-4D97-AF65-F5344CB8AC3E}">
        <p14:creationId xmlns:p14="http://schemas.microsoft.com/office/powerpoint/2010/main" val="1503660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2" name="Téglalap 1"/>
          <p:cNvSpPr/>
          <p:nvPr/>
        </p:nvSpPr>
        <p:spPr>
          <a:xfrm>
            <a:off x="148738" y="844034"/>
            <a:ext cx="3880338" cy="5078763"/>
          </a:xfrm>
          <a:prstGeom prst="rect">
            <a:avLst/>
          </a:prstGeom>
        </p:spPr>
        <p:txBody>
          <a:bodyPr wrap="square">
            <a:spAutoFit/>
          </a:bodyPr>
          <a:lstStyle/>
          <a:p>
            <a:pPr algn="just">
              <a:lnSpc>
                <a:spcPts val="3000"/>
              </a:lnSpc>
              <a:spcBef>
                <a:spcPts val="1200"/>
              </a:spcBef>
            </a:pPr>
            <a:r>
              <a:rPr lang="hu-HU" sz="3600" baseline="30000" dirty="0"/>
              <a:t>Az államháztartás, ezen belül a költségvetés hiányának modern kezelési módja kicsit összetettebb egy banki hitelfelvételnél. A forrásteremtés lényege, hogy az állam a gazdaság valamennyi szereplőjét megcélozva állampapírokat (kötvényeket) bocsát ki, és ezek megvásárlására ösztönzi a lakosságot, vállalatokat, sőt a külföldi szereplőket is. </a:t>
            </a:r>
          </a:p>
        </p:txBody>
      </p:sp>
      <p:sp>
        <p:nvSpPr>
          <p:cNvPr id="18"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55–56. Az állam pénztárcája – költségvetési politika – </a:t>
            </a:r>
            <a:r>
              <a:rPr lang="hu-HU" sz="2400" b="1" baseline="30000" dirty="0"/>
              <a:t>C. </a:t>
            </a:r>
            <a:r>
              <a:rPr lang="hu-HU" sz="2400" b="1" baseline="30000" dirty="0">
                <a:solidFill>
                  <a:srgbClr val="007882"/>
                </a:solidFill>
              </a:rPr>
              <a:t>Mi történik, ha nincs egyensúly?</a:t>
            </a:r>
          </a:p>
        </p:txBody>
      </p:sp>
      <p:sp>
        <p:nvSpPr>
          <p:cNvPr id="12" name="Lekerekített téglalap 11"/>
          <p:cNvSpPr/>
          <p:nvPr/>
        </p:nvSpPr>
        <p:spPr>
          <a:xfrm>
            <a:off x="4339432" y="770900"/>
            <a:ext cx="7691925" cy="5914756"/>
          </a:xfrm>
          <a:prstGeom prst="roundRect">
            <a:avLst>
              <a:gd name="adj" fmla="val 5493"/>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Téglalap 12"/>
          <p:cNvSpPr/>
          <p:nvPr/>
        </p:nvSpPr>
        <p:spPr>
          <a:xfrm>
            <a:off x="4444207" y="856357"/>
            <a:ext cx="7587150" cy="6001643"/>
          </a:xfrm>
          <a:prstGeom prst="rect">
            <a:avLst/>
          </a:prstGeom>
        </p:spPr>
        <p:txBody>
          <a:bodyPr wrap="square">
            <a:spAutoFit/>
          </a:bodyPr>
          <a:lstStyle/>
          <a:p>
            <a:r>
              <a:rPr lang="hu-HU" sz="3600" b="1" baseline="30000" dirty="0"/>
              <a:t>Jó, ha tudod!</a:t>
            </a:r>
          </a:p>
          <a:p>
            <a:pPr algn="just"/>
            <a:r>
              <a:rPr lang="hu-HU" sz="3600" baseline="30000" dirty="0"/>
              <a:t>Az állam tartós eladósodása súlyos problémákhoz, konfliktusokhoz vezethet. Ha a lakosság megszokta, hogy bizonyos szolgáltatásokat, intézményeket az állam finanszíroz, nem érdeke, hogy ezen változtasson. Ha az állam szigorú, racionális gazdaságpolitikát folytat, olyan erősen foghatja vissza a kiadásokat, hogy például intézményeket </a:t>
            </a:r>
            <a:r>
              <a:rPr lang="hu-HU" sz="3600" baseline="30000" dirty="0" err="1"/>
              <a:t>zárathat</a:t>
            </a:r>
            <a:r>
              <a:rPr lang="hu-HU" sz="3600" baseline="30000" dirty="0"/>
              <a:t> be, visszavonhat bizonyos kedvezményeket, vagy csökkentheti a  juttatásokat és a támogatásokat. A megvonásokra a lakosság tiltakozással reagálhat. Ha a bevételek növelésével szeretne az állam pótlólagos forráshoz jutni, akkor az adózók ellenállását válthatja ki. Sokan ilyenkor eltűnnek a legális gazdaságból, és az adózás szempontjából láthatatlanná válnak. Az így kieső adóbevételt a látható adózok viselik a növekvő adók révén, ami nem igazságos és nem </a:t>
            </a:r>
            <a:r>
              <a:rPr lang="hu-HU" sz="3600" baseline="30000" dirty="0" err="1"/>
              <a:t>észszerű</a:t>
            </a:r>
            <a:r>
              <a:rPr lang="hu-HU" sz="3600" baseline="30000" dirty="0"/>
              <a:t>.  </a:t>
            </a:r>
          </a:p>
        </p:txBody>
      </p:sp>
    </p:spTree>
    <p:extLst>
      <p:ext uri="{BB962C8B-B14F-4D97-AF65-F5344CB8AC3E}">
        <p14:creationId xmlns:p14="http://schemas.microsoft.com/office/powerpoint/2010/main" val="1680228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2" name="Téglalap 1"/>
          <p:cNvSpPr/>
          <p:nvPr/>
        </p:nvSpPr>
        <p:spPr>
          <a:xfrm>
            <a:off x="129688" y="844034"/>
            <a:ext cx="5766288" cy="4013716"/>
          </a:xfrm>
          <a:prstGeom prst="rect">
            <a:avLst/>
          </a:prstGeom>
        </p:spPr>
        <p:txBody>
          <a:bodyPr wrap="square">
            <a:spAutoFit/>
          </a:bodyPr>
          <a:lstStyle/>
          <a:p>
            <a:pPr algn="just">
              <a:lnSpc>
                <a:spcPts val="3000"/>
              </a:lnSpc>
              <a:spcBef>
                <a:spcPts val="1200"/>
              </a:spcBef>
            </a:pPr>
            <a:r>
              <a:rPr lang="hu-HU" sz="3600" baseline="30000" dirty="0"/>
              <a:t>A hitelfelvétellel (kötvénykibocsátással) átmenetileg ke­zeli az állam a hiányból adódó finanszírozási problémát, de a következő években a kiadások egy részét az adósság visszafizetésére és a kamat törlesztésére kell fordítani. Tehát hosszabb távon meg kell teremteni az egyensúlyt a bevételek és kiadások között. Az állam adósságaival kapcsolatos teendőket Magyar­or­szá­gon az Államadósság Kezelő Központ </a:t>
            </a:r>
            <a:r>
              <a:rPr lang="hu-HU" sz="3600" baseline="30000" dirty="0" err="1"/>
              <a:t>Zrt</a:t>
            </a:r>
            <a:r>
              <a:rPr lang="hu-HU" sz="3600" baseline="30000" dirty="0"/>
              <a:t>. látja el. </a:t>
            </a:r>
          </a:p>
        </p:txBody>
      </p:sp>
      <p:sp>
        <p:nvSpPr>
          <p:cNvPr id="18"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55–56. Az állam pénztárcája – költségvetési politika – </a:t>
            </a:r>
            <a:r>
              <a:rPr lang="hu-HU" sz="2400" b="1" baseline="30000" dirty="0"/>
              <a:t>C. </a:t>
            </a:r>
            <a:r>
              <a:rPr lang="hu-HU" sz="2400" b="1" baseline="30000" dirty="0">
                <a:solidFill>
                  <a:srgbClr val="007882"/>
                </a:solidFill>
              </a:rPr>
              <a:t>Mi történik, ha nincs egyensúly?</a:t>
            </a:r>
          </a:p>
        </p:txBody>
      </p:sp>
      <p:sp>
        <p:nvSpPr>
          <p:cNvPr id="10" name="Lekerekített téglalap 9"/>
          <p:cNvSpPr/>
          <p:nvPr/>
        </p:nvSpPr>
        <p:spPr>
          <a:xfrm>
            <a:off x="129687" y="5191124"/>
            <a:ext cx="11881697" cy="1343205"/>
          </a:xfrm>
          <a:prstGeom prst="roundRect">
            <a:avLst>
              <a:gd name="adj" fmla="val 16518"/>
            </a:avLst>
          </a:prstGeom>
          <a:solidFill>
            <a:schemeClr val="bg1"/>
          </a:solidFill>
          <a:ln w="38100">
            <a:solidFill>
              <a:srgbClr val="6E3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p:cNvSpPr/>
          <p:nvPr/>
        </p:nvSpPr>
        <p:spPr>
          <a:xfrm>
            <a:off x="295275" y="5334000"/>
            <a:ext cx="11496675" cy="1200329"/>
          </a:xfrm>
          <a:prstGeom prst="rect">
            <a:avLst/>
          </a:prstGeom>
        </p:spPr>
        <p:txBody>
          <a:bodyPr wrap="square">
            <a:spAutoFit/>
          </a:bodyPr>
          <a:lstStyle/>
          <a:p>
            <a:r>
              <a:rPr lang="hu-HU" sz="3600" b="1" baseline="30000" dirty="0"/>
              <a:t>TIPP</a:t>
            </a:r>
          </a:p>
          <a:p>
            <a:pPr algn="just"/>
            <a:r>
              <a:rPr lang="hu-HU" sz="3600" baseline="30000" dirty="0"/>
              <a:t>A magyar államadósság mértékéről és összetételéről az Államadósság Kezelő Központ </a:t>
            </a:r>
            <a:r>
              <a:rPr lang="hu-HU" sz="3600" baseline="30000" dirty="0">
                <a:hlinkClick r:id="rId3"/>
              </a:rPr>
              <a:t>honlapján</a:t>
            </a:r>
            <a:r>
              <a:rPr lang="hu-HU" sz="3600" baseline="30000" dirty="0"/>
              <a:t> találhattok információt.</a:t>
            </a:r>
          </a:p>
        </p:txBody>
      </p:sp>
      <p:pic>
        <p:nvPicPr>
          <p:cNvPr id="8" name="Kép 7"/>
          <p:cNvPicPr>
            <a:picLocks noChangeAspect="1"/>
          </p:cNvPicPr>
          <p:nvPr/>
        </p:nvPicPr>
        <p:blipFill rotWithShape="1">
          <a:blip r:embed="rId4" cstate="print">
            <a:extLst>
              <a:ext uri="{28A0092B-C50C-407E-A947-70E740481C1C}">
                <a14:useLocalDpi xmlns:a14="http://schemas.microsoft.com/office/drawing/2010/main" val="0"/>
              </a:ext>
            </a:extLst>
          </a:blip>
          <a:srcRect t="5173" b="14695"/>
          <a:stretch/>
        </p:blipFill>
        <p:spPr>
          <a:xfrm>
            <a:off x="6061565" y="844034"/>
            <a:ext cx="5949820" cy="3636000"/>
          </a:xfrm>
          <a:prstGeom prst="rect">
            <a:avLst/>
          </a:prstGeom>
        </p:spPr>
      </p:pic>
    </p:spTree>
    <p:extLst>
      <p:ext uri="{BB962C8B-B14F-4D97-AF65-F5344CB8AC3E}">
        <p14:creationId xmlns:p14="http://schemas.microsoft.com/office/powerpoint/2010/main" val="2019092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00A6AE">
                <a:alpha val="9804"/>
              </a:srgbClr>
            </a:gs>
            <a:gs pos="100000">
              <a:srgbClr val="00A0AE">
                <a:alpha val="24706"/>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7" name="Alcím 5"/>
          <p:cNvSpPr>
            <a:spLocks noGrp="1"/>
          </p:cNvSpPr>
          <p:nvPr>
            <p:ph type="subTitle" idx="1"/>
          </p:nvPr>
        </p:nvSpPr>
        <p:spPr>
          <a:xfrm>
            <a:off x="117157" y="1790700"/>
            <a:ext cx="11893867" cy="3277821"/>
          </a:xfrm>
        </p:spPr>
        <p:txBody>
          <a:bodyPr>
            <a:noAutofit/>
          </a:bodyPr>
          <a:lstStyle/>
          <a:p>
            <a:pPr algn="just">
              <a:lnSpc>
                <a:spcPts val="3000"/>
              </a:lnSpc>
              <a:spcBef>
                <a:spcPts val="1200"/>
              </a:spcBef>
            </a:pPr>
            <a:r>
              <a:rPr lang="hu-HU" sz="2800" b="1" baseline="30000" dirty="0">
                <a:solidFill>
                  <a:srgbClr val="007882"/>
                </a:solidFill>
              </a:rPr>
              <a:t>Mit nevezünk központi költségvetésnek?</a:t>
            </a:r>
            <a:r>
              <a:rPr lang="hu-HU" sz="2800" baseline="30000" dirty="0">
                <a:solidFill>
                  <a:srgbClr val="007882"/>
                </a:solidFill>
              </a:rPr>
              <a:t> </a:t>
            </a:r>
            <a:r>
              <a:rPr lang="hu-HU" sz="2800" baseline="30000" dirty="0"/>
              <a:t>A központi költségvetés az állam várható bevételeinek és kiadásainak tervszerű és számszerű szembeállítása adott időszakra, általában egy évre vonatkozóan. A költségvetési politika három fő területe a bevételek és kiadások szabályozása, illetve ezek együttes befolyásolása. </a:t>
            </a:r>
          </a:p>
          <a:p>
            <a:pPr algn="just">
              <a:lnSpc>
                <a:spcPts val="3000"/>
              </a:lnSpc>
              <a:spcBef>
                <a:spcPts val="1200"/>
              </a:spcBef>
            </a:pPr>
            <a:r>
              <a:rPr lang="hu-HU" sz="2800" b="1" baseline="30000" dirty="0">
                <a:solidFill>
                  <a:srgbClr val="007882"/>
                </a:solidFill>
              </a:rPr>
              <a:t>Miből mennyit költhet az állam?</a:t>
            </a:r>
            <a:r>
              <a:rPr lang="hu-HU" sz="2800" baseline="30000" dirty="0">
                <a:solidFill>
                  <a:srgbClr val="007882"/>
                </a:solidFill>
              </a:rPr>
              <a:t> </a:t>
            </a:r>
            <a:r>
              <a:rPr lang="hu-HU" sz="2800" baseline="30000" dirty="0"/>
              <a:t>Az állam pénztárcája az államháztartás, azon belül is a költségvetés, amelynek elsődleges bevételi forrását az adók jelentik. Bár az adók emelésével az állam növelheti a bevételeit, ám ez a vállalatoknak költségnövekedést okoz, ami dráguláshoz és a munkanélküliség fokozódásához vezethet. Az adók mérséklésével a bevételek csökkennek, ami ösztönzi a gazdaságot és a fogyasztást, ebben az esetben azonban kevesebb marad az állami közfeladatok ellátására. </a:t>
            </a:r>
          </a:p>
          <a:p>
            <a:pPr algn="just">
              <a:lnSpc>
                <a:spcPts val="3000"/>
              </a:lnSpc>
              <a:spcBef>
                <a:spcPts val="1200"/>
              </a:spcBef>
            </a:pPr>
            <a:r>
              <a:rPr lang="hu-HU" sz="2800" b="1" baseline="30000" dirty="0">
                <a:solidFill>
                  <a:srgbClr val="007882"/>
                </a:solidFill>
              </a:rPr>
              <a:t>Mi történik, ha nincs egyensúly?</a:t>
            </a:r>
            <a:r>
              <a:rPr lang="hu-HU" sz="2800" baseline="30000" dirty="0">
                <a:solidFill>
                  <a:srgbClr val="007882"/>
                </a:solidFill>
              </a:rPr>
              <a:t> </a:t>
            </a:r>
            <a:r>
              <a:rPr lang="hu-HU" sz="2800" baseline="30000" dirty="0"/>
              <a:t>Nagyon ritka, hogy a költségvetés kiadási és bevételi oldala megegyezik, és ritka az is, hogy a bevételek meghaladják a kiadásokat. Utóbbi esetben </a:t>
            </a:r>
            <a:r>
              <a:rPr lang="hu-HU" sz="2800" baseline="30000" dirty="0" err="1"/>
              <a:t>szufficitról</a:t>
            </a:r>
            <a:r>
              <a:rPr lang="hu-HU" sz="2800" baseline="30000" dirty="0"/>
              <a:t> beszélünk, ha azonban a kiadások meghaladják a bevételeket, akkor deficitről van szó. A deficitet kezelni kell, ennek érdekében az állam kölcsönt vesz fel a lakosságtól, a vállalatoktól, külföldi befektetőktől – mégpedig úgy, hogy állampapírokat bocsát ki, amelyekre kamatot fizet. </a:t>
            </a:r>
            <a:endParaRPr lang="hu-HU" sz="2800" spc="-100" baseline="30000" dirty="0"/>
          </a:p>
        </p:txBody>
      </p:sp>
      <p:sp>
        <p:nvSpPr>
          <p:cNvPr id="8" name="Cím 1"/>
          <p:cNvSpPr>
            <a:spLocks noGrp="1"/>
          </p:cNvSpPr>
          <p:nvPr>
            <p:ph type="ctrTitle"/>
          </p:nvPr>
        </p:nvSpPr>
        <p:spPr>
          <a:xfrm>
            <a:off x="0" y="-1"/>
            <a:ext cx="12192000" cy="1790701"/>
          </a:xfrm>
        </p:spPr>
        <p:txBody>
          <a:bodyPr>
            <a:normAutofit/>
          </a:bodyPr>
          <a:lstStyle/>
          <a:p>
            <a:r>
              <a:rPr lang="hu-HU" sz="7200" b="1" baseline="30000" dirty="0">
                <a:solidFill>
                  <a:srgbClr val="007882"/>
                </a:solidFill>
                <a:latin typeface="+mn-lt"/>
              </a:rPr>
              <a:t>55–56. Az állam pénztárcája </a:t>
            </a:r>
            <a:br>
              <a:rPr lang="hu-HU" sz="7200" b="1" baseline="30000" dirty="0">
                <a:solidFill>
                  <a:srgbClr val="007882"/>
                </a:solidFill>
                <a:latin typeface="+mn-lt"/>
              </a:rPr>
            </a:br>
            <a:r>
              <a:rPr lang="hu-HU" sz="7200" b="1" baseline="30000" dirty="0">
                <a:solidFill>
                  <a:srgbClr val="007882"/>
                </a:solidFill>
                <a:latin typeface="+mn-lt"/>
              </a:rPr>
              <a:t>– költségvetési politika</a:t>
            </a:r>
          </a:p>
        </p:txBody>
      </p:sp>
    </p:spTree>
    <p:extLst>
      <p:ext uri="{BB962C8B-B14F-4D97-AF65-F5344CB8AC3E}">
        <p14:creationId xmlns:p14="http://schemas.microsoft.com/office/powerpoint/2010/main" val="3189660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Lekerekített téglalap 4"/>
          <p:cNvSpPr/>
          <p:nvPr/>
        </p:nvSpPr>
        <p:spPr>
          <a:xfrm>
            <a:off x="161925" y="1428752"/>
            <a:ext cx="6027861" cy="5172074"/>
          </a:xfrm>
          <a:prstGeom prst="roundRect">
            <a:avLst>
              <a:gd name="adj" fmla="val 3601"/>
            </a:avLst>
          </a:prstGeom>
          <a:solidFill>
            <a:srgbClr val="FDF4A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161926" y="1590574"/>
            <a:ext cx="6027860" cy="5262979"/>
          </a:xfrm>
          <a:prstGeom prst="rect">
            <a:avLst/>
          </a:prstGeom>
        </p:spPr>
        <p:txBody>
          <a:bodyPr wrap="square">
            <a:spAutoFit/>
          </a:bodyPr>
          <a:lstStyle/>
          <a:p>
            <a:r>
              <a:rPr lang="hu-HU" sz="3600" b="1" baseline="30000" dirty="0"/>
              <a:t>Hiány a kasszában </a:t>
            </a:r>
          </a:p>
          <a:p>
            <a:pPr algn="just"/>
            <a:r>
              <a:rPr lang="hu-HU" sz="3600" baseline="30000" dirty="0"/>
              <a:t>„A központi költségvetés hiánya két százalékos lesz jövőre” – hallotta egyik reggel a rádióban Peti, és gondolkodóba esett, vajon hogyan lehetséges, hogy miközben a család költségvetése nem lehet negatív, az államé igen. Molnár apu szerint jó dolog, hogy az állam költségvetése veszteséges, hiszen ez azt jelenti, hogy többet költ a közös célokra, mint amennyit beszed adó formájában. Anyu szerint inkább az lehet a baj, hogy sokan nem fizetik be az adót. A szomszéd vállalkozása is folyamatosan veszteséges, miközben szemlátomást gyarapodnak.</a:t>
            </a:r>
          </a:p>
        </p:txBody>
      </p:sp>
      <p:sp>
        <p:nvSpPr>
          <p:cNvPr id="11"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55–56. Az állam pénztárcája – költségvetési politika</a:t>
            </a:r>
          </a:p>
        </p:txBody>
      </p:sp>
      <p:sp>
        <p:nvSpPr>
          <p:cNvPr id="13" name="Téglalap 12"/>
          <p:cNvSpPr/>
          <p:nvPr/>
        </p:nvSpPr>
        <p:spPr>
          <a:xfrm>
            <a:off x="0" y="879188"/>
            <a:ext cx="12192000" cy="584775"/>
          </a:xfrm>
          <a:prstGeom prst="rect">
            <a:avLst/>
          </a:prstGeom>
        </p:spPr>
        <p:txBody>
          <a:bodyPr wrap="square">
            <a:spAutoFit/>
          </a:bodyPr>
          <a:lstStyle/>
          <a:p>
            <a:pPr algn="ctr"/>
            <a:r>
              <a:rPr lang="hu-HU" sz="4800" b="1" baseline="30000" dirty="0"/>
              <a:t>A. </a:t>
            </a:r>
            <a:r>
              <a:rPr lang="hu-HU" sz="4800" b="1" baseline="30000" dirty="0">
                <a:solidFill>
                  <a:srgbClr val="007882"/>
                </a:solidFill>
              </a:rPr>
              <a:t>Mit nevezünk központi költségvetésnek? </a:t>
            </a:r>
          </a:p>
        </p:txBody>
      </p:sp>
      <p:pic>
        <p:nvPicPr>
          <p:cNvPr id="7" name="Kép 6"/>
          <p:cNvPicPr>
            <a:picLocks noChangeAspect="1"/>
          </p:cNvPicPr>
          <p:nvPr/>
        </p:nvPicPr>
        <p:blipFill rotWithShape="1">
          <a:blip r:embed="rId3">
            <a:extLst>
              <a:ext uri="{28A0092B-C50C-407E-A947-70E740481C1C}">
                <a14:useLocalDpi xmlns:a14="http://schemas.microsoft.com/office/drawing/2010/main" val="0"/>
              </a:ext>
            </a:extLst>
          </a:blip>
          <a:srcRect l="5526" r="-5526"/>
          <a:stretch/>
        </p:blipFill>
        <p:spPr>
          <a:xfrm>
            <a:off x="6337638" y="1819275"/>
            <a:ext cx="7339459" cy="4152899"/>
          </a:xfrm>
          <a:prstGeom prst="rect">
            <a:avLst/>
          </a:prstGeom>
        </p:spPr>
      </p:pic>
    </p:spTree>
    <p:extLst>
      <p:ext uri="{BB962C8B-B14F-4D97-AF65-F5344CB8AC3E}">
        <p14:creationId xmlns:p14="http://schemas.microsoft.com/office/powerpoint/2010/main" val="568498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11"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55–56. Az állam pénztárcája – költségvetési politika – </a:t>
            </a:r>
            <a:r>
              <a:rPr lang="hu-HU" sz="2400" b="1" baseline="30000" dirty="0"/>
              <a:t>A. </a:t>
            </a:r>
            <a:r>
              <a:rPr lang="hu-HU" sz="2400" b="1" baseline="30000" dirty="0">
                <a:solidFill>
                  <a:srgbClr val="007882"/>
                </a:solidFill>
              </a:rPr>
              <a:t>Mit nevezünk központi költségvetésnek? </a:t>
            </a:r>
          </a:p>
        </p:txBody>
      </p:sp>
      <p:sp>
        <p:nvSpPr>
          <p:cNvPr id="8" name="Lekerekített téglalap 7"/>
          <p:cNvSpPr/>
          <p:nvPr/>
        </p:nvSpPr>
        <p:spPr>
          <a:xfrm>
            <a:off x="152401" y="849528"/>
            <a:ext cx="11868150" cy="5886450"/>
          </a:xfrm>
          <a:prstGeom prst="roundRect">
            <a:avLst>
              <a:gd name="adj" fmla="val 3251"/>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8"/>
          <p:cNvSpPr/>
          <p:nvPr/>
        </p:nvSpPr>
        <p:spPr>
          <a:xfrm>
            <a:off x="161927" y="1071801"/>
            <a:ext cx="5524498" cy="5786199"/>
          </a:xfrm>
          <a:prstGeom prst="rect">
            <a:avLst/>
          </a:prstGeom>
        </p:spPr>
        <p:txBody>
          <a:bodyPr wrap="square">
            <a:spAutoFit/>
          </a:bodyPr>
          <a:lstStyle/>
          <a:p>
            <a:pPr algn="just">
              <a:lnSpc>
                <a:spcPts val="3000"/>
              </a:lnSpc>
              <a:spcBef>
                <a:spcPts val="1200"/>
              </a:spcBef>
            </a:pPr>
            <a:r>
              <a:rPr lang="hu-HU" sz="3600" baseline="30000" dirty="0"/>
              <a:t>Gondold végig, és foglald össze, apunak vagy anyunak van-e igaza! Szerinted milyen hátrányokkal és problémákkal járna, ha még kevesebben fizetnének adót? </a:t>
            </a:r>
          </a:p>
          <a:p>
            <a:pPr algn="just">
              <a:lnSpc>
                <a:spcPts val="3000"/>
              </a:lnSpc>
              <a:spcBef>
                <a:spcPts val="1200"/>
              </a:spcBef>
            </a:pPr>
            <a:r>
              <a:rPr lang="hu-HU" sz="3600" baseline="30000" dirty="0"/>
              <a:t>Az ábra alapján elemezd, és számold ki, hogy mire mennyi pénzt fordított 2015-ben a kormány, ha összesen 18 565,1 milliárd forintot költött el! Értelmezd az egyes kiadási tételeket!</a:t>
            </a:r>
          </a:p>
          <a:p>
            <a:pPr algn="just">
              <a:lnSpc>
                <a:spcPts val="3000"/>
              </a:lnSpc>
              <a:spcBef>
                <a:spcPts val="1200"/>
              </a:spcBef>
            </a:pPr>
            <a:r>
              <a:rPr lang="hu-HU" sz="3600" baseline="30000" dirty="0"/>
              <a:t>Nézz utána a Magyar Államkincstár honlapján, milyen elkülönített állami pénzalapok működnek! Milyen forrásból, milyen célokra gyűjtenek pénzt a működésükhöz?</a:t>
            </a:r>
          </a:p>
        </p:txBody>
      </p:sp>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2626" y="996651"/>
            <a:ext cx="6181724" cy="5661324"/>
          </a:xfrm>
          <a:prstGeom prst="rect">
            <a:avLst/>
          </a:prstGeom>
        </p:spPr>
      </p:pic>
    </p:spTree>
    <p:extLst>
      <p:ext uri="{BB962C8B-B14F-4D97-AF65-F5344CB8AC3E}">
        <p14:creationId xmlns:p14="http://schemas.microsoft.com/office/powerpoint/2010/main" val="3776452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Lekerekített téglalap 4"/>
          <p:cNvSpPr/>
          <p:nvPr/>
        </p:nvSpPr>
        <p:spPr>
          <a:xfrm>
            <a:off x="161926" y="1428752"/>
            <a:ext cx="3181350" cy="5172074"/>
          </a:xfrm>
          <a:prstGeom prst="roundRect">
            <a:avLst>
              <a:gd name="adj" fmla="val 3601"/>
            </a:avLst>
          </a:prstGeom>
          <a:solidFill>
            <a:srgbClr val="FDF4A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161926" y="1590574"/>
            <a:ext cx="3181350" cy="4893647"/>
          </a:xfrm>
          <a:prstGeom prst="rect">
            <a:avLst/>
          </a:prstGeom>
        </p:spPr>
        <p:txBody>
          <a:bodyPr wrap="square">
            <a:spAutoFit/>
          </a:bodyPr>
          <a:lstStyle/>
          <a:p>
            <a:r>
              <a:rPr lang="hu-HU" sz="3600" b="1" baseline="30000" dirty="0"/>
              <a:t>Nem titkolt források </a:t>
            </a:r>
          </a:p>
          <a:p>
            <a:pPr algn="just"/>
            <a:r>
              <a:rPr lang="hu-HU" sz="3600" baseline="30000" dirty="0"/>
              <a:t>Peti izgalmas adatokat talált arra vonatkozólag, hogy milyen forrásokból „táplálkozik” a központi költségvetés. Sorba rendezte az egyes adóféléket a hozzájárulások nagysága szerint, és azt is kiderítette, hogy milyen változás történt az előző évhez képest. </a:t>
            </a:r>
          </a:p>
        </p:txBody>
      </p:sp>
      <p:sp>
        <p:nvSpPr>
          <p:cNvPr id="11"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55–56. Az állam pénztárcája – költségvetési politika</a:t>
            </a:r>
          </a:p>
        </p:txBody>
      </p:sp>
      <p:sp>
        <p:nvSpPr>
          <p:cNvPr id="13" name="Téglalap 12"/>
          <p:cNvSpPr/>
          <p:nvPr/>
        </p:nvSpPr>
        <p:spPr>
          <a:xfrm>
            <a:off x="0" y="879188"/>
            <a:ext cx="12192000" cy="584775"/>
          </a:xfrm>
          <a:prstGeom prst="rect">
            <a:avLst/>
          </a:prstGeom>
        </p:spPr>
        <p:txBody>
          <a:bodyPr wrap="square">
            <a:spAutoFit/>
          </a:bodyPr>
          <a:lstStyle/>
          <a:p>
            <a:pPr algn="ctr"/>
            <a:r>
              <a:rPr lang="hu-HU" sz="4800" b="1" baseline="30000" dirty="0"/>
              <a:t>B. </a:t>
            </a:r>
            <a:r>
              <a:rPr lang="hu-HU" sz="4800" b="1" baseline="30000" dirty="0">
                <a:solidFill>
                  <a:srgbClr val="007882"/>
                </a:solidFill>
              </a:rPr>
              <a:t>Miből mennyit költhet az állam?</a:t>
            </a:r>
          </a:p>
        </p:txBody>
      </p:sp>
      <p:sp>
        <p:nvSpPr>
          <p:cNvPr id="9" name="Lekerekített téglalap 8"/>
          <p:cNvSpPr/>
          <p:nvPr/>
        </p:nvSpPr>
        <p:spPr>
          <a:xfrm>
            <a:off x="3552825" y="1428752"/>
            <a:ext cx="8429626" cy="2695576"/>
          </a:xfrm>
          <a:prstGeom prst="roundRect">
            <a:avLst>
              <a:gd name="adj" fmla="val 7491"/>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p:cNvSpPr/>
          <p:nvPr/>
        </p:nvSpPr>
        <p:spPr>
          <a:xfrm>
            <a:off x="3676651" y="1552576"/>
            <a:ext cx="8181974" cy="2708434"/>
          </a:xfrm>
          <a:prstGeom prst="rect">
            <a:avLst/>
          </a:prstGeom>
        </p:spPr>
        <p:txBody>
          <a:bodyPr wrap="square">
            <a:spAutoFit/>
          </a:bodyPr>
          <a:lstStyle/>
          <a:p>
            <a:pPr algn="just">
              <a:lnSpc>
                <a:spcPts val="3000"/>
              </a:lnSpc>
              <a:spcBef>
                <a:spcPts val="1200"/>
              </a:spcBef>
            </a:pPr>
            <a:r>
              <a:rPr lang="hu-HU" sz="3600" baseline="30000" dirty="0"/>
              <a:t>Ismételd át, milyen adónemeket fizetnek a háztartások!</a:t>
            </a:r>
          </a:p>
          <a:p>
            <a:pPr algn="just">
              <a:lnSpc>
                <a:spcPts val="3000"/>
              </a:lnSpc>
              <a:spcBef>
                <a:spcPts val="1200"/>
              </a:spcBef>
            </a:pPr>
            <a:r>
              <a:rPr lang="hu-HU" sz="3600" baseline="30000" dirty="0"/>
              <a:t>Nézz utána, minek a rövidítése az eva, ki fizeti?</a:t>
            </a:r>
          </a:p>
          <a:p>
            <a:pPr algn="just">
              <a:lnSpc>
                <a:spcPts val="3000"/>
              </a:lnSpc>
              <a:spcBef>
                <a:spcPts val="1200"/>
              </a:spcBef>
            </a:pPr>
            <a:r>
              <a:rPr lang="hu-HU" sz="3600" baseline="30000" dirty="0"/>
              <a:t>Nézz utána, mit jelent a privatizáció és reprivatizáció kifejezés? Hogyan érinti a két fogalom az állam-háztartás bevételeit és kiadásait? Miért lehet szükség az állami tulajdon magánkézbe adására?</a:t>
            </a:r>
          </a:p>
        </p:txBody>
      </p:sp>
      <p:sp>
        <p:nvSpPr>
          <p:cNvPr id="6" name="Szövegdoboz 5"/>
          <p:cNvSpPr txBox="1"/>
          <p:nvPr/>
        </p:nvSpPr>
        <p:spPr>
          <a:xfrm>
            <a:off x="7450456" y="5287447"/>
            <a:ext cx="1800179" cy="369332"/>
          </a:xfrm>
          <a:prstGeom prst="rect">
            <a:avLst/>
          </a:prstGeom>
          <a:noFill/>
        </p:spPr>
        <p:txBody>
          <a:bodyPr wrap="square" rtlCol="0">
            <a:spAutoFit/>
          </a:bodyPr>
          <a:lstStyle/>
          <a:p>
            <a:r>
              <a:rPr lang="hu-HU" dirty="0" err="1"/>
              <a:t>stock</a:t>
            </a:r>
            <a:endParaRPr lang="hu-HU" dirty="0"/>
          </a:p>
        </p:txBody>
      </p:sp>
      <p:pic>
        <p:nvPicPr>
          <p:cNvPr id="14" name="Kép 13"/>
          <p:cNvPicPr>
            <a:picLocks noChangeAspect="1"/>
          </p:cNvPicPr>
          <p:nvPr/>
        </p:nvPicPr>
        <p:blipFill rotWithShape="1">
          <a:blip r:embed="rId3" cstate="print">
            <a:extLst>
              <a:ext uri="{28A0092B-C50C-407E-A947-70E740481C1C}">
                <a14:useLocalDpi xmlns:a14="http://schemas.microsoft.com/office/drawing/2010/main" val="0"/>
              </a:ext>
            </a:extLst>
          </a:blip>
          <a:srcRect t="26896" b="25059"/>
          <a:stretch/>
        </p:blipFill>
        <p:spPr>
          <a:xfrm>
            <a:off x="3552825" y="4250711"/>
            <a:ext cx="8429626" cy="2607289"/>
          </a:xfrm>
          <a:prstGeom prst="rect">
            <a:avLst/>
          </a:prstGeom>
        </p:spPr>
      </p:pic>
    </p:spTree>
    <p:extLst>
      <p:ext uri="{BB962C8B-B14F-4D97-AF65-F5344CB8AC3E}">
        <p14:creationId xmlns:p14="http://schemas.microsoft.com/office/powerpoint/2010/main" val="200535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11"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55–56. Az állam pénztárcája – költségvetési politika - </a:t>
            </a:r>
            <a:r>
              <a:rPr lang="hu-HU" sz="2400" b="1" baseline="30000" dirty="0"/>
              <a:t>B </a:t>
            </a:r>
            <a:r>
              <a:rPr lang="hu-HU" sz="2400" b="1" baseline="30000" dirty="0">
                <a:solidFill>
                  <a:srgbClr val="007882"/>
                </a:solidFill>
              </a:rPr>
              <a:t>Miből mennyit költhet az állam?</a:t>
            </a:r>
          </a:p>
        </p:txBody>
      </p:sp>
      <p:sp>
        <p:nvSpPr>
          <p:cNvPr id="8" name="Lekerekített téglalap 7"/>
          <p:cNvSpPr/>
          <p:nvPr/>
        </p:nvSpPr>
        <p:spPr>
          <a:xfrm>
            <a:off x="152401" y="849528"/>
            <a:ext cx="11868150" cy="5886450"/>
          </a:xfrm>
          <a:prstGeom prst="roundRect">
            <a:avLst>
              <a:gd name="adj" fmla="val 3251"/>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748" y="1092809"/>
            <a:ext cx="8832551" cy="5413499"/>
          </a:xfrm>
          <a:prstGeom prst="rect">
            <a:avLst/>
          </a:prstGeom>
        </p:spPr>
      </p:pic>
      <p:sp>
        <p:nvSpPr>
          <p:cNvPr id="3" name="Téglalap 2"/>
          <p:cNvSpPr/>
          <p:nvPr/>
        </p:nvSpPr>
        <p:spPr>
          <a:xfrm>
            <a:off x="240576" y="967502"/>
            <a:ext cx="2852171" cy="5247590"/>
          </a:xfrm>
          <a:prstGeom prst="rect">
            <a:avLst/>
          </a:prstGeom>
        </p:spPr>
        <p:txBody>
          <a:bodyPr wrap="square">
            <a:spAutoFit/>
          </a:bodyPr>
          <a:lstStyle/>
          <a:p>
            <a:pPr algn="just">
              <a:lnSpc>
                <a:spcPts val="3000"/>
              </a:lnSpc>
              <a:spcBef>
                <a:spcPts val="1200"/>
              </a:spcBef>
            </a:pPr>
            <a:r>
              <a:rPr lang="hu-HU" sz="3600" baseline="30000" dirty="0"/>
              <a:t>Állapítsd meg, milyen adónemből származott 2014-ben a legnagyobb bevétele az államnak!</a:t>
            </a:r>
          </a:p>
          <a:p>
            <a:pPr algn="just">
              <a:lnSpc>
                <a:spcPts val="3000"/>
              </a:lnSpc>
              <a:spcBef>
                <a:spcPts val="1200"/>
              </a:spcBef>
            </a:pPr>
            <a:r>
              <a:rPr lang="hu-HU" sz="3600" baseline="30000" dirty="0"/>
              <a:t>Hogyan változott a fő adónemek befizetési aránya az előző évhez képest? Vajon mivel magyarázható a növekedés vagy a csökkenés?</a:t>
            </a:r>
          </a:p>
        </p:txBody>
      </p:sp>
    </p:spTree>
    <p:extLst>
      <p:ext uri="{BB962C8B-B14F-4D97-AF65-F5344CB8AC3E}">
        <p14:creationId xmlns:p14="http://schemas.microsoft.com/office/powerpoint/2010/main" val="4050377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Lekerekített téglalap 4"/>
          <p:cNvSpPr/>
          <p:nvPr/>
        </p:nvSpPr>
        <p:spPr>
          <a:xfrm>
            <a:off x="161926" y="1428752"/>
            <a:ext cx="5286374" cy="5172074"/>
          </a:xfrm>
          <a:prstGeom prst="roundRect">
            <a:avLst>
              <a:gd name="adj" fmla="val 3601"/>
            </a:avLst>
          </a:prstGeom>
          <a:solidFill>
            <a:srgbClr val="FDF4A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161926" y="1590574"/>
            <a:ext cx="5351634" cy="5262979"/>
          </a:xfrm>
          <a:prstGeom prst="rect">
            <a:avLst/>
          </a:prstGeom>
        </p:spPr>
        <p:txBody>
          <a:bodyPr wrap="square">
            <a:spAutoFit/>
          </a:bodyPr>
          <a:lstStyle/>
          <a:p>
            <a:r>
              <a:rPr lang="hu-HU" sz="3600" b="1" baseline="30000" dirty="0"/>
              <a:t>Az állam adóssága</a:t>
            </a:r>
          </a:p>
          <a:p>
            <a:pPr algn="just"/>
            <a:r>
              <a:rPr lang="hu-HU" sz="3600" baseline="30000" dirty="0"/>
              <a:t>Molnár apu és Peti családi körben is folytatja a beszélgetést a költségvetés hiányáról. Évinek is az tűnik fel, ami Petinek: mi történik akkor, ha egy ország túl sokat költekezik, és tartozásai keletkeznek? Kitől kérhet kölcsön az állam? Mi lesz, ha nem kap kölcsönt, akkor „bezárják az országot”? Apu nevetve mondja, hogy ilyen nem fordulhat elő. Peti erre megjegyzi, hogy azt olvasta az interneten, nemrégiben több dél-európai ország is </a:t>
            </a:r>
            <a:r>
              <a:rPr lang="hu-HU" sz="3600" baseline="30000" dirty="0" err="1"/>
              <a:t>csődközeli</a:t>
            </a:r>
            <a:r>
              <a:rPr lang="hu-HU" sz="3600" baseline="30000" dirty="0"/>
              <a:t> helyzetbe került.</a:t>
            </a:r>
          </a:p>
        </p:txBody>
      </p:sp>
      <p:sp>
        <p:nvSpPr>
          <p:cNvPr id="11"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55–56. Az állam pénztárcája – költségvetési politika</a:t>
            </a:r>
          </a:p>
        </p:txBody>
      </p:sp>
      <p:sp>
        <p:nvSpPr>
          <p:cNvPr id="13" name="Téglalap 12"/>
          <p:cNvSpPr/>
          <p:nvPr/>
        </p:nvSpPr>
        <p:spPr>
          <a:xfrm>
            <a:off x="0" y="879188"/>
            <a:ext cx="12192000" cy="584775"/>
          </a:xfrm>
          <a:prstGeom prst="rect">
            <a:avLst/>
          </a:prstGeom>
        </p:spPr>
        <p:txBody>
          <a:bodyPr wrap="square">
            <a:spAutoFit/>
          </a:bodyPr>
          <a:lstStyle/>
          <a:p>
            <a:pPr algn="ctr"/>
            <a:r>
              <a:rPr lang="hu-HU" sz="4800" b="1" baseline="30000" dirty="0"/>
              <a:t>C </a:t>
            </a:r>
            <a:r>
              <a:rPr lang="hu-HU" sz="4800" b="1" baseline="30000" dirty="0">
                <a:solidFill>
                  <a:srgbClr val="007882"/>
                </a:solidFill>
              </a:rPr>
              <a:t>Mi történik, ha nincs egyensúly?</a:t>
            </a:r>
          </a:p>
        </p:txBody>
      </p:sp>
      <p:pic>
        <p:nvPicPr>
          <p:cNvPr id="7" name="Kép 6"/>
          <p:cNvPicPr>
            <a:picLocks noChangeAspect="1"/>
          </p:cNvPicPr>
          <p:nvPr/>
        </p:nvPicPr>
        <p:blipFill rotWithShape="1">
          <a:blip r:embed="rId3">
            <a:extLst>
              <a:ext uri="{28A0092B-C50C-407E-A947-70E740481C1C}">
                <a14:useLocalDpi xmlns:a14="http://schemas.microsoft.com/office/drawing/2010/main" val="0"/>
              </a:ext>
            </a:extLst>
          </a:blip>
          <a:srcRect l="17904" r="-17904"/>
          <a:stretch/>
        </p:blipFill>
        <p:spPr>
          <a:xfrm>
            <a:off x="5652000" y="2045411"/>
            <a:ext cx="8050830" cy="4555415"/>
          </a:xfrm>
          <a:prstGeom prst="rect">
            <a:avLst/>
          </a:prstGeom>
        </p:spPr>
      </p:pic>
    </p:spTree>
    <p:extLst>
      <p:ext uri="{BB962C8B-B14F-4D97-AF65-F5344CB8AC3E}">
        <p14:creationId xmlns:p14="http://schemas.microsoft.com/office/powerpoint/2010/main" val="2107631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11"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55–56. Az állam pénztárcája – költségvetési politika - </a:t>
            </a:r>
            <a:r>
              <a:rPr lang="hu-HU" sz="2400" b="1" baseline="30000" dirty="0"/>
              <a:t>B </a:t>
            </a:r>
            <a:r>
              <a:rPr lang="hu-HU" sz="2400" b="1" baseline="30000" dirty="0">
                <a:solidFill>
                  <a:srgbClr val="007882"/>
                </a:solidFill>
              </a:rPr>
              <a:t>Miből mennyit költhet az állam?</a:t>
            </a:r>
          </a:p>
        </p:txBody>
      </p:sp>
      <p:sp>
        <p:nvSpPr>
          <p:cNvPr id="8" name="Lekerekített téglalap 7"/>
          <p:cNvSpPr/>
          <p:nvPr/>
        </p:nvSpPr>
        <p:spPr>
          <a:xfrm>
            <a:off x="152401" y="849528"/>
            <a:ext cx="11868150" cy="5886450"/>
          </a:xfrm>
          <a:prstGeom prst="roundRect">
            <a:avLst>
              <a:gd name="adj" fmla="val 3251"/>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240576" y="967502"/>
            <a:ext cx="11665673" cy="3862596"/>
          </a:xfrm>
          <a:prstGeom prst="rect">
            <a:avLst/>
          </a:prstGeom>
        </p:spPr>
        <p:txBody>
          <a:bodyPr wrap="square">
            <a:spAutoFit/>
          </a:bodyPr>
          <a:lstStyle/>
          <a:p>
            <a:pPr algn="just">
              <a:lnSpc>
                <a:spcPts val="3000"/>
              </a:lnSpc>
              <a:spcBef>
                <a:spcPts val="1200"/>
              </a:spcBef>
            </a:pPr>
            <a:r>
              <a:rPr lang="hu-HU" sz="3600" baseline="30000" dirty="0"/>
              <a:t>Tekintsd át a táblázatot, és foglald össze, hogyan alakult a magyar költségvetés 2013 és 2015 között!</a:t>
            </a:r>
          </a:p>
          <a:p>
            <a:pPr algn="just">
              <a:lnSpc>
                <a:spcPts val="3000"/>
              </a:lnSpc>
              <a:spcBef>
                <a:spcPts val="1200"/>
              </a:spcBef>
            </a:pPr>
            <a:r>
              <a:rPr lang="hu-HU" sz="3600" baseline="30000" dirty="0"/>
              <a:t>Keresd meg az Államadósság Kezelő Központ honlapját! Tájékozódj, milyen kötvénykibocsátások történtek, milyen pénznemben! Melyik kibocsátás kevésbé kockázatos az állam szemszögéből nézve?</a:t>
            </a:r>
          </a:p>
          <a:p>
            <a:pPr algn="just">
              <a:lnSpc>
                <a:spcPts val="3000"/>
              </a:lnSpc>
              <a:spcBef>
                <a:spcPts val="1200"/>
              </a:spcBef>
            </a:pPr>
            <a:r>
              <a:rPr lang="hu-HU" sz="3600" baseline="30000" dirty="0"/>
              <a:t>Indokold meg és foglald össze hogyan alakul a jólét, a foglalkoztatottság, az államadósság és az infláció, ha</a:t>
            </a:r>
          </a:p>
          <a:p>
            <a:pPr algn="just">
              <a:lnSpc>
                <a:spcPts val="3000"/>
              </a:lnSpc>
            </a:pPr>
            <a:r>
              <a:rPr lang="hu-HU" sz="3600" baseline="30000" dirty="0"/>
              <a:t> – a kormányzat </a:t>
            </a:r>
            <a:r>
              <a:rPr lang="hu-HU" sz="3600" baseline="30000" dirty="0" err="1"/>
              <a:t>áfaemelést</a:t>
            </a:r>
            <a:r>
              <a:rPr lang="hu-HU" sz="3600" baseline="30000" dirty="0"/>
              <a:t> hajt végre?</a:t>
            </a:r>
          </a:p>
          <a:p>
            <a:pPr algn="just">
              <a:lnSpc>
                <a:spcPts val="3000"/>
              </a:lnSpc>
            </a:pPr>
            <a:r>
              <a:rPr lang="hu-HU" sz="3600" baseline="30000" dirty="0"/>
              <a:t> – csökkentik a munkát terhelő járulékokat vagy a személyi jövedelemadót?</a:t>
            </a:r>
          </a:p>
        </p:txBody>
      </p:sp>
      <p:pic>
        <p:nvPicPr>
          <p:cNvPr id="6" name="Kép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 y="4588877"/>
            <a:ext cx="11591923" cy="2111796"/>
          </a:xfrm>
          <a:prstGeom prst="rect">
            <a:avLst/>
          </a:prstGeom>
        </p:spPr>
      </p:pic>
    </p:spTree>
    <p:extLst>
      <p:ext uri="{BB962C8B-B14F-4D97-AF65-F5344CB8AC3E}">
        <p14:creationId xmlns:p14="http://schemas.microsoft.com/office/powerpoint/2010/main" val="3802346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A6AE">
                <a:alpha val="9804"/>
              </a:srgbClr>
            </a:gs>
            <a:gs pos="100000">
              <a:srgbClr val="00A0AE">
                <a:alpha val="24706"/>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7" name="Cím 1"/>
          <p:cNvSpPr>
            <a:spLocks noGrp="1"/>
          </p:cNvSpPr>
          <p:nvPr>
            <p:ph type="ctrTitle"/>
          </p:nvPr>
        </p:nvSpPr>
        <p:spPr>
          <a:xfrm>
            <a:off x="0" y="2172677"/>
            <a:ext cx="12192000" cy="1219200"/>
          </a:xfrm>
        </p:spPr>
        <p:txBody>
          <a:bodyPr>
            <a:normAutofit/>
          </a:bodyPr>
          <a:lstStyle/>
          <a:p>
            <a:r>
              <a:rPr lang="hu-HU" sz="7200" b="1" baseline="30000" dirty="0">
                <a:solidFill>
                  <a:srgbClr val="007882"/>
                </a:solidFill>
                <a:latin typeface="+mn-lt"/>
              </a:rPr>
              <a:t>Összegzés</a:t>
            </a:r>
          </a:p>
        </p:txBody>
      </p:sp>
      <p:sp>
        <p:nvSpPr>
          <p:cNvPr id="8" name="Téglalap 7"/>
          <p:cNvSpPr/>
          <p:nvPr/>
        </p:nvSpPr>
        <p:spPr>
          <a:xfrm>
            <a:off x="0" y="3552122"/>
            <a:ext cx="12192000" cy="707886"/>
          </a:xfrm>
          <a:prstGeom prst="rect">
            <a:avLst/>
          </a:prstGeom>
        </p:spPr>
        <p:txBody>
          <a:bodyPr wrap="square">
            <a:spAutoFit/>
          </a:bodyPr>
          <a:lstStyle/>
          <a:p>
            <a:pPr algn="ctr"/>
            <a:r>
              <a:rPr lang="hu-HU" sz="6000" i="0" u="none" strike="noStrike" baseline="30000" dirty="0">
                <a:solidFill>
                  <a:srgbClr val="000000"/>
                </a:solidFill>
              </a:rPr>
              <a:t>A legfontosabb tudnivalók</a:t>
            </a:r>
          </a:p>
        </p:txBody>
      </p:sp>
    </p:spTree>
    <p:extLst>
      <p:ext uri="{BB962C8B-B14F-4D97-AF65-F5344CB8AC3E}">
        <p14:creationId xmlns:p14="http://schemas.microsoft.com/office/powerpoint/2010/main" val="1605525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2" name="Téglalap 1"/>
          <p:cNvSpPr/>
          <p:nvPr/>
        </p:nvSpPr>
        <p:spPr>
          <a:xfrm>
            <a:off x="164125" y="1463963"/>
            <a:ext cx="5579450" cy="5632311"/>
          </a:xfrm>
          <a:prstGeom prst="rect">
            <a:avLst/>
          </a:prstGeom>
        </p:spPr>
        <p:txBody>
          <a:bodyPr wrap="square">
            <a:spAutoFit/>
          </a:bodyPr>
          <a:lstStyle/>
          <a:p>
            <a:pPr algn="just">
              <a:lnSpc>
                <a:spcPts val="3000"/>
              </a:lnSpc>
              <a:spcBef>
                <a:spcPts val="1200"/>
              </a:spcBef>
            </a:pPr>
            <a:r>
              <a:rPr lang="hu-HU" sz="3600" baseline="30000" dirty="0"/>
              <a:t>Az állam feladatainak ellátásához szükséges „pénztárcát” államháztartásnak hívjuk. A feladatok sokrétűek: jelentkezhetnek központilag (országosan), különböző régiókban, megyékben vagy kisebb városokban, falvakban, településeken. Az államháztartás központi és önkormányzati alrendszerre bomlik. </a:t>
            </a:r>
          </a:p>
          <a:p>
            <a:pPr algn="just">
              <a:lnSpc>
                <a:spcPts val="3000"/>
              </a:lnSpc>
              <a:spcBef>
                <a:spcPts val="1200"/>
              </a:spcBef>
            </a:pPr>
            <a:r>
              <a:rPr lang="hu-HU" sz="3600" baseline="30000" dirty="0"/>
              <a:t>Az Európai Unióhoz történő csatlakozás miatt az állam által beszedett adóbevételek egy része az unió költségvetésébe kerül, ugyanakkor az Európai Unió cserébe fejlesztésekre ad pénzt, így többletforráshoz jut az ország. </a:t>
            </a:r>
          </a:p>
        </p:txBody>
      </p:sp>
      <p:sp>
        <p:nvSpPr>
          <p:cNvPr id="18"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55–56. Az állam pénztárcája – költségvetési politika</a:t>
            </a:r>
          </a:p>
        </p:txBody>
      </p:sp>
      <p:sp>
        <p:nvSpPr>
          <p:cNvPr id="19" name="Téglalap 18"/>
          <p:cNvSpPr/>
          <p:nvPr/>
        </p:nvSpPr>
        <p:spPr>
          <a:xfrm>
            <a:off x="0" y="879188"/>
            <a:ext cx="12192000" cy="584775"/>
          </a:xfrm>
          <a:prstGeom prst="rect">
            <a:avLst/>
          </a:prstGeom>
        </p:spPr>
        <p:txBody>
          <a:bodyPr wrap="square">
            <a:spAutoFit/>
          </a:bodyPr>
          <a:lstStyle/>
          <a:p>
            <a:pPr algn="ctr"/>
            <a:r>
              <a:rPr lang="hu-HU" sz="4800" b="1" baseline="30000" dirty="0"/>
              <a:t>A. </a:t>
            </a:r>
            <a:r>
              <a:rPr lang="hu-HU" sz="4800" b="1" baseline="30000" dirty="0">
                <a:solidFill>
                  <a:srgbClr val="007882"/>
                </a:solidFill>
              </a:rPr>
              <a:t>Mit nevezünk központi költségvetésnek? </a:t>
            </a:r>
          </a:p>
        </p:txBody>
      </p:sp>
      <p:pic>
        <p:nvPicPr>
          <p:cNvPr id="6" name="Kép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3574" y="2191672"/>
            <a:ext cx="6277137" cy="4176892"/>
          </a:xfrm>
          <a:prstGeom prst="rect">
            <a:avLst/>
          </a:prstGeom>
        </p:spPr>
      </p:pic>
      <p:sp>
        <p:nvSpPr>
          <p:cNvPr id="7" name="Téglalap 6"/>
          <p:cNvSpPr/>
          <p:nvPr/>
        </p:nvSpPr>
        <p:spPr>
          <a:xfrm>
            <a:off x="5648712" y="6455419"/>
            <a:ext cx="5887959" cy="338554"/>
          </a:xfrm>
          <a:prstGeom prst="rect">
            <a:avLst/>
          </a:prstGeom>
        </p:spPr>
        <p:txBody>
          <a:bodyPr wrap="none">
            <a:spAutoFit/>
          </a:bodyPr>
          <a:lstStyle/>
          <a:p>
            <a:r>
              <a:rPr lang="hu-HU" sz="2400" baseline="30000" dirty="0">
                <a:solidFill>
                  <a:srgbClr val="000000"/>
                </a:solidFill>
                <a:latin typeface="Myriad Pro" panose="020B0503030403020204" pitchFamily="34" charset="0"/>
              </a:rPr>
              <a:t>A központi költségvetést minden évben az Országgyűlés fogadja el</a:t>
            </a:r>
          </a:p>
        </p:txBody>
      </p:sp>
    </p:spTree>
    <p:extLst>
      <p:ext uri="{BB962C8B-B14F-4D97-AF65-F5344CB8AC3E}">
        <p14:creationId xmlns:p14="http://schemas.microsoft.com/office/powerpoint/2010/main" val="629090287"/>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2718</TotalTime>
  <Words>1985</Words>
  <Application>Microsoft Office PowerPoint</Application>
  <PresentationFormat>Szélesvásznú</PresentationFormat>
  <Paragraphs>80</Paragraphs>
  <Slides>18</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18</vt:i4>
      </vt:variant>
    </vt:vector>
  </HeadingPairs>
  <TitlesOfParts>
    <vt:vector size="23" baseType="lpstr">
      <vt:lpstr>Arial</vt:lpstr>
      <vt:lpstr>Calibri</vt:lpstr>
      <vt:lpstr>Calibri Light</vt:lpstr>
      <vt:lpstr>Myriad Pro</vt:lpstr>
      <vt:lpstr>Office-téma</vt:lpstr>
      <vt:lpstr>55–56. Az állam pénztárcája  – költségvetési politika</vt:lpstr>
      <vt:lpstr>PowerPoint-bemutató</vt:lpstr>
      <vt:lpstr>PowerPoint-bemutató</vt:lpstr>
      <vt:lpstr>PowerPoint-bemutató</vt:lpstr>
      <vt:lpstr>PowerPoint-bemutató</vt:lpstr>
      <vt:lpstr>PowerPoint-bemutató</vt:lpstr>
      <vt:lpstr>PowerPoint-bemutató</vt:lpstr>
      <vt:lpstr>Összegzés</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55–56. Az állam pénztárcája  – költségvetési politika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Mindenár .hu</dc:creator>
  <cp:lastModifiedBy>Merényi Zsuzsanna</cp:lastModifiedBy>
  <cp:revision>292</cp:revision>
  <dcterms:created xsi:type="dcterms:W3CDTF">2016-02-25T10:27:13Z</dcterms:created>
  <dcterms:modified xsi:type="dcterms:W3CDTF">2016-04-01T14:32:05Z</dcterms:modified>
</cp:coreProperties>
</file>