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453" r:id="rId3"/>
    <p:sldId id="454" r:id="rId4"/>
    <p:sldId id="455" r:id="rId5"/>
    <p:sldId id="372" r:id="rId6"/>
    <p:sldId id="447" r:id="rId7"/>
    <p:sldId id="456" r:id="rId8"/>
    <p:sldId id="457" r:id="rId9"/>
    <p:sldId id="382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82"/>
    <a:srgbClr val="00A0AE"/>
    <a:srgbClr val="00A6AE"/>
    <a:srgbClr val="6E32A0"/>
    <a:srgbClr val="FDF4AE"/>
    <a:srgbClr val="D3F4FF"/>
    <a:srgbClr val="F7EDBF"/>
    <a:srgbClr val="F1E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614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60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606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649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668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429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028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035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875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699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504CB-8247-424B-A5D3-1B0E1B340D4A}" type="datetimeFigureOut">
              <a:rPr lang="hu-HU" smtClean="0"/>
              <a:t>2016. 04. 06.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2CB42-E189-422C-B37E-A53A271CDB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89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AE">
                <a:alpha val="9804"/>
              </a:srgbClr>
            </a:gs>
            <a:gs pos="100000">
              <a:srgbClr val="00A0AE">
                <a:alpha val="24706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1790701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007882"/>
                </a:solidFill>
                <a:latin typeface="+mn-lt"/>
              </a:rPr>
              <a:t>52. A multinacionális cégek és a globalizáció </a:t>
            </a:r>
          </a:p>
        </p:txBody>
      </p:sp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876425" y="2788945"/>
            <a:ext cx="10172700" cy="2353577"/>
          </a:xfrm>
        </p:spPr>
        <p:txBody>
          <a:bodyPr>
            <a:noAutofit/>
          </a:bodyPr>
          <a:lstStyle/>
          <a:p>
            <a:pPr marL="361950" indent="-361950" algn="l"/>
            <a:r>
              <a:rPr lang="hu-HU" sz="4800" b="1" baseline="30000" dirty="0">
                <a:solidFill>
                  <a:srgbClr val="007882"/>
                </a:solidFill>
              </a:rPr>
              <a:t>A. Mit nevezünk globalizációnak, és mi jellemzi a multinacionális cégeket? </a:t>
            </a:r>
          </a:p>
          <a:p>
            <a:pPr marL="361950" indent="-361950" algn="l"/>
            <a:r>
              <a:rPr lang="hu-HU" sz="4800" b="1" baseline="30000" dirty="0">
                <a:solidFill>
                  <a:srgbClr val="007882"/>
                </a:solidFill>
              </a:rPr>
              <a:t>B. Melyek a globalizáció pozitív és negatív hatásai? </a:t>
            </a:r>
          </a:p>
        </p:txBody>
      </p:sp>
    </p:spTree>
    <p:extLst>
      <p:ext uri="{BB962C8B-B14F-4D97-AF65-F5344CB8AC3E}">
        <p14:creationId xmlns:p14="http://schemas.microsoft.com/office/powerpoint/2010/main" val="61216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61925" y="1428752"/>
            <a:ext cx="8067675" cy="3130456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61925" y="1590575"/>
            <a:ext cx="806767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Csábító ajánlat </a:t>
            </a:r>
          </a:p>
          <a:p>
            <a:pPr algn="just"/>
            <a:r>
              <a:rPr lang="hu-HU" sz="3600" baseline="30000" dirty="0"/>
              <a:t>Molnár anyut megkeresi egy munkaerő-közvetítéssel foglalkozó fejvadász, és állást ajánl neki. Egy nemzetközi gyógyszeripari cég új üzemet telepítene a váro­suk­ba, és a szakmája épp megfelelő lenne a számukra. A fizetés a jelenlegi jövedelmének kétszerese lenne, és számos béren kívüli juttatást is biztosítanának, azonban három műszakban, sokszor éjszaka is kellene dolgozni. Anyu nehezen tud dönteni, ezért kikéri a család véleményét.</a:t>
            </a: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52. A multinacionális cégek és a globalizáció </a:t>
            </a:r>
          </a:p>
        </p:txBody>
      </p:sp>
      <p:sp>
        <p:nvSpPr>
          <p:cNvPr id="16" name="Lekerekített téglalap 15"/>
          <p:cNvSpPr/>
          <p:nvPr/>
        </p:nvSpPr>
        <p:spPr>
          <a:xfrm>
            <a:off x="161925" y="4711608"/>
            <a:ext cx="11858625" cy="1889217"/>
          </a:xfrm>
          <a:prstGeom prst="roundRect">
            <a:avLst>
              <a:gd name="adj" fmla="val 9076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églalap 16"/>
          <p:cNvSpPr/>
          <p:nvPr/>
        </p:nvSpPr>
        <p:spPr>
          <a:xfrm>
            <a:off x="238124" y="4795076"/>
            <a:ext cx="117824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Mit tanácsolnál anyunak? Gondold végig, és foglald össze, milyen előnyei és hátrányai vannak az ajánlatnak!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Nézz utána, mit jelent, mi a különbség a két jelzés között: Made </a:t>
            </a:r>
            <a:r>
              <a:rPr lang="hu-HU" sz="3600" baseline="30000" dirty="0" err="1"/>
              <a:t>in</a:t>
            </a:r>
            <a:r>
              <a:rPr lang="hu-HU" sz="3600" baseline="30000" dirty="0"/>
              <a:t> </a:t>
            </a:r>
            <a:r>
              <a:rPr lang="hu-HU" sz="3600" baseline="30000" dirty="0" err="1"/>
              <a:t>Sweden</a:t>
            </a:r>
            <a:r>
              <a:rPr lang="hu-HU" sz="3600" baseline="30000" dirty="0"/>
              <a:t>, </a:t>
            </a:r>
            <a:r>
              <a:rPr lang="hu-HU" sz="3600" baseline="30000" dirty="0" err="1"/>
              <a:t>Made</a:t>
            </a:r>
            <a:r>
              <a:rPr lang="hu-HU" sz="3600" baseline="30000" dirty="0"/>
              <a:t> </a:t>
            </a:r>
            <a:r>
              <a:rPr lang="hu-HU" sz="3600" baseline="30000" dirty="0" err="1"/>
              <a:t>by</a:t>
            </a:r>
            <a:r>
              <a:rPr lang="hu-HU" sz="3600" baseline="30000" dirty="0"/>
              <a:t> </a:t>
            </a:r>
            <a:r>
              <a:rPr lang="hu-HU" sz="3600" baseline="30000" dirty="0" err="1"/>
              <a:t>Sweden</a:t>
            </a:r>
            <a:r>
              <a:rPr lang="hu-HU" sz="3600" baseline="30000" dirty="0"/>
              <a:t>? 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Készíts kiselőadást egy Magyarországon is működő nemzetközi cégről!</a:t>
            </a:r>
          </a:p>
        </p:txBody>
      </p:sp>
      <p:sp>
        <p:nvSpPr>
          <p:cNvPr id="13" name="Téglalap 12"/>
          <p:cNvSpPr/>
          <p:nvPr/>
        </p:nvSpPr>
        <p:spPr>
          <a:xfrm>
            <a:off x="0" y="496455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A. </a:t>
            </a:r>
            <a:r>
              <a:rPr lang="hu-HU" sz="4800" b="1" baseline="30000" dirty="0">
                <a:solidFill>
                  <a:srgbClr val="007882"/>
                </a:solidFill>
              </a:rPr>
              <a:t>Mit nevezünk globalizációnak, </a:t>
            </a:r>
            <a:br>
              <a:rPr lang="hu-HU" sz="4800" b="1" baseline="30000" dirty="0">
                <a:solidFill>
                  <a:srgbClr val="007882"/>
                </a:solidFill>
              </a:rPr>
            </a:br>
            <a:r>
              <a:rPr lang="hu-HU" sz="4800" b="1" baseline="30000" dirty="0">
                <a:solidFill>
                  <a:srgbClr val="007882"/>
                </a:solidFill>
              </a:rPr>
              <a:t>és mi jellemzi a multinacionális cégeket? 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130" y="1428752"/>
            <a:ext cx="3793340" cy="214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49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161925" y="1428752"/>
            <a:ext cx="5381625" cy="5257798"/>
          </a:xfrm>
          <a:prstGeom prst="roundRect">
            <a:avLst>
              <a:gd name="adj" fmla="val 3601"/>
            </a:avLst>
          </a:prstGeom>
          <a:solidFill>
            <a:srgbClr val="FDF4A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61925" y="1590574"/>
            <a:ext cx="53816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Igen a nemre</a:t>
            </a:r>
          </a:p>
          <a:p>
            <a:pPr algn="just"/>
            <a:r>
              <a:rPr lang="hu-HU" sz="3600" baseline="30000" dirty="0"/>
              <a:t>Apu véleménye az, hogy az ajánlatot el kell utasítani, mert szerinte hiába ad a cég magasabb fizetést a jelenleginél, ha az esti közös vacsora nélkül szétesik a család. Évi nem szeretné, ha anyunak éjszaka is dolgoznia kellene. Peti szerint elég jól hangzana, ha anyu egy multinál dolgozna, de később talál az interneten egy cikket, amelyben a nemzetközi vállalat környezeti károkat okozó tevékenysége ellen tüntettek egy külföldi városban. Végül közösen úgy döntenek, hogy inkább nem fogadják el a kecsegtető ajánlatot.</a:t>
            </a: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52. A multinacionális cégek és a globalizáció </a:t>
            </a:r>
          </a:p>
        </p:txBody>
      </p:sp>
      <p:sp>
        <p:nvSpPr>
          <p:cNvPr id="13" name="Téglalap 12"/>
          <p:cNvSpPr/>
          <p:nvPr/>
        </p:nvSpPr>
        <p:spPr>
          <a:xfrm>
            <a:off x="0" y="87903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 </a:t>
            </a:r>
            <a:r>
              <a:rPr lang="hu-HU" sz="4800" b="1" baseline="30000" dirty="0">
                <a:solidFill>
                  <a:srgbClr val="007882"/>
                </a:solidFill>
              </a:rPr>
              <a:t>Melyek a globalizáció pozitív és negatív hatásai? 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575" y="1171421"/>
            <a:ext cx="6248400" cy="903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11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52. A multinacionális cégek és a globalizáció – </a:t>
            </a:r>
            <a:r>
              <a:rPr lang="hu-HU" sz="2400" b="1" baseline="30000" dirty="0"/>
              <a:t>B. </a:t>
            </a:r>
            <a:r>
              <a:rPr lang="hu-HU" sz="2400" b="1" baseline="30000" dirty="0">
                <a:solidFill>
                  <a:srgbClr val="007882"/>
                </a:solidFill>
              </a:rPr>
              <a:t>Melyek a globalizáció pozitív és negatív hatásai? </a:t>
            </a:r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 </a:t>
            </a:r>
          </a:p>
        </p:txBody>
      </p:sp>
      <p:sp>
        <p:nvSpPr>
          <p:cNvPr id="16" name="Lekerekített téglalap 15"/>
          <p:cNvSpPr/>
          <p:nvPr/>
        </p:nvSpPr>
        <p:spPr>
          <a:xfrm>
            <a:off x="152401" y="838201"/>
            <a:ext cx="11868150" cy="5886450"/>
          </a:xfrm>
          <a:prstGeom prst="roundRect">
            <a:avLst>
              <a:gd name="adj" fmla="val 3251"/>
            </a:avLst>
          </a:prstGeom>
          <a:solidFill>
            <a:srgbClr val="D3F4F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églalap 16"/>
          <p:cNvSpPr/>
          <p:nvPr/>
        </p:nvSpPr>
        <p:spPr>
          <a:xfrm>
            <a:off x="7535390" y="855678"/>
            <a:ext cx="4485159" cy="6051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2400" baseline="30000" dirty="0"/>
              <a:t>Tekintsd át az alábbi táblázatot a világ legnagyobb vállalatairól, és foglald össze, hogy jellemzően mely ágazatokhoz tartoznak! (A rangsort a Forbes évente frissíti négy gazdasági mutató alapján.)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2400" baseline="30000" dirty="0"/>
              <a:t>Értelmezd Magyarország helyét a nemzetközi nagyvállalatokhoz képest, ha a magyar GDP 2014-ben 138,39 milliárd dollár volt! Ábrázold oszlopdiagramon is!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2400" baseline="30000" dirty="0"/>
              <a:t>Keress példákat, mely ágazatokban működnek külföldön is sikeres magyar multinacionális cégek!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2400" baseline="30000" dirty="0"/>
              <a:t>Személy szerint Te miben tapasztaltad meg a globalizáció jelenlétét?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2400" baseline="30000" dirty="0"/>
              <a:t>Készíts kiselőadást egy magyar vállalatról, amely külföldön is sikerrel terjeszkedik!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427839"/>
            <a:ext cx="7382989" cy="621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00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AE">
                <a:alpha val="9804"/>
              </a:srgbClr>
            </a:gs>
            <a:gs pos="100000">
              <a:srgbClr val="00A0AE">
                <a:alpha val="24706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7" name="Cím 1"/>
          <p:cNvSpPr>
            <a:spLocks noGrp="1"/>
          </p:cNvSpPr>
          <p:nvPr>
            <p:ph type="ctrTitle"/>
          </p:nvPr>
        </p:nvSpPr>
        <p:spPr>
          <a:xfrm>
            <a:off x="0" y="2172677"/>
            <a:ext cx="12192000" cy="1219200"/>
          </a:xfrm>
        </p:spPr>
        <p:txBody>
          <a:bodyPr>
            <a:normAutofit/>
          </a:bodyPr>
          <a:lstStyle/>
          <a:p>
            <a:r>
              <a:rPr lang="hu-HU" sz="7200" b="1" baseline="30000" dirty="0">
                <a:solidFill>
                  <a:srgbClr val="007882"/>
                </a:solidFill>
                <a:latin typeface="+mn-lt"/>
              </a:rPr>
              <a:t>Összegzés</a:t>
            </a:r>
          </a:p>
        </p:txBody>
      </p:sp>
      <p:sp>
        <p:nvSpPr>
          <p:cNvPr id="8" name="Téglalap 7"/>
          <p:cNvSpPr/>
          <p:nvPr/>
        </p:nvSpPr>
        <p:spPr>
          <a:xfrm>
            <a:off x="0" y="3552122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6000" i="0" u="none" strike="noStrike" baseline="30000" dirty="0">
                <a:solidFill>
                  <a:srgbClr val="000000"/>
                </a:solidFill>
              </a:rPr>
              <a:t>A legfontosabb tudnivalók</a:t>
            </a:r>
          </a:p>
        </p:txBody>
      </p:sp>
    </p:spTree>
    <p:extLst>
      <p:ext uri="{BB962C8B-B14F-4D97-AF65-F5344CB8AC3E}">
        <p14:creationId xmlns:p14="http://schemas.microsoft.com/office/powerpoint/2010/main" val="1605525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164123" y="1422734"/>
            <a:ext cx="506558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 globalizáció a gazdaság, a kereskedelem, a politika, a kultúra és a kommunikáció összefo­nódását jelenti nemzetközi szinten. A gazdaság globalizációja a 20. század utolsó évtizedében vált jelentőssé, és a nemzetgazdaságok egymásba fonódása azóta is tart. A munkamegosztás, a kereskedelem nemzetközi méretekben megvalósuló szerveződése, a nemzeti piacok nyitottá válása, az informatikai forradalom kiterjedése és az olcsóbb szállítási lehetőségek felgyorsították a folyamatot.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52. A multinacionális cégek és a globalizáció </a:t>
            </a:r>
          </a:p>
        </p:txBody>
      </p:sp>
      <p:sp>
        <p:nvSpPr>
          <p:cNvPr id="10" name="Téglalap 9"/>
          <p:cNvSpPr/>
          <p:nvPr/>
        </p:nvSpPr>
        <p:spPr>
          <a:xfrm>
            <a:off x="0" y="496455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A. </a:t>
            </a:r>
            <a:r>
              <a:rPr lang="hu-HU" sz="4800" b="1" baseline="30000" dirty="0">
                <a:solidFill>
                  <a:srgbClr val="007882"/>
                </a:solidFill>
              </a:rPr>
              <a:t>Mit nevezünk globalizációnak, </a:t>
            </a:r>
            <a:br>
              <a:rPr lang="hu-HU" sz="4800" b="1" baseline="30000" dirty="0">
                <a:solidFill>
                  <a:srgbClr val="007882"/>
                </a:solidFill>
              </a:rPr>
            </a:br>
            <a:r>
              <a:rPr lang="hu-HU" sz="4800" b="1" baseline="30000" dirty="0">
                <a:solidFill>
                  <a:srgbClr val="007882"/>
                </a:solidFill>
              </a:rPr>
              <a:t>és mi jellemzi a multinacionális cégeket? </a:t>
            </a:r>
          </a:p>
        </p:txBody>
      </p:sp>
      <p:sp>
        <p:nvSpPr>
          <p:cNvPr id="11" name="Lekerekített téglalap 10"/>
          <p:cNvSpPr/>
          <p:nvPr/>
        </p:nvSpPr>
        <p:spPr>
          <a:xfrm>
            <a:off x="5286375" y="1422734"/>
            <a:ext cx="6706088" cy="5262979"/>
          </a:xfrm>
          <a:prstGeom prst="roundRect">
            <a:avLst>
              <a:gd name="adj" fmla="val 2964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5429250" y="1422734"/>
            <a:ext cx="65632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baseline="30000" dirty="0"/>
              <a:t>Jó, ha tudod!</a:t>
            </a:r>
          </a:p>
          <a:p>
            <a:pPr algn="just"/>
            <a:r>
              <a:rPr lang="hu-HU" sz="3600" baseline="30000" dirty="0"/>
              <a:t>A nemzetközi cégek többsége hazánkban a következő területeken tevékenykedik: tartós fogyasztási cikkek gyártása, élelmiszeripar, számítástechnika és bankszféra. 2013-ban Magyarországon körülbelül 160 multinacionális vállalat működött, ezek árbevétele közel 7 ezer milliárd dollár volt. Ez az összeg a magyar GDP több mint ötvenszerese. A nemzetközi cégek fizették be a személyi jövedelemadó 37 százalékát, a társasági adó és az áfa közel kétötödét, a társadalombiztosítási járulék 29 és a munkaadói járulék 32 százalékát. A fejlesztési hozzájárulásnak pedig 60 százalékát fizették a külföldi vállalatok. </a:t>
            </a:r>
          </a:p>
        </p:txBody>
      </p:sp>
    </p:spTree>
    <p:extLst>
      <p:ext uri="{BB962C8B-B14F-4D97-AF65-F5344CB8AC3E}">
        <p14:creationId xmlns:p14="http://schemas.microsoft.com/office/powerpoint/2010/main" val="62909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164126" y="590550"/>
            <a:ext cx="850838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aseline="30000" dirty="0"/>
              <a:t>Az egy-egy helyi piacot kiszolgáló vállalatok mellett gombamód szaporodtak az ország piacát átlépő, nagyobb régiókat, a világot ellátó cégek, amelyek saját tőkével vagy több nemzeti tőkével egyesülve világméretekben szervezik meg a termelést.</a:t>
            </a:r>
            <a:r>
              <a:rPr lang="hu-HU" sz="3600" dirty="0"/>
              <a:t> </a:t>
            </a:r>
            <a:r>
              <a:rPr lang="hu-HU" sz="3600" baseline="30000" dirty="0"/>
              <a:t>A gazdasági globalizáció legfontosabb szereplői ezek a transz- és mul­tinacionális vállalatok, amelyek a világ leginkább fejlődő vállalkozásai. Kihasználják az erőforrások árkülönbségében rejlő lehetőségeket, a termelés egy-egy fázisát az olcsó nyersanyagra, energiára, a megfelelően szakképzett és olcsó munkaerőre, az innováció bázisára világméretekben szervezik. Élen járnak a kutatás-fejlesztésben, a magas szintű vállalatvezetésben, rugalmasak a vállalatalapításban (anya- és leányvállalatok szervezése), a tőke mozgatásában, országok közötti átcsoportosításában, kihasználják az országok adórendszerének különbségeit. Sokan közülük a nagy tért hódító szolgáltatási szektorban, illetve az online gazdaságban működnek kihasználva a világháló mind nagyobb lehetőségeit. </a:t>
            </a:r>
            <a:endParaRPr lang="hu-HU" sz="36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52. A multinacionális cégek és a globalizáció – </a:t>
            </a:r>
            <a:r>
              <a:rPr lang="hu-HU" sz="2400" b="1" baseline="30000" dirty="0"/>
              <a:t>A. </a:t>
            </a:r>
            <a:r>
              <a:rPr lang="hu-HU" sz="2400" b="1" baseline="30000" dirty="0">
                <a:solidFill>
                  <a:srgbClr val="007882"/>
                </a:solidFill>
              </a:rPr>
              <a:t>Mit nevezünk globalizációnak, és mi jellemzi a multinacionális cégeket? </a:t>
            </a:r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 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17" r="4474"/>
          <a:stretch/>
        </p:blipFill>
        <p:spPr>
          <a:xfrm>
            <a:off x="8831535" y="734235"/>
            <a:ext cx="3443287" cy="596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62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882">
                <a:alpha val="10000"/>
              </a:srgbClr>
            </a:gs>
            <a:gs pos="100000">
              <a:srgbClr val="00A0AE">
                <a:alpha val="25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2" name="Téglalap 1"/>
          <p:cNvSpPr/>
          <p:nvPr/>
        </p:nvSpPr>
        <p:spPr>
          <a:xfrm>
            <a:off x="163024" y="1542264"/>
            <a:ext cx="1186595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3600" baseline="30000" dirty="0"/>
              <a:t>A globalizáció egy természetes fejlődéssel létrejött folyamat, amely napjainkban és a Földünkön tapasztalható számtalan problémával egyidejűleg létezik. Gyakran az összes problémát a globalizáció „nyakába varrják”, így a szegénységet, a fejlett és fejletlen világra szakadást, a demográfiai feszültségeket, a természet pusztulását,  a háborúkat, a munkanélküliséget, a</a:t>
            </a:r>
            <a:r>
              <a:rPr lang="hu-HU" sz="3600" dirty="0"/>
              <a:t> </a:t>
            </a:r>
            <a:r>
              <a:rPr lang="hu-HU" sz="3600" baseline="30000" dirty="0"/>
              <a:t>terrorizmust stb.</a:t>
            </a:r>
            <a:r>
              <a:rPr lang="hu-HU" sz="3600" dirty="0"/>
              <a:t> </a:t>
            </a:r>
          </a:p>
          <a:p>
            <a:pPr algn="just"/>
            <a:endParaRPr lang="hu-HU" sz="3600" baseline="30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0" y="0"/>
            <a:ext cx="9869760" cy="42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2400" b="1" baseline="30000" dirty="0">
                <a:solidFill>
                  <a:srgbClr val="007882"/>
                </a:solidFill>
                <a:latin typeface="+mn-lt"/>
              </a:rPr>
              <a:t>52. A multinacionális cégek és a globalizáció </a:t>
            </a:r>
          </a:p>
        </p:txBody>
      </p:sp>
      <p:sp>
        <p:nvSpPr>
          <p:cNvPr id="10" name="Téglalap 9"/>
          <p:cNvSpPr/>
          <p:nvPr/>
        </p:nvSpPr>
        <p:spPr>
          <a:xfrm>
            <a:off x="0" y="671119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b="1" baseline="30000" dirty="0"/>
              <a:t>B.</a:t>
            </a:r>
            <a:r>
              <a:rPr lang="hu-HU" sz="4800" b="1" dirty="0"/>
              <a:t> </a:t>
            </a:r>
            <a:r>
              <a:rPr lang="hu-HU" sz="4800" b="1" baseline="30000" dirty="0">
                <a:solidFill>
                  <a:srgbClr val="007882"/>
                </a:solidFill>
              </a:rPr>
              <a:t>Melyek a globalizáció pozitív és negatív hatásai? 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723" y="3124200"/>
            <a:ext cx="8508277" cy="3571792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63024" y="3314313"/>
            <a:ext cx="35196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u-HU" sz="3600" baseline="30000" dirty="0"/>
          </a:p>
          <a:p>
            <a:pPr algn="just"/>
            <a:r>
              <a:rPr lang="hu-HU" sz="3600" baseline="30000" dirty="0"/>
              <a:t>Mivel a globalizáció pozitív és negatív hatásai az élet minden területén érvényesülnek, társadalmi megítélése meglehetősen ellentmondásos. </a:t>
            </a:r>
          </a:p>
        </p:txBody>
      </p:sp>
    </p:spTree>
    <p:extLst>
      <p:ext uri="{BB962C8B-B14F-4D97-AF65-F5344CB8AC3E}">
        <p14:creationId xmlns:p14="http://schemas.microsoft.com/office/powerpoint/2010/main" val="740657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AE">
                <a:alpha val="9804"/>
              </a:srgbClr>
            </a:gs>
            <a:gs pos="100000">
              <a:srgbClr val="00A0AE">
                <a:alpha val="24706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obosi Andrea\Desktop\penziranytu_logo_vekto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69760" y="0"/>
            <a:ext cx="2322240" cy="671119"/>
          </a:xfrm>
          <a:prstGeom prst="rect">
            <a:avLst/>
          </a:prstGeom>
          <a:noFill/>
        </p:spPr>
      </p:pic>
      <p:sp>
        <p:nvSpPr>
          <p:cNvPr id="7" name="Alcím 5"/>
          <p:cNvSpPr>
            <a:spLocks noGrp="1"/>
          </p:cNvSpPr>
          <p:nvPr>
            <p:ph type="subTitle" idx="1"/>
          </p:nvPr>
        </p:nvSpPr>
        <p:spPr>
          <a:xfrm>
            <a:off x="117157" y="1790700"/>
            <a:ext cx="11893867" cy="3277821"/>
          </a:xfrm>
        </p:spPr>
        <p:txBody>
          <a:bodyPr>
            <a:noAutofit/>
          </a:bodyPr>
          <a:lstStyle/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baseline="30000" dirty="0">
                <a:solidFill>
                  <a:srgbClr val="007882"/>
                </a:solidFill>
              </a:rPr>
              <a:t>Mit nevezünk globalizációnak, és mi jellemzi a multinacionális cégeket?</a:t>
            </a:r>
            <a:r>
              <a:rPr lang="hu-HU" sz="3600" baseline="30000" dirty="0">
                <a:solidFill>
                  <a:srgbClr val="007882"/>
                </a:solidFill>
              </a:rPr>
              <a:t> </a:t>
            </a:r>
            <a:r>
              <a:rPr lang="hu-HU" sz="3600" baseline="30000" dirty="0"/>
              <a:t>Globalizáció alatt a különböző társadalmi rendszerek (például a gazdaság, a politika, a kultúra, a kereskedelem és a kommunikáció) nemzetközi összefonódását értjük. A gazdasági globalizáció legfontosabb szereplői a multinacionális vállalatok, amelyek tulajdonosai (mint ahogy nevük is mutatja) több nemzetből kerülnek ki, míg a transznacionális vállalatok tulajdonosai egy nemzetből valók, és termelésüket világméretekben szervezik.</a:t>
            </a:r>
          </a:p>
          <a:p>
            <a:pPr algn="just">
              <a:lnSpc>
                <a:spcPts val="3000"/>
              </a:lnSpc>
              <a:spcBef>
                <a:spcPts val="1200"/>
              </a:spcBef>
            </a:pPr>
            <a:r>
              <a:rPr lang="hu-HU" sz="3600" b="1" baseline="30000" dirty="0">
                <a:solidFill>
                  <a:srgbClr val="007882"/>
                </a:solidFill>
              </a:rPr>
              <a:t>Melyek a globalizáció pozitív és negatív hatásai?</a:t>
            </a:r>
            <a:r>
              <a:rPr lang="hu-HU" sz="3600" baseline="30000" dirty="0">
                <a:solidFill>
                  <a:srgbClr val="007882"/>
                </a:solidFill>
              </a:rPr>
              <a:t> </a:t>
            </a:r>
            <a:r>
              <a:rPr lang="hu-HU" sz="3600" baseline="30000" dirty="0"/>
              <a:t>A globalizáció előnyei közé sorolják, hogy elősegíti a gazdasági növekedést, erősíti az adott ország versenyképességét, innovációját, új munkahelyeket teremt, a szolgáltatási szektor aránya növekszik, és megnő a munkaerő mobilitása. Ugyanakkor olyan problémák is felvetődnek, mint az egymástól való függés, az uniformizálódás, az etnikai különbségek felerősödése. </a:t>
            </a:r>
            <a:br>
              <a:rPr lang="hu-HU" sz="3600" baseline="30000" dirty="0"/>
            </a:br>
            <a:r>
              <a:rPr lang="hu-HU" sz="3600" baseline="30000" dirty="0"/>
              <a:t>A negatív hatások közé sorolható az illegális pénzmozgások világméretűvé válása, valamint a betegségek gyorsabb terjedése és a globalizálódó környezetpusztítás.</a:t>
            </a:r>
            <a:endParaRPr lang="hu-HU" sz="3600" spc="-100" baseline="30000" dirty="0"/>
          </a:p>
        </p:txBody>
      </p:sp>
      <p:sp>
        <p:nvSpPr>
          <p:cNvPr id="15" name="Cím 1"/>
          <p:cNvSpPr txBox="1">
            <a:spLocks/>
          </p:cNvSpPr>
          <p:nvPr/>
        </p:nvSpPr>
        <p:spPr>
          <a:xfrm>
            <a:off x="0" y="-1"/>
            <a:ext cx="12192000" cy="17907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7200" b="1" baseline="30000" dirty="0">
                <a:solidFill>
                  <a:srgbClr val="007882"/>
                </a:solidFill>
                <a:latin typeface="+mn-lt"/>
              </a:rPr>
              <a:t>52. A multinacionális cégek és a globalizáció </a:t>
            </a:r>
          </a:p>
        </p:txBody>
      </p:sp>
    </p:spTree>
    <p:extLst>
      <p:ext uri="{BB962C8B-B14F-4D97-AF65-F5344CB8AC3E}">
        <p14:creationId xmlns:p14="http://schemas.microsoft.com/office/powerpoint/2010/main" val="3189660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2579</TotalTime>
  <Words>972</Words>
  <Application>Microsoft Office PowerPoint</Application>
  <PresentationFormat>Szélesvásznú</PresentationFormat>
  <Paragraphs>37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Office-téma</vt:lpstr>
      <vt:lpstr>52. A multinacionális cégek és a globalizáció </vt:lpstr>
      <vt:lpstr>PowerPoint-bemutató</vt:lpstr>
      <vt:lpstr>PowerPoint-bemutató</vt:lpstr>
      <vt:lpstr>PowerPoint-bemutató</vt:lpstr>
      <vt:lpstr>Összegzés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Mindenár .hu</dc:creator>
  <cp:lastModifiedBy>Merényi Zsuzsanna</cp:lastModifiedBy>
  <cp:revision>271</cp:revision>
  <dcterms:created xsi:type="dcterms:W3CDTF">2016-02-25T10:27:13Z</dcterms:created>
  <dcterms:modified xsi:type="dcterms:W3CDTF">2016-04-06T07:14:33Z</dcterms:modified>
</cp:coreProperties>
</file>