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55" r:id="rId3"/>
    <p:sldId id="445" r:id="rId4"/>
    <p:sldId id="446" r:id="rId5"/>
    <p:sldId id="372" r:id="rId6"/>
    <p:sldId id="447" r:id="rId7"/>
    <p:sldId id="388" r:id="rId8"/>
    <p:sldId id="450" r:id="rId9"/>
    <p:sldId id="452" r:id="rId10"/>
    <p:sldId id="382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2"/>
    <a:srgbClr val="00A0AE"/>
    <a:srgbClr val="00A6AE"/>
    <a:srgbClr val="6E32A0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790701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51. Az üzleti terv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2533649" y="2788945"/>
            <a:ext cx="8906805" cy="2353577"/>
          </a:xfrm>
        </p:spPr>
        <p:txBody>
          <a:bodyPr>
            <a:noAutofit/>
          </a:bodyPr>
          <a:lstStyle/>
          <a:p>
            <a:pPr algn="l"/>
            <a:r>
              <a:rPr lang="hu-HU" sz="4800" b="1" baseline="30000" dirty="0">
                <a:solidFill>
                  <a:srgbClr val="007882"/>
                </a:solidFill>
              </a:rPr>
              <a:t>A Mit nevezünk üzleti tervnek? </a:t>
            </a:r>
          </a:p>
          <a:p>
            <a:pPr algn="l"/>
            <a:r>
              <a:rPr lang="hu-HU" sz="4800" b="1" baseline="30000" dirty="0">
                <a:solidFill>
                  <a:srgbClr val="007882"/>
                </a:solidFill>
              </a:rPr>
              <a:t>B Melyek az üzleti terv készítésének alapelvei? </a:t>
            </a:r>
          </a:p>
        </p:txBody>
      </p:sp>
    </p:spTree>
    <p:extLst>
      <p:ext uri="{BB962C8B-B14F-4D97-AF65-F5344CB8AC3E}">
        <p14:creationId xmlns:p14="http://schemas.microsoft.com/office/powerpoint/2010/main" val="6121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Alcím 5"/>
          <p:cNvSpPr>
            <a:spLocks noGrp="1"/>
          </p:cNvSpPr>
          <p:nvPr>
            <p:ph type="subTitle" idx="1"/>
          </p:nvPr>
        </p:nvSpPr>
        <p:spPr>
          <a:xfrm>
            <a:off x="117157" y="1790700"/>
            <a:ext cx="11893867" cy="3277821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Mit nevezünk üzleti tervnek?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Az üzleti terv egy olyan, meghatározott időtávra szóló írásbeli dokumentum, amely a vállalkozás jövőbeni működésére vonatkozó elképzeléseket tartalmazza szöveges és számszerű formában.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Melyek az üzleti terv készítésének alapelvei?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Az üzleti tervnek számos alapelvnek kell megfelelnie. Legyen igényes, reális és szakszerű, törekedjen a </a:t>
            </a:r>
            <a:r>
              <a:rPr lang="hu-HU" sz="3600" baseline="30000" dirty="0" err="1"/>
              <a:t>teljeskörűségre</a:t>
            </a:r>
            <a:r>
              <a:rPr lang="hu-HU" sz="3600" baseline="30000" dirty="0"/>
              <a:t>, miközben a legfontosabb következtetések legyenek tényekkel alátámasztva (piackutatással, statisztikákkal) lehetőleg több, egymástól független forrásból.</a:t>
            </a:r>
            <a:endParaRPr lang="hu-HU" sz="3600" spc="-100" baseline="30000" dirty="0"/>
          </a:p>
        </p:txBody>
      </p:sp>
      <p:sp>
        <p:nvSpPr>
          <p:cNvPr id="13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790701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51. Az üzleti terv </a:t>
            </a:r>
          </a:p>
        </p:txBody>
      </p:sp>
    </p:spTree>
    <p:extLst>
      <p:ext uri="{BB962C8B-B14F-4D97-AF65-F5344CB8AC3E}">
        <p14:creationId xmlns:p14="http://schemas.microsoft.com/office/powerpoint/2010/main" val="318966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6" y="1247776"/>
            <a:ext cx="4438650" cy="5495924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61925" y="1331244"/>
            <a:ext cx="443865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Kérdés </a:t>
            </a:r>
            <a:r>
              <a:rPr lang="hu-HU" sz="3600" b="1" baseline="30000" dirty="0" err="1"/>
              <a:t>kérdés</a:t>
            </a:r>
            <a:r>
              <a:rPr lang="hu-HU" sz="3600" b="1" baseline="30000" dirty="0"/>
              <a:t> hátán </a:t>
            </a:r>
          </a:p>
          <a:p>
            <a:pPr algn="just"/>
            <a:r>
              <a:rPr lang="hu-HU" sz="3200" baseline="30000" dirty="0"/>
              <a:t>A társasági forma kiválasztása közben Peti és csapata számos újabb kérdéssel szembesült. Mi legyen a cégük neve? Kik lesznek a vevők, és milyen igényeik lehetnek? Hogyan tudják meg, hogy egy szuper biciklikölcsönző vállalkozás indult a városban? Minden kérdés újabb kérdést szült – vakarta is a fejét Peti, nem is gondolta volna, milyen nehéz belevágni egy vállalkozásba. Apu azt javasolta a csapatnak, hogy először számolják ki, hogy mennyi lesz az összes bevételük és kiadásuk, majd írják le egy lapra az elképzeléseiket.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51. Az üzleti terv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 </a:t>
            </a:r>
            <a:r>
              <a:rPr lang="hu-HU" sz="4800" b="1" baseline="30000" dirty="0">
                <a:solidFill>
                  <a:srgbClr val="007882"/>
                </a:solidFill>
              </a:rPr>
              <a:t>Mit nevezünk üzleti tervnek? 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4762503" y="1247776"/>
            <a:ext cx="7312268" cy="5495924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4762503" y="1294934"/>
            <a:ext cx="731226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200" baseline="30000" dirty="0" err="1"/>
              <a:t>Petiék</a:t>
            </a:r>
            <a:r>
              <a:rPr lang="hu-HU" sz="3200" baseline="30000" dirty="0"/>
              <a:t> azzal számolnak, hogy 500 ezer forint kezdőtőkével indulnak, amelyből 4 kerékpárt vesznek, darabonként 100 ezer forintért. A cég havi működtetése az adókkal együtt 100 ezer forintot tesz ki. Online reklámokra és szórólapokra 20 ezer forintot költenek.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200" baseline="30000" dirty="0"/>
              <a:t>Számold  ki, hogy összesen mennyi kiadása keletkezik a vállalkozásnak egy év alatt! A munkabérrel is kalkulálj!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200" baseline="30000" dirty="0"/>
              <a:t>Mennyi bevételre tehetnek szert egy év alatt, ha a 4 biciklit havonta átlagosan 20-20 napra, minden nap 4 órában tudják kölcsönözni, óránként 400 forintos áron? 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200" baseline="30000" dirty="0"/>
              <a:t>Mekkora lesz a bevételek és kiadások egyenlege az induló beruházás ráfordítása nélkül? Értékeld az eredményt!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200" baseline="30000" dirty="0"/>
              <a:t>Mit lehetne tenni a nyereség növelése érdekében?</a:t>
            </a:r>
          </a:p>
        </p:txBody>
      </p:sp>
    </p:spTree>
    <p:extLst>
      <p:ext uri="{BB962C8B-B14F-4D97-AF65-F5344CB8AC3E}">
        <p14:creationId xmlns:p14="http://schemas.microsoft.com/office/powerpoint/2010/main" val="336733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6" y="1247776"/>
            <a:ext cx="3248024" cy="5495924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61925" y="1331243"/>
            <a:ext cx="32480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 err="1"/>
              <a:t>Prezire</a:t>
            </a:r>
            <a:r>
              <a:rPr lang="hu-HU" sz="3600" b="1" baseline="30000" dirty="0"/>
              <a:t> fel!</a:t>
            </a:r>
          </a:p>
          <a:p>
            <a:pPr algn="just"/>
            <a:r>
              <a:rPr lang="hu-HU" sz="3600" baseline="30000" dirty="0" err="1"/>
              <a:t>Petiéknek</a:t>
            </a:r>
            <a:r>
              <a:rPr lang="hu-HU" sz="3600" baseline="30000" dirty="0"/>
              <a:t> a verseny részeként a kezdőtőkét kül­ső forrásból kell megszerezniük. Ennek érdekében találkozót szervez­nek, ahol a lehetséges be­fektetők kérdéseire kell válaszolniuk. A csapat izgatottan készül a megmérettetésre: vajon a tervük megállja a helyét profi üzletemberek előtt is?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51. Az üzleti terv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B. </a:t>
            </a:r>
            <a:r>
              <a:rPr lang="hu-HU" sz="4800" b="1" baseline="30000" dirty="0">
                <a:solidFill>
                  <a:srgbClr val="007882"/>
                </a:solidFill>
              </a:rPr>
              <a:t>Melyek az üzleti terv készítésének alapelvei? 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3571876" y="1247776"/>
            <a:ext cx="8502895" cy="3898759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680106" y="1443180"/>
            <a:ext cx="813426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Készülj egy megbeszélésre, amelyben vállalkozói szerepben kell érvelned, hogy egy befektető miért adjon pénzt a biciklikölcsönzésre!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Készülj egy megbeszélésre, amelyben befektetői szerepben kérdéseket kell feltenned, hogy eldönthesd, érdemes-e a biciklikölcsönző vállalkozásba tőkét fektetned!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Nézz utána, mit jelent a </a:t>
            </a:r>
            <a:r>
              <a:rPr lang="hu-HU" sz="3600" baseline="30000" dirty="0" err="1"/>
              <a:t>stratégosz</a:t>
            </a:r>
            <a:r>
              <a:rPr lang="hu-HU" sz="3600" baseline="30000" dirty="0"/>
              <a:t>, stratégia kifejezés! Mit gondolsz, hogyan függ össze egy vállalkozás vezetésével, üzleti tervével?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2" b="22242"/>
          <a:stretch/>
        </p:blipFill>
        <p:spPr>
          <a:xfrm>
            <a:off x="3680106" y="5219364"/>
            <a:ext cx="8394665" cy="19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51. Az üzleti terv - </a:t>
            </a:r>
            <a:r>
              <a:rPr lang="hu-HU" sz="2400" b="1" baseline="30000" dirty="0"/>
              <a:t>B </a:t>
            </a:r>
            <a:r>
              <a:rPr lang="hu-HU" sz="2400" b="1" baseline="30000" dirty="0">
                <a:solidFill>
                  <a:srgbClr val="007882"/>
                </a:solidFill>
              </a:rPr>
              <a:t>Melyek az üzleti terv készítésének alapelvei? 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2" name="Lekerekített téglalap 11"/>
          <p:cNvSpPr/>
          <p:nvPr/>
        </p:nvSpPr>
        <p:spPr>
          <a:xfrm>
            <a:off x="6848476" y="2236277"/>
            <a:ext cx="5177325" cy="4560203"/>
          </a:xfrm>
          <a:prstGeom prst="roundRect">
            <a:avLst>
              <a:gd name="adj" fmla="val 549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7000876" y="2425924"/>
            <a:ext cx="50249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 SWOT a </a:t>
            </a:r>
            <a:r>
              <a:rPr lang="hu-HU" sz="3600" baseline="30000" dirty="0" err="1"/>
              <a:t>Strengths</a:t>
            </a:r>
            <a:r>
              <a:rPr lang="hu-HU" sz="3600" baseline="30000" dirty="0"/>
              <a:t> (Erősségek), </a:t>
            </a:r>
            <a:r>
              <a:rPr lang="hu-HU" sz="3600" baseline="30000" dirty="0" err="1"/>
              <a:t>Weaknesses</a:t>
            </a:r>
            <a:r>
              <a:rPr lang="hu-HU" sz="3600" baseline="30000" dirty="0"/>
              <a:t> (Gyengeségek), </a:t>
            </a:r>
            <a:r>
              <a:rPr lang="hu-HU" sz="3600" baseline="30000" dirty="0" err="1"/>
              <a:t>Opportunities</a:t>
            </a:r>
            <a:r>
              <a:rPr lang="hu-HU" sz="3600" baseline="30000" dirty="0"/>
              <a:t> (Lehetőségek), </a:t>
            </a:r>
            <a:r>
              <a:rPr lang="hu-HU" sz="3600" baseline="30000" dirty="0" err="1"/>
              <a:t>Threats</a:t>
            </a:r>
            <a:r>
              <a:rPr lang="hu-HU" sz="3600" baseline="30000" dirty="0"/>
              <a:t> (Veszélyek) szavakból képzett mozaikszó. A SWOT- (magyarul GYELV-) elemzés megmutatja egy üzleti ötlet, termék vagy szolgáltatás életképességét a piacon. Ez segít abban, hogy pontosan kijelöljük, melyek a stratégiánkban a legfontosabb feladatok.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36278"/>
            <a:ext cx="6772276" cy="456020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91" y="950840"/>
            <a:ext cx="11924810" cy="102768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93139" y="1162672"/>
            <a:ext cx="117326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>
                <a:solidFill>
                  <a:prstClr val="black"/>
                </a:solidFill>
              </a:rPr>
              <a:t>Sorold be a következő állításokat egy táblázatba, amely </a:t>
            </a:r>
            <a:r>
              <a:rPr lang="hu-HU" sz="3600" baseline="30000" dirty="0" err="1">
                <a:solidFill>
                  <a:prstClr val="black"/>
                </a:solidFill>
              </a:rPr>
              <a:t>Petiék</a:t>
            </a:r>
            <a:r>
              <a:rPr lang="hu-HU" sz="3600" baseline="30000" dirty="0">
                <a:solidFill>
                  <a:prstClr val="black"/>
                </a:solidFill>
              </a:rPr>
              <a:t> vállalkozásának erősségeit, gyengeségeit, lehetőségeit és veszélyeit rendszerezi!</a:t>
            </a:r>
          </a:p>
        </p:txBody>
      </p:sp>
    </p:spTree>
    <p:extLst>
      <p:ext uri="{BB962C8B-B14F-4D97-AF65-F5344CB8AC3E}">
        <p14:creationId xmlns:p14="http://schemas.microsoft.com/office/powerpoint/2010/main" val="300316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Összegzés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160552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4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51. Az üzleti terv </a:t>
            </a:r>
          </a:p>
        </p:txBody>
      </p:sp>
      <p:sp>
        <p:nvSpPr>
          <p:cNvPr id="41" name="Téglalap 40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 </a:t>
            </a:r>
            <a:r>
              <a:rPr lang="hu-HU" sz="4800" b="1" baseline="30000" dirty="0">
                <a:solidFill>
                  <a:srgbClr val="007882"/>
                </a:solidFill>
              </a:rPr>
              <a:t>Mit nevezünk üzleti tervnek? </a:t>
            </a:r>
          </a:p>
        </p:txBody>
      </p:sp>
      <p:pic>
        <p:nvPicPr>
          <p:cNvPr id="42" name="Kép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0" y="2363913"/>
            <a:ext cx="11742953" cy="430187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64123" y="1422734"/>
            <a:ext cx="11828340" cy="1272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üzleti terv egy olyan, meghatározott időtávra szóló dokumentum, amely a vállalkozás jövőbeni működésére vonatkozó elképzeléseket tartalmazza szöveges és számszerűsített formában. 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62909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56031" y="907113"/>
            <a:ext cx="11828340" cy="16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200" baseline="30000" dirty="0"/>
              <a:t>A vállalkozásoknak tevékenységük megkezdése előtt érdemes üzleti tervet készíteniük, és a működés során is célszerű időről időre újra végiggondolniuk az abban foglaltakat. Ez nemcsak a kezdeti időszak céljainak és feladatainak megfogalmazásában segítheti a vállalkozást, de támpontokat nyújthat abban is, hogy milyen esélyei lesznek a piacon. </a:t>
            </a:r>
          </a:p>
        </p:txBody>
      </p:sp>
      <p:sp>
        <p:nvSpPr>
          <p:cNvPr id="4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51. Az üzleti terv – </a:t>
            </a:r>
            <a:r>
              <a:rPr lang="hu-HU" sz="2400" b="1" baseline="30000" dirty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Mit nevezünk üzleti tervnek? 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98" y="2644769"/>
            <a:ext cx="5005502" cy="350385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6031" y="2416866"/>
            <a:ext cx="6837770" cy="472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200" baseline="30000" dirty="0"/>
              <a:t>Ha a vállalkozáshoz külső pénzügyi forrásokra is szükség van, a terv elkészítését a finanszírozók elő is írhatják. Például egy beruházáshoz szükséges banki hitelkérelem elbírálásakor alapvető szempont a vállalkozás üzleti terve, amely átfogó képet nyújt a vállalkozás aktuális helyzetéről és további piaci lehetőségeiről.</a:t>
            </a:r>
            <a:r>
              <a:rPr lang="hu-HU" sz="3200" dirty="0"/>
              <a:t> </a:t>
            </a:r>
            <a:r>
              <a:rPr lang="hu-HU" sz="3200" baseline="30000" dirty="0"/>
              <a:t>Az üzleti terv céljai szerint készülhet egy jó ötlet megvalósíthatóságának felmérésére, a tulajdonosok tájékoztatására, új befektetők vagy a hitelezők meggyőzésére, vagy akár az üzleti partnerek tájékoztatására. Éppen ezért minden üzleti terv eltér egymástól, nem létezik olyan általános formula, amelyet minden vállalkozás minden helyzetben alkalmazni tudna.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74924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4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51. Az üzleti terv </a:t>
            </a:r>
          </a:p>
        </p:txBody>
      </p:sp>
      <p:sp>
        <p:nvSpPr>
          <p:cNvPr id="41" name="Téglalap 40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B. </a:t>
            </a:r>
            <a:r>
              <a:rPr lang="hu-HU" sz="4800" b="1" baseline="30000" dirty="0">
                <a:solidFill>
                  <a:srgbClr val="007882"/>
                </a:solidFill>
              </a:rPr>
              <a:t>Melyek az üzleti terv készítésének alapelvei? </a:t>
            </a:r>
          </a:p>
        </p:txBody>
      </p:sp>
      <p:sp>
        <p:nvSpPr>
          <p:cNvPr id="2" name="Téglalap 1"/>
          <p:cNvSpPr/>
          <p:nvPr/>
        </p:nvSpPr>
        <p:spPr>
          <a:xfrm>
            <a:off x="164123" y="1443180"/>
            <a:ext cx="11828340" cy="2385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Egy üzleti tervnek számos alapelvnek kell megfelelnie. Legyen teljes körű, azaz álljon minden információ az olvasó (címzett, akinek </a:t>
            </a:r>
            <a:br>
              <a:rPr lang="hu-HU" sz="3600" baseline="30000" dirty="0"/>
            </a:br>
            <a:r>
              <a:rPr lang="hu-HU" sz="3600" baseline="30000" dirty="0"/>
              <a:t>készült) rendelkezésére a vállalkozásról, </a:t>
            </a:r>
            <a:br>
              <a:rPr lang="hu-HU" sz="3600" baseline="30000" dirty="0"/>
            </a:br>
            <a:r>
              <a:rPr lang="hu-HU" sz="3600" baseline="30000" dirty="0"/>
              <a:t>az egyes elvégzendő feladatokról, illetve </a:t>
            </a:r>
            <a:br>
              <a:rPr lang="hu-HU" sz="3600" baseline="30000" dirty="0"/>
            </a:br>
            <a:r>
              <a:rPr lang="hu-HU" sz="3600" baseline="30000" dirty="0"/>
              <a:t>a vállalkozás jövőre vonatkozó stratégiai </a:t>
            </a:r>
            <a:br>
              <a:rPr lang="hu-HU" sz="3600" baseline="30000" dirty="0"/>
            </a:br>
            <a:r>
              <a:rPr lang="hu-HU" sz="3600" baseline="30000" dirty="0"/>
              <a:t>céljairól.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63" y="1873746"/>
            <a:ext cx="6515100" cy="48006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64123" y="3684955"/>
            <a:ext cx="5313240" cy="315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Fontos, hogy reális képet mutasson, ne legyen se derűlátó, sem borúlátó, és főleg konkrétumokat tartalmazzon (ne vágyakat vagy </a:t>
            </a:r>
            <a:r>
              <a:rPr lang="hu-HU" sz="3600" baseline="30000" dirty="0" err="1"/>
              <a:t>ötletelést</a:t>
            </a:r>
            <a:r>
              <a:rPr lang="hu-HU" sz="3600" baseline="30000" dirty="0"/>
              <a:t>). Alap­kö­ve­tel­mény a szakszerű szóhasználat, ugyanis az esetleges pontatlan megfogalmazások következtében meg­inoghat az olvasók vállalkozóba vetett bizalma.</a:t>
            </a:r>
          </a:p>
        </p:txBody>
      </p:sp>
    </p:spTree>
    <p:extLst>
      <p:ext uri="{BB962C8B-B14F-4D97-AF65-F5344CB8AC3E}">
        <p14:creationId xmlns:p14="http://schemas.microsoft.com/office/powerpoint/2010/main" val="276992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4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51. Az üzleti terv – </a:t>
            </a:r>
            <a:r>
              <a:rPr lang="hu-HU" sz="2400" b="1" baseline="30000" dirty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Melyek az üzleti terv készítésének alapelvei? 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sp>
        <p:nvSpPr>
          <p:cNvPr id="2" name="Téglalap 1"/>
          <p:cNvSpPr/>
          <p:nvPr/>
        </p:nvSpPr>
        <p:spPr>
          <a:xfrm>
            <a:off x="4829174" y="810498"/>
            <a:ext cx="736282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Egy üzleti terv törekedjen a szakszerűségre, azaz átfogóan elemezze az adott tevékenységet, annak körülményeit, illetve a lehetséges hatásokat (mint például a piaci trendek, a jogszabályok változása, gazdasági gyakorlat, környezetvédelmi és társadalmi elvárások). Célszerű múltbéli adatokra támaszkodni, piaci adatokat figyelembe venni, csakúgy, mint a környezeti, működési változásokat.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legfontosabb szempont a megalapozottság, azaz a legfontosabb következtetéseinket mindig erősítsük meg adatokkal lehetőleg több, egymástól független forrásból. Egy részletes üzleti terv általában egyéves időtávra készül, de gyakori, hogy kitekintést adnak benne a következő 2 éves időszak várható eseményeire is. Kockázati tőkebevonás vagy banki hitel esetén általában 3 éves részletes üzleti tervet kell készíteni. </a:t>
            </a:r>
            <a:endParaRPr lang="hu-HU" sz="360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164123" y="427838"/>
            <a:ext cx="4541227" cy="6353961"/>
          </a:xfrm>
          <a:prstGeom prst="roundRect">
            <a:avLst>
              <a:gd name="adj" fmla="val 549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87947" y="614238"/>
            <a:ext cx="441740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 pénzügyi terv az üzleti terv egyik legfontosabb része, mivel itt mutatható ki, hogy pénzügyileg eredményessé tehető-e a vállalkozás. A pénzügyi tervnek tartalmaznia kell a várható bevételeket és kiadásokat, valamint ki kell térnie a vállalkozás vagyonára, a finanszírozási módra és a lehetőségekre, a várható nyereség mértékére, valamint az úgynevezett fedezeti pont meghatározására, amelyet akkor ér el egy vállalkozás, ha a bevételeinek és kiadásainak egyenlege pontosan nulla.</a:t>
            </a:r>
          </a:p>
        </p:txBody>
      </p:sp>
    </p:spTree>
    <p:extLst>
      <p:ext uri="{BB962C8B-B14F-4D97-AF65-F5344CB8AC3E}">
        <p14:creationId xmlns:p14="http://schemas.microsoft.com/office/powerpoint/2010/main" val="222418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1038</Words>
  <Application>Microsoft Office PowerPoint</Application>
  <PresentationFormat>Szélesvásznú</PresentationFormat>
  <Paragraphs>43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51. Az üzleti terv </vt:lpstr>
      <vt:lpstr>PowerPoint-bemutató</vt:lpstr>
      <vt:lpstr>PowerPoint-bemutató</vt:lpstr>
      <vt:lpstr>PowerPoint-bemutató</vt:lpstr>
      <vt:lpstr>Összegzés</vt:lpstr>
      <vt:lpstr>PowerPoint-bemutató</vt:lpstr>
      <vt:lpstr>PowerPoint-bemutató</vt:lpstr>
      <vt:lpstr>PowerPoint-bemutató</vt:lpstr>
      <vt:lpstr>PowerPoint-bemutató</vt:lpstr>
      <vt:lpstr>51. Az üzleti terv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265</cp:revision>
  <dcterms:created xsi:type="dcterms:W3CDTF">2016-02-25T10:27:13Z</dcterms:created>
  <dcterms:modified xsi:type="dcterms:W3CDTF">2016-04-01T14:27:37Z</dcterms:modified>
</cp:coreProperties>
</file>