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9" r:id="rId4"/>
    <p:sldId id="274" r:id="rId5"/>
    <p:sldId id="268" r:id="rId6"/>
    <p:sldId id="267" r:id="rId7"/>
    <p:sldId id="270" r:id="rId8"/>
    <p:sldId id="260" r:id="rId9"/>
    <p:sldId id="271" r:id="rId10"/>
    <p:sldId id="272" r:id="rId11"/>
    <p:sldId id="273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2A0"/>
    <a:srgbClr val="ECF1B9"/>
    <a:srgbClr val="FFA54D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b.hu/letoltes/sporolasi-tippek-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lk.mnb.hu/fogyasztoknak/alkalmazasok/hks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47582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7030A0"/>
                </a:solidFill>
              </a:rPr>
              <a:t>5–6. A családi költségvetés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2324100" y="2754997"/>
            <a:ext cx="8039099" cy="1870746"/>
          </a:xfrm>
        </p:spPr>
        <p:txBody>
          <a:bodyPr>
            <a:noAutofit/>
          </a:bodyPr>
          <a:lstStyle/>
          <a:p>
            <a:pPr algn="l"/>
            <a:r>
              <a:rPr lang="hu-HU" sz="4800" b="1" baseline="30000" dirty="0">
                <a:solidFill>
                  <a:srgbClr val="7030A0"/>
                </a:solidFill>
              </a:rPr>
              <a:t>A. Mi a költségvetés, és hogyan készítsük el?</a:t>
            </a:r>
          </a:p>
          <a:p>
            <a:pPr algn="l"/>
            <a:r>
              <a:rPr lang="hu-HU" sz="4800" b="1" baseline="30000" dirty="0">
                <a:solidFill>
                  <a:srgbClr val="7030A0"/>
                </a:solidFill>
              </a:rPr>
              <a:t>B. Hogyan alakulhat a költségvetés egyenlege?</a:t>
            </a:r>
            <a:endParaRPr lang="hu-H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6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875" y="1255172"/>
            <a:ext cx="5824014" cy="4031203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Ahogy egy vállalat számára is fontos, hogy bevételeiből képes legyen fedezni a kiadásait, úgy a családi költségvetésben is fontos, hogy a bevételek és a kiadások egyensúlyban legyenek.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Ha a bevételek meghaladják a kiadásokat, akkor megtakarítás (többlet) keletkezik, ha pedig a kiadások nagyobbak a bevételeknél, akkor hiány jön létre. Amíg az egyenleg pozitív, nincs gond, problémát az okoz, ha negatív!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baseline="30000" dirty="0">
                <a:solidFill>
                  <a:srgbClr val="7030A0"/>
                </a:solidFill>
              </a:rPr>
              <a:t>5–6. A családi költségvetés</a:t>
            </a:r>
            <a:endParaRPr lang="hu-HU" sz="1800" b="1" baseline="30000" dirty="0">
              <a:solidFill>
                <a:srgbClr val="6E32A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670397"/>
            <a:ext cx="1175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6E32A0"/>
                </a:solidFill>
              </a:rPr>
              <a:t>Hogyan alakulhat a költségvetés egyenlege?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09286" y="5525716"/>
            <a:ext cx="11735325" cy="1116729"/>
          </a:xfrm>
          <a:prstGeom prst="roundRect">
            <a:avLst/>
          </a:prstGeom>
          <a:solidFill>
            <a:schemeClr val="bg1"/>
          </a:solidFill>
          <a:ln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18693" y="5778481"/>
            <a:ext cx="11435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Hasznos spórolási tanácsokat olvashattok például az MNB </a:t>
            </a:r>
            <a:r>
              <a:rPr lang="hu-HU" sz="3600" baseline="30000" dirty="0">
                <a:hlinkClick r:id="rId3"/>
              </a:rPr>
              <a:t>honlapján</a:t>
            </a:r>
            <a:r>
              <a:rPr lang="hu-HU" sz="3600" baseline="30000" dirty="0"/>
              <a:t>. </a:t>
            </a:r>
            <a:br>
              <a:rPr lang="hu-HU" sz="3600" baseline="30000" dirty="0"/>
            </a:br>
            <a:endParaRPr lang="hu-HU" sz="3600" baseline="30000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6076949" y="1255172"/>
            <a:ext cx="5967676" cy="3983170"/>
            <a:chOff x="6076949" y="1255172"/>
            <a:chExt cx="5967676" cy="3983170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949" y="1255172"/>
              <a:ext cx="5967676" cy="3983170"/>
            </a:xfrm>
            <a:prstGeom prst="rect">
              <a:avLst/>
            </a:prstGeom>
          </p:spPr>
        </p:pic>
        <p:sp>
          <p:nvSpPr>
            <p:cNvPr id="6" name="Téglalap 5"/>
            <p:cNvSpPr/>
            <p:nvPr/>
          </p:nvSpPr>
          <p:spPr>
            <a:xfrm>
              <a:off x="6851560" y="2947608"/>
              <a:ext cx="1092290" cy="646331"/>
            </a:xfrm>
            <a:prstGeom prst="rect">
              <a:avLst/>
            </a:prstGeom>
            <a:solidFill>
              <a:srgbClr val="FFA54D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hu-HU" sz="3600" b="1" spc="-150" baseline="30000" dirty="0"/>
                <a:t>Bevétel</a:t>
              </a:r>
              <a:endParaRPr lang="hu-HU" sz="3600" spc="-150" dirty="0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0325100" y="2947607"/>
              <a:ext cx="1038225" cy="646331"/>
            </a:xfrm>
            <a:prstGeom prst="rect">
              <a:avLst/>
            </a:prstGeom>
            <a:solidFill>
              <a:srgbClr val="ECF1B9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hu-HU" sz="3600" b="1" spc="-150" baseline="30000" dirty="0"/>
                <a:t>Kiadás</a:t>
              </a:r>
              <a:endParaRPr lang="hu-HU" sz="3600" spc="-1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797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874" y="1123950"/>
            <a:ext cx="6362175" cy="3094101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Gyakran előfordul, hogy a háztartások nem tudják jól beosztani a jövedelmüket, azaz túlköltekeznek. </a:t>
            </a:r>
            <a:br>
              <a:rPr lang="hu-HU" sz="3600" baseline="30000" dirty="0"/>
            </a:br>
            <a:r>
              <a:rPr lang="hu-HU" sz="3600" baseline="30000" dirty="0"/>
              <a:t>A hiány lefaragását érdemes a költségek mérséklésével kezdeni, és ezt követően megvizsgálni a bevételek növelésének lehetőségeit.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baseline="30000" dirty="0">
                <a:solidFill>
                  <a:srgbClr val="7030A0"/>
                </a:solidFill>
              </a:rPr>
              <a:t>5–6. A családi költségvetés - </a:t>
            </a:r>
            <a:r>
              <a:rPr lang="hu-HU" sz="1800" b="1" baseline="30000" dirty="0"/>
              <a:t>B </a:t>
            </a:r>
            <a:r>
              <a:rPr lang="hu-HU" sz="1800" b="1" baseline="30000" dirty="0">
                <a:solidFill>
                  <a:srgbClr val="6E32A0"/>
                </a:solidFill>
              </a:rPr>
              <a:t>Hogyan alakulhat a költségvetés egyenlege?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6581775" y="1123950"/>
            <a:ext cx="5448300" cy="5572125"/>
          </a:xfrm>
          <a:prstGeom prst="roundRect">
            <a:avLst>
              <a:gd name="adj" fmla="val 383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724649" y="1247776"/>
            <a:ext cx="5305425" cy="558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tudatos fogyasztói magatartás egyik jellemzője, hogy vásárlási döntéseink előtt a következő kérdésekre adjunk választ:</a:t>
            </a:r>
          </a:p>
          <a:p>
            <a:pPr marL="361950" indent="-361950" algn="just"/>
            <a:r>
              <a:rPr lang="hu-HU" sz="3600" baseline="30000" dirty="0"/>
              <a:t>• Miért, milyen célra (esetleg mennyi időre)?</a:t>
            </a:r>
          </a:p>
          <a:p>
            <a:pPr marL="361950" indent="-361950" algn="just"/>
            <a:r>
              <a:rPr lang="hu-HU" sz="3600" baseline="30000" dirty="0"/>
              <a:t>• Kitől?</a:t>
            </a:r>
          </a:p>
          <a:p>
            <a:pPr marL="361950" indent="-361950" algn="just"/>
            <a:r>
              <a:rPr lang="hu-HU" sz="3600" baseline="30000" dirty="0"/>
              <a:t>• Hol?</a:t>
            </a:r>
          </a:p>
          <a:p>
            <a:pPr algn="just"/>
            <a:r>
              <a:rPr lang="hu-HU" sz="3600" baseline="30000" dirty="0"/>
              <a:t>• Mennyiért szeretnénk valamit megvenni?</a:t>
            </a:r>
          </a:p>
          <a:p>
            <a:pPr algn="just"/>
            <a:r>
              <a:rPr lang="hu-HU" sz="3600" baseline="30000" dirty="0"/>
              <a:t>Minél szűkösebbek a forrásaink, annál inkább arra kell törekedni, hogy csak valódi szükségletek kielégítésére vásároljunk.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133874" y="4503620"/>
            <a:ext cx="6139927" cy="2192455"/>
          </a:xfrm>
          <a:prstGeom prst="roundRect">
            <a:avLst/>
          </a:prstGeom>
          <a:solidFill>
            <a:schemeClr val="bg1"/>
          </a:solidFill>
          <a:ln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65691" y="4630351"/>
            <a:ext cx="6098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A Magyar Nemzeti Bank (MNB) honlapján található háztartási költségvetés-számító </a:t>
            </a:r>
            <a:r>
              <a:rPr lang="hu-HU" sz="3600" baseline="30000" dirty="0">
                <a:hlinkClick r:id="rId3"/>
              </a:rPr>
              <a:t>program</a:t>
            </a:r>
            <a:r>
              <a:rPr lang="hu-HU" sz="3600" baseline="30000" dirty="0"/>
              <a:t> segítségével könnyedén elkészíthetjük saját háztartásunk költségvetését.</a:t>
            </a:r>
          </a:p>
        </p:txBody>
      </p:sp>
    </p:spTree>
    <p:extLst>
      <p:ext uri="{BB962C8B-B14F-4D97-AF65-F5344CB8AC3E}">
        <p14:creationId xmlns:p14="http://schemas.microsoft.com/office/powerpoint/2010/main" val="235835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290512" y="2352674"/>
            <a:ext cx="11610975" cy="3933825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Mi a költségvetés, és hogyan készítsük el?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A családi költségvetés olyan pénzügyi terv, amely egy háztartás adott időszak (például hónap vagy év) alatt keletkező bevételeit és kiadásait összegzi. A családi költségvetés készítésének legfontosabb lépése, hogy összevessük a havi bevételeket és kiadásokat. Tegyünk félre váratlanul felmerülő kiadásokra!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Hogyan alakulhat a költségvetés egyenlege?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Ha a bevételek meghaladják a kiadásokat, akkor megtakarítás (többlet) keletkezik, ha a kiadások nagyobbak a bevételeknél, akkor hiány jön létre. A háztartásokra is igaz, hogy hosszabb távon a kiadásaik nem haladhatják meg bevételeiket. Csak addig nyújtózkodhatunk, ameddig a takarónk ér! </a:t>
            </a:r>
          </a:p>
        </p:txBody>
      </p:sp>
      <p:sp>
        <p:nvSpPr>
          <p:cNvPr id="8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47582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7030A0"/>
                </a:solidFill>
              </a:rPr>
              <a:t>5–6. A családi költségvetés </a:t>
            </a:r>
          </a:p>
        </p:txBody>
      </p:sp>
    </p:spTree>
    <p:extLst>
      <p:ext uri="{BB962C8B-B14F-4D97-AF65-F5344CB8AC3E}">
        <p14:creationId xmlns:p14="http://schemas.microsoft.com/office/powerpoint/2010/main" val="304304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0215" y="1094155"/>
            <a:ext cx="6256216" cy="5525476"/>
          </a:xfrm>
          <a:prstGeom prst="roundRect">
            <a:avLst>
              <a:gd name="adj" fmla="val 6333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71974" y="1342237"/>
            <a:ext cx="59959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Meddig ér a takaró?</a:t>
            </a:r>
          </a:p>
          <a:p>
            <a:pPr algn="just"/>
            <a:r>
              <a:rPr lang="hu-HU" sz="3600" baseline="30000" dirty="0"/>
              <a:t>Molnárék úgy döntöttek, hogy pontosan felmérik a család anyagi helyzetét, mivel Évi középiskolai tanulmányai miatt a havi rendszeres kiadásaik jelentősen növekednek majd. A diákbérlet és a hazautazási költségek 8 000 forint (viszont a korábbi közösségi buszbérletét nem kell már megvenni, ami eddig 3 200 forintba került), a kollégiumi ellátás díja 18 000 forint lesz. A mosogatógép utolsó részletét a múlt hónapban törlesztették, viszont Évi zsebpénzét vélhetően 12 000 forintra kell emelni, hogy a váratlan iskolai programokra is legyen forrás.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7030A0"/>
                </a:solidFill>
              </a:rPr>
              <a:t>5–6. A családi költségvetés </a:t>
            </a:r>
            <a:endParaRPr lang="hu-HU" sz="2400" b="1" baseline="30000" dirty="0">
              <a:solidFill>
                <a:srgbClr val="6E32A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3171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</a:t>
            </a:r>
            <a:r>
              <a:rPr lang="hu-HU" sz="4800" b="1" dirty="0"/>
              <a:t> </a:t>
            </a:r>
            <a:r>
              <a:rPr lang="hu-HU" sz="4800" b="1" baseline="30000" dirty="0">
                <a:solidFill>
                  <a:srgbClr val="7030A0"/>
                </a:solidFill>
              </a:rPr>
              <a:t>Mi a költségvetés, és hogyan készítsük el?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r="5140"/>
          <a:stretch/>
        </p:blipFill>
        <p:spPr>
          <a:xfrm>
            <a:off x="6619630" y="1094154"/>
            <a:ext cx="5400000" cy="55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Lekerekített téglalap 8"/>
          <p:cNvSpPr/>
          <p:nvPr/>
        </p:nvSpPr>
        <p:spPr>
          <a:xfrm>
            <a:off x="104775" y="671118"/>
            <a:ext cx="11991975" cy="6091631"/>
          </a:xfrm>
          <a:prstGeom prst="roundRect">
            <a:avLst>
              <a:gd name="adj" fmla="val 2655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7030A0"/>
                </a:solidFill>
              </a:rPr>
              <a:t>5–6. A családi költségvetés – </a:t>
            </a:r>
            <a:r>
              <a:rPr lang="hu-HU" sz="2400" b="1" baseline="30000" dirty="0"/>
              <a:t>A.</a:t>
            </a:r>
            <a:r>
              <a:rPr lang="hu-HU" sz="2400" b="1" dirty="0"/>
              <a:t> </a:t>
            </a:r>
            <a:r>
              <a:rPr lang="hu-HU" sz="2400" b="1" baseline="30000" dirty="0">
                <a:solidFill>
                  <a:srgbClr val="7030A0"/>
                </a:solidFill>
              </a:rPr>
              <a:t>Mi a költségvetés, és hogyan készítsük el?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97095" y="709219"/>
            <a:ext cx="48130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előző leckében olvasható információk alapján táblázatba foglaltuk a család kiadásait és bevételeit. Az eredeti kiadásokat a KSH-csoportosítás szerint összesítettük.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Számold ki, hogy mekkora a család bevételeinek és kiadásainak összege és egyenlege!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Összesítsd a szövegből Évi középiskolai továbbtanulásával járó többlet-kiadásokat!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endParaRPr lang="hu-HU" sz="3600" baseline="30000" dirty="0"/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i="1" baseline="30000" dirty="0"/>
              <a:t>Folyatatás a következő oldalon…</a:t>
            </a:r>
            <a:endParaRPr lang="hu-HU" sz="3600" i="1" u="none" strike="noStrike" baseline="30000" dirty="0">
              <a:solidFill>
                <a:srgbClr val="0000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03" y="671118"/>
            <a:ext cx="6961081" cy="609163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83" y="7072128"/>
            <a:ext cx="6985252" cy="55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2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Lekerekített téglalap 8"/>
          <p:cNvSpPr/>
          <p:nvPr/>
        </p:nvSpPr>
        <p:spPr>
          <a:xfrm>
            <a:off x="104775" y="671118"/>
            <a:ext cx="11991975" cy="6091631"/>
          </a:xfrm>
          <a:prstGeom prst="roundRect">
            <a:avLst>
              <a:gd name="adj" fmla="val 2655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7030A0"/>
                </a:solidFill>
              </a:rPr>
              <a:t>5–6. A családi költségvetés – </a:t>
            </a:r>
            <a:r>
              <a:rPr lang="hu-HU" sz="2400" b="1" baseline="30000" dirty="0"/>
              <a:t>A.</a:t>
            </a:r>
            <a:r>
              <a:rPr lang="hu-HU" sz="2400" b="1" dirty="0"/>
              <a:t> </a:t>
            </a:r>
            <a:r>
              <a:rPr lang="hu-HU" sz="2400" b="1" baseline="30000" dirty="0">
                <a:solidFill>
                  <a:srgbClr val="7030A0"/>
                </a:solidFill>
              </a:rPr>
              <a:t>Mi a költségvetés, és hogyan készítsük el?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97095" y="709219"/>
            <a:ext cx="481305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endParaRPr lang="hu-HU" sz="3600" baseline="30000" dirty="0"/>
          </a:p>
          <a:p>
            <a:pPr>
              <a:lnSpc>
                <a:spcPts val="3000"/>
              </a:lnSpc>
              <a:spcBef>
                <a:spcPts val="1200"/>
              </a:spcBef>
            </a:pPr>
            <a:endParaRPr lang="hu-HU" sz="3600" baseline="30000" dirty="0"/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Állapítsd meg, marad-e a családnak elegendő pénze Évi többlet-kiadásaira! Mit javasolsz a családnak?</a:t>
            </a:r>
            <a:endParaRPr lang="hu-HU" sz="3600" i="0" u="none" strike="noStrike" baseline="30000" dirty="0">
              <a:solidFill>
                <a:srgbClr val="00000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1" y="671117"/>
            <a:ext cx="6985252" cy="55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1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0214" y="819878"/>
            <a:ext cx="3114431" cy="5980375"/>
          </a:xfrm>
          <a:prstGeom prst="roundRect">
            <a:avLst>
              <a:gd name="adj" fmla="val 6333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0214" y="937109"/>
            <a:ext cx="310114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hu-HU" sz="3600" b="1" baseline="30000" dirty="0"/>
              <a:t>Tervezzünk okosan!</a:t>
            </a:r>
          </a:p>
          <a:p>
            <a:pPr algn="just">
              <a:lnSpc>
                <a:spcPts val="3000"/>
              </a:lnSpc>
            </a:pPr>
            <a:r>
              <a:rPr lang="hu-HU" sz="3600" baseline="30000" dirty="0"/>
              <a:t>Molnár anyu örül, mert eddig jól gazdálkodtak a jövedelmükkel, hiszen összegyűjtöttek közel egy hónapnyi bevételnek megfelelő tartalékot, 300 000 forintot. Évi tovább-tanulása miatt ez a tartalék azonban könnyen elolvadhat, így anyu elhatározza, hogy kiadási tervet készít.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472375" y="819879"/>
            <a:ext cx="8508609" cy="5980374"/>
          </a:xfrm>
          <a:prstGeom prst="roundRect">
            <a:avLst>
              <a:gd name="adj" fmla="val 2655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baseline="30000" dirty="0">
                <a:solidFill>
                  <a:srgbClr val="7030A0"/>
                </a:solidFill>
              </a:rPr>
              <a:t>5–6. A családi költségvetés </a:t>
            </a:r>
            <a:endParaRPr lang="hu-HU" sz="1800" b="1" baseline="30000" dirty="0">
              <a:solidFill>
                <a:srgbClr val="6E32A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317176"/>
            <a:ext cx="11706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6E32A0"/>
                </a:solidFill>
              </a:rPr>
              <a:t>Hogyan alakulhat a költségvetés egyenlege?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472375" y="937109"/>
            <a:ext cx="837574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terv alapján kiderült, hogy az eddigi rendszeres kiadásokhoz képest a következő események befolyásolják a havi költségvetésüket:</a:t>
            </a:r>
          </a:p>
          <a:p>
            <a:pPr marL="265113" indent="-265113" algn="just">
              <a:lnSpc>
                <a:spcPts val="3000"/>
              </a:lnSpc>
            </a:pPr>
            <a:r>
              <a:rPr lang="hu-HU" sz="3600" baseline="30000" dirty="0"/>
              <a:t>– Évi kollégiumba megy, ahol a kollégiumi ellátás díja 18 000 Ft, de így az iskolai ebédköltség 5 000 Ft-tal csökken;</a:t>
            </a:r>
          </a:p>
          <a:p>
            <a:pPr marL="265113" indent="-265113" algn="just">
              <a:lnSpc>
                <a:spcPts val="3000"/>
              </a:lnSpc>
            </a:pPr>
            <a:r>
              <a:rPr lang="hu-HU" sz="3600" baseline="30000" dirty="0"/>
              <a:t>– apunak a következő hónapban be kell fizetnie a </a:t>
            </a:r>
            <a:r>
              <a:rPr lang="hu-HU" sz="3600" baseline="30000"/>
              <a:t>féléves gépjárműadót, </a:t>
            </a:r>
            <a:r>
              <a:rPr lang="hu-HU" sz="3600" baseline="30000" dirty="0"/>
              <a:t>ami 10 000 Ft;</a:t>
            </a:r>
          </a:p>
          <a:p>
            <a:pPr marL="265113" indent="-265113" algn="just">
              <a:lnSpc>
                <a:spcPts val="3000"/>
              </a:lnSpc>
            </a:pPr>
            <a:r>
              <a:rPr lang="hu-HU" sz="3600" baseline="30000" dirty="0"/>
              <a:t>– Peti szalagavató báljának első részlete 10 000 Ft;</a:t>
            </a:r>
          </a:p>
          <a:p>
            <a:pPr marL="265113" indent="-265113" algn="just">
              <a:lnSpc>
                <a:spcPts val="3000"/>
              </a:lnSpc>
            </a:pPr>
            <a:r>
              <a:rPr lang="hu-HU" sz="3600" baseline="30000" dirty="0"/>
              <a:t>– nem kell több </a:t>
            </a:r>
            <a:r>
              <a:rPr lang="hu-HU" sz="3600" baseline="30000" dirty="0" err="1"/>
              <a:t>törlesztőrészletet</a:t>
            </a:r>
            <a:r>
              <a:rPr lang="hu-HU" sz="3600" baseline="30000" dirty="0"/>
              <a:t> fizetni a mosogatógép után;</a:t>
            </a:r>
          </a:p>
          <a:p>
            <a:pPr marL="265113" indent="-265113" algn="just">
              <a:lnSpc>
                <a:spcPts val="3000"/>
              </a:lnSpc>
            </a:pPr>
            <a:r>
              <a:rPr lang="hu-HU" sz="3600" baseline="30000" dirty="0"/>
              <a:t>– a közlekedési költségeknél Évi kiadásai összességében nőnek </a:t>
            </a:r>
            <a:br>
              <a:rPr lang="hu-HU" sz="3600" baseline="30000" dirty="0"/>
            </a:br>
            <a:r>
              <a:rPr lang="hu-HU" sz="3600" baseline="30000" dirty="0"/>
              <a:t>(+8 000 Ft, –3 200 Ft); </a:t>
            </a:r>
          </a:p>
          <a:p>
            <a:pPr marL="265113" indent="-265113" algn="just">
              <a:lnSpc>
                <a:spcPts val="3000"/>
              </a:lnSpc>
            </a:pPr>
            <a:r>
              <a:rPr lang="hu-HU" sz="3600" baseline="30000" dirty="0"/>
              <a:t>– anyu lemond a 4 700 forintos helyi buszbérletről (– 4 700 Ft), és inkább kerékpárral jár.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Készítsd el te is a Molnár család kiadási tervét az új információk figyelembevételével! Ehhez segítséget nyújt a következő táblázat.</a:t>
            </a:r>
            <a:endParaRPr lang="hu-HU" sz="3600" i="0" u="none" strike="noStrike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9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Lekerekített téglalap 8"/>
          <p:cNvSpPr/>
          <p:nvPr/>
        </p:nvSpPr>
        <p:spPr>
          <a:xfrm>
            <a:off x="143021" y="906586"/>
            <a:ext cx="11916117" cy="5806828"/>
          </a:xfrm>
          <a:prstGeom prst="roundRect">
            <a:avLst>
              <a:gd name="adj" fmla="val 2655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baseline="30000" dirty="0">
                <a:solidFill>
                  <a:srgbClr val="7030A0"/>
                </a:solidFill>
              </a:rPr>
              <a:t>5–6. A családi költségvetés – </a:t>
            </a:r>
            <a:r>
              <a:rPr lang="hu-HU" sz="1800" b="1" baseline="30000" dirty="0"/>
              <a:t>B. </a:t>
            </a:r>
            <a:r>
              <a:rPr lang="hu-HU" sz="1800" b="1" baseline="30000" dirty="0">
                <a:solidFill>
                  <a:srgbClr val="6E32A0"/>
                </a:solidFill>
              </a:rPr>
              <a:t>Hogyan alakulhat a költségvetés egyenlege?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43020" y="1023815"/>
            <a:ext cx="346602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Állapítsd meg, milyen hatással vannak az egyes események a család költség­vetésére!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Tegyél javaslatot, hogyan lehetne a megnövekedett kiadásokat úgy fedezni, hogy a megtakarításuk ne csökken­jen!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Mit gondolsz, miért lehet hasznos </a:t>
            </a:r>
            <a:r>
              <a:rPr lang="hu-HU" sz="3600" baseline="30000" dirty="0" err="1"/>
              <a:t>bevásárlólistát</a:t>
            </a:r>
            <a:r>
              <a:rPr lang="hu-HU" sz="3600" baseline="30000" dirty="0"/>
              <a:t> készíteni boltba indulás előtt?</a:t>
            </a:r>
            <a:endParaRPr lang="hu-HU" sz="3600" i="0" u="none" strike="noStrike" baseline="30000" dirty="0">
              <a:solidFill>
                <a:srgbClr val="00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25" y="906586"/>
            <a:ext cx="7840771" cy="58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8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Összegzés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72176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875" y="981759"/>
            <a:ext cx="6505050" cy="5704791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családi költségvetés olyan pénzügyi terv, amely egy háztartás adott időszak alatt keletkező bevételeit és kiadásait összegzi. Ha a bevételek meghaladják a kiadásokat, akkor megtakarítás (többlet) keletkezik, ha a kiadások nagyobbak a bevételeknél, akkor hiány jön létre.</a:t>
            </a:r>
          </a:p>
          <a:p>
            <a:pPr algn="l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Ha a bevételekből és a kiadásokból el akarjuk készíteni a család költségvetését, akkor tudnunk kell azt is, hogy a jövedelem egyes elemei különböző időpontokban és eltérő rendszerességgel folyhatnak be a családi „kasszánkba”. Havonta érkezik például a munkabér, a nyugdíj, a családi pótlék, ezzel szemben például jutalomhoz, örökséghez és más bevételi elemekhez esetlegesen, rendszertelenül juthatunk csak.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baseline="30000" dirty="0">
                <a:solidFill>
                  <a:srgbClr val="7030A0"/>
                </a:solidFill>
              </a:rPr>
              <a:t>5–6. A családi költségvetés</a:t>
            </a:r>
            <a:endParaRPr lang="hu-HU" sz="1800" b="1" baseline="30000" dirty="0">
              <a:solidFill>
                <a:srgbClr val="6E32A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2285860"/>
            <a:ext cx="5875054" cy="3829190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0" y="3171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</a:t>
            </a:r>
            <a:r>
              <a:rPr lang="hu-HU" sz="4800" b="1" dirty="0"/>
              <a:t> </a:t>
            </a:r>
            <a:r>
              <a:rPr lang="hu-HU" sz="4800" b="1" baseline="30000" dirty="0">
                <a:solidFill>
                  <a:srgbClr val="7030A0"/>
                </a:solidFill>
              </a:rPr>
              <a:t>Mi a költségvetés, és hogyan készítsük el?</a:t>
            </a:r>
          </a:p>
        </p:txBody>
      </p:sp>
    </p:spTree>
    <p:extLst>
      <p:ext uri="{BB962C8B-B14F-4D97-AF65-F5344CB8AC3E}">
        <p14:creationId xmlns:p14="http://schemas.microsoft.com/office/powerpoint/2010/main" val="109817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875" y="981759"/>
            <a:ext cx="4561950" cy="5542866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havi adatok pontosak lehetnek, hiszen kevés váratlan esemény zavarhatja meg azokat, de ha hosszabb időszakra tervezünk, akkor nagyobb a bizonytalanság. Ez egyszerre bővíti a lehetőségeinket, ugyanakkor kockázatot, bizonytalanságot is hordoz, amit figyelembe kell vennünk kiadásaink tervezésekor. Mindig tervezzünk, és tegyünk félre a váratlan kiadásokra, hiszen például egy betegség miatti hosszabb munkaképtelenség is erősen kihathat a család bevételeire.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8" name="Lekerekített téglalap 7"/>
          <p:cNvSpPr/>
          <p:nvPr/>
        </p:nvSpPr>
        <p:spPr>
          <a:xfrm>
            <a:off x="5213456" y="981759"/>
            <a:ext cx="6816619" cy="5714316"/>
          </a:xfrm>
          <a:prstGeom prst="roundRect">
            <a:avLst>
              <a:gd name="adj" fmla="val 383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294549" y="1145154"/>
            <a:ext cx="67355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családi költségvetés készítésének legfontosabb lépése tehát, hogy összevessük a havi bevételeket és kiadásokat. Először érdemes átgondolni, mennyi bevétele van a háztartásnak havonta, és ezek milyen forrásból milyen rendszerességgel folynak be. Ezt követően vegyük számba a háztartás kiadási oldalát (például rezsiköltség, fogyasztási cikkek, iskoláztatás, ingatlannal, gépjárműfenntartással kapcsolatos költségek, </a:t>
            </a:r>
            <a:r>
              <a:rPr lang="hu-HU" sz="3600" baseline="30000" dirty="0" err="1"/>
              <a:t>törlesztőrészletek</a:t>
            </a:r>
            <a:r>
              <a:rPr lang="hu-HU" sz="3600" baseline="30000" dirty="0"/>
              <a:t> stb.). Tegyünk félre rendszeresen a váratlan, nem tervezett kiadásokra és az ajándékozásra (karácsony, születésnap) is. Ezt követően vonjuk ki az összes havi bevételből az összes havi kiadást. Ha az eredmény pozitív, akkor a családi költségvetés egyensúlyban van.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0" y="7078545"/>
            <a:ext cx="12030075" cy="1293930"/>
          </a:xfrm>
          <a:prstGeom prst="roundRect">
            <a:avLst/>
          </a:prstGeom>
          <a:solidFill>
            <a:schemeClr val="bg1"/>
          </a:solidFill>
          <a:ln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81093" y="7241940"/>
            <a:ext cx="11948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A Magyar Nemzeti Bank (MNB) honlapján található háztartási költségvetés-számító program segítségével könnyedén elkészíthetjük saját háztartásunk költségvetését.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7030A0"/>
                </a:solidFill>
              </a:rPr>
              <a:t>5–6. A családi költségvetés – </a:t>
            </a:r>
            <a:r>
              <a:rPr lang="hu-HU" sz="2400" b="1" baseline="30000" dirty="0"/>
              <a:t>A.</a:t>
            </a:r>
            <a:r>
              <a:rPr lang="hu-HU" sz="2400" b="1" dirty="0"/>
              <a:t> </a:t>
            </a:r>
            <a:r>
              <a:rPr lang="hu-HU" sz="2400" b="1" baseline="30000" dirty="0">
                <a:solidFill>
                  <a:srgbClr val="7030A0"/>
                </a:solidFill>
              </a:rPr>
              <a:t>Mi a költségvetés, és hogyan készítsük el?</a:t>
            </a:r>
          </a:p>
        </p:txBody>
      </p:sp>
    </p:spTree>
    <p:extLst>
      <p:ext uri="{BB962C8B-B14F-4D97-AF65-F5344CB8AC3E}">
        <p14:creationId xmlns:p14="http://schemas.microsoft.com/office/powerpoint/2010/main" val="63261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1016</Words>
  <Application>Microsoft Office PowerPoint</Application>
  <PresentationFormat>Szélesvásznú</PresentationFormat>
  <Paragraphs>67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5–6. A családi költségvetés </vt:lpstr>
      <vt:lpstr>PowerPoint-bemutató</vt:lpstr>
      <vt:lpstr>PowerPoint-bemutató</vt:lpstr>
      <vt:lpstr>PowerPoint-bemutató</vt:lpstr>
      <vt:lpstr>PowerPoint-bemutató</vt:lpstr>
      <vt:lpstr>PowerPoint-bemutató</vt:lpstr>
      <vt:lpstr>Összegzés</vt:lpstr>
      <vt:lpstr>PowerPoint-bemutató</vt:lpstr>
      <vt:lpstr>PowerPoint-bemutató</vt:lpstr>
      <vt:lpstr>PowerPoint-bemutató</vt:lpstr>
      <vt:lpstr>PowerPoint-bemutató</vt:lpstr>
      <vt:lpstr>5–6. A családi költségvetés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47</cp:revision>
  <dcterms:created xsi:type="dcterms:W3CDTF">2016-02-25T10:27:13Z</dcterms:created>
  <dcterms:modified xsi:type="dcterms:W3CDTF">2016-04-01T13:35:10Z</dcterms:modified>
</cp:coreProperties>
</file>