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55" r:id="rId3"/>
    <p:sldId id="436" r:id="rId4"/>
    <p:sldId id="437" r:id="rId5"/>
    <p:sldId id="372" r:id="rId6"/>
    <p:sldId id="388" r:id="rId7"/>
    <p:sldId id="438" r:id="rId8"/>
    <p:sldId id="439" r:id="rId9"/>
    <p:sldId id="440" r:id="rId10"/>
    <p:sldId id="442" r:id="rId11"/>
    <p:sldId id="443" r:id="rId12"/>
    <p:sldId id="382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3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2016.04.14.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ormanyhivatal.h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z.hu/wp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90701"/>
          </a:xfrm>
        </p:spPr>
        <p:txBody>
          <a:bodyPr>
            <a:normAutofit/>
          </a:bodyPr>
          <a:lstStyle/>
          <a:p>
            <a:r>
              <a:rPr lang="pt-BR" sz="7200" b="1" baseline="30000" dirty="0">
                <a:solidFill>
                  <a:srgbClr val="007882"/>
                </a:solidFill>
                <a:latin typeface="+mn-lt"/>
              </a:rPr>
              <a:t>49–50. A garázscégtől </a:t>
            </a: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/>
            </a:r>
            <a:br>
              <a:rPr lang="hu-HU" sz="7200" b="1" baseline="30000" dirty="0" smtClean="0">
                <a:solidFill>
                  <a:srgbClr val="007882"/>
                </a:solidFill>
                <a:latin typeface="+mn-lt"/>
              </a:rPr>
            </a:br>
            <a:r>
              <a:rPr lang="pt-BR" sz="7200" b="1" baseline="30000" dirty="0" smtClean="0">
                <a:solidFill>
                  <a:srgbClr val="007882"/>
                </a:solidFill>
                <a:latin typeface="+mn-lt"/>
              </a:rPr>
              <a:t>a </a:t>
            </a:r>
            <a:r>
              <a:rPr lang="pt-BR" sz="7200" b="1" baseline="30000" dirty="0">
                <a:solidFill>
                  <a:srgbClr val="007882"/>
                </a:solidFill>
                <a:latin typeface="+mn-lt"/>
              </a:rPr>
              <a:t>multinacionális nagyvállalatokig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2714624" y="2788945"/>
            <a:ext cx="8906805" cy="2353577"/>
          </a:xfrm>
        </p:spPr>
        <p:txBody>
          <a:bodyPr>
            <a:noAutofit/>
          </a:bodyPr>
          <a:lstStyle/>
          <a:p>
            <a:pPr algn="l"/>
            <a:r>
              <a:rPr lang="hu-HU" sz="4800" b="1" baseline="30000" dirty="0" smtClean="0">
                <a:solidFill>
                  <a:srgbClr val="007882"/>
                </a:solidFill>
              </a:rPr>
              <a:t>A. Mit </a:t>
            </a:r>
            <a:r>
              <a:rPr lang="hu-HU" sz="4800" b="1" baseline="30000" dirty="0">
                <a:solidFill>
                  <a:srgbClr val="007882"/>
                </a:solidFill>
              </a:rPr>
              <a:t>nevezünk finanszírozásnak? </a:t>
            </a:r>
          </a:p>
          <a:p>
            <a:pPr algn="l"/>
            <a:r>
              <a:rPr lang="hu-HU" sz="4800" b="1" baseline="30000" dirty="0" smtClean="0">
                <a:solidFill>
                  <a:srgbClr val="007882"/>
                </a:solidFill>
              </a:rPr>
              <a:t>B. Milyen </a:t>
            </a:r>
            <a:r>
              <a:rPr lang="hu-HU" sz="4800" b="1" baseline="30000" dirty="0">
                <a:solidFill>
                  <a:srgbClr val="007882"/>
                </a:solidFill>
              </a:rPr>
              <a:t>vállalkozási formák vannak? </a:t>
            </a:r>
          </a:p>
          <a:p>
            <a:pPr algn="l"/>
            <a:r>
              <a:rPr lang="hu-HU" sz="4800" b="1" baseline="30000" dirty="0" smtClean="0">
                <a:solidFill>
                  <a:srgbClr val="007882"/>
                </a:solidFill>
              </a:rPr>
              <a:t>C. Hogyan </a:t>
            </a:r>
            <a:r>
              <a:rPr lang="hu-HU" sz="4800" b="1" baseline="30000" dirty="0">
                <a:solidFill>
                  <a:srgbClr val="007882"/>
                </a:solidFill>
              </a:rPr>
              <a:t>kell céget alapítani? 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3" y="1270334"/>
            <a:ext cx="118283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cégalapítás általában a tervezéssel kezdődik. Ennek legfontosabb része az üzleti terv, de érdemes a finanszírozási hátteret és a tevékenységre vonatkozó jogi és adózási szempontokat is mérlegelnünk (például hatósági engedélyhez kötött-e a választott tevékenység). 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leggyakoribb cégformák a betéti társaság (bt.), a korlátolt felelősségű társaság (kft.) és a részvénytársaság (rt.). Induló kisvállalkozások általában bt. vagy kft. formájában alakulnak</a:t>
            </a:r>
            <a:r>
              <a:rPr lang="hu-HU" sz="3600" baseline="30000" dirty="0" smtClean="0"/>
              <a:t>.</a:t>
            </a:r>
            <a:endParaRPr lang="hu-HU" sz="3600" baseline="30000" dirty="0"/>
          </a:p>
        </p:txBody>
      </p:sp>
      <p:sp>
        <p:nvSpPr>
          <p:cNvPr id="3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baseline="30000" dirty="0" smtClean="0">
                <a:solidFill>
                  <a:srgbClr val="007882"/>
                </a:solidFill>
                <a:latin typeface="+mn-lt"/>
              </a:rPr>
              <a:t>49–50. A garázscégtől a multinacionális nagyvállalatokig </a:t>
            </a:r>
            <a:endParaRPr lang="pt-BR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34" name="Téglalap 33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C.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Hogyan </a:t>
            </a:r>
            <a:r>
              <a:rPr lang="hu-HU" sz="4800" b="1" baseline="30000" dirty="0">
                <a:solidFill>
                  <a:srgbClr val="007882"/>
                </a:solidFill>
              </a:rPr>
              <a:t>kell céget alapítani?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3301141"/>
            <a:ext cx="8670436" cy="341398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64123" y="3440159"/>
            <a:ext cx="2750527" cy="3160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Cég­ala­pí­tás­hoz ügyvéd által készített alapító okirat vagy társasági szerződés és </a:t>
            </a:r>
            <a:r>
              <a:rPr lang="hu-HU" sz="3600" baseline="30000" dirty="0" err="1"/>
              <a:t>aláírásminta</a:t>
            </a:r>
            <a:r>
              <a:rPr lang="hu-HU" sz="3600" baseline="30000" dirty="0"/>
              <a:t> (aláírási </a:t>
            </a:r>
            <a:r>
              <a:rPr lang="hu-HU" sz="3600" baseline="30000" dirty="0" smtClean="0"/>
              <a:t>címpéldány)</a:t>
            </a:r>
            <a:r>
              <a:rPr lang="hu-HU" sz="3600" dirty="0" smtClean="0"/>
              <a:t> </a:t>
            </a:r>
            <a:r>
              <a:rPr lang="hu-HU" sz="3600" baseline="30000" dirty="0" smtClean="0"/>
              <a:t>szükséges</a:t>
            </a:r>
            <a:r>
              <a:rPr lang="hu-HU" sz="3600" baseline="30000" dirty="0"/>
              <a:t>. </a:t>
            </a:r>
            <a:endParaRPr lang="hu-HU" sz="3600" spc="-50" baseline="30000" dirty="0"/>
          </a:p>
        </p:txBody>
      </p:sp>
    </p:spTree>
    <p:extLst>
      <p:ext uri="{BB962C8B-B14F-4D97-AF65-F5344CB8AC3E}">
        <p14:creationId xmlns:p14="http://schemas.microsoft.com/office/powerpoint/2010/main" val="286563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3" y="943244"/>
            <a:ext cx="6236678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társasági szer­­ződésnek tartalmaznia kell a cég által végezni kívánt tevékenységek listáját. A társasági szerződést a cégbíróságnál kell benyújtani, és igényelni kell az adóhatóságnál egy egyedi azonosító számot (adószámot), regisztrálni kell a szakmai érdekképviseletet ellátó Magyar Ke­res­ke­delmi és Iparkamaránál, és jelentkezni kell a területileg illetékes önkormányzatnál is, ahol majd adózni is </a:t>
            </a:r>
            <a:r>
              <a:rPr lang="hu-HU" sz="3600" baseline="30000" dirty="0" smtClean="0"/>
              <a:t>fognak.</a:t>
            </a:r>
            <a:r>
              <a:rPr lang="hu-HU" sz="3600" dirty="0" smtClean="0"/>
              <a:t> </a:t>
            </a:r>
            <a:r>
              <a:rPr lang="hu-HU" sz="3600" baseline="30000" dirty="0" smtClean="0"/>
              <a:t>Mindegyik </a:t>
            </a:r>
            <a:r>
              <a:rPr lang="hu-HU" sz="3600" baseline="30000" dirty="0"/>
              <a:t>cégforma esetén kell egy vezető tisztségviselő (ügyvezető), aki jogviszonyát többféle módon láthatja el. Valamennyi cégforma esetén igazolni kell a székhely használatának jogosságát, továbbá bankszámlát kell nyitnunk egy bankban.</a:t>
            </a:r>
            <a:endParaRPr lang="hu-HU" sz="3600" spc="-50" baseline="30000" dirty="0"/>
          </a:p>
        </p:txBody>
      </p:sp>
      <p:sp>
        <p:nvSpPr>
          <p:cNvPr id="3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baseline="30000" dirty="0" smtClean="0">
                <a:solidFill>
                  <a:srgbClr val="007882"/>
                </a:solidFill>
                <a:latin typeface="+mn-lt"/>
              </a:rPr>
              <a:t>49–50. A garázscégtől a multinacionális nagyvállalatokig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– </a:t>
            </a:r>
            <a:r>
              <a:rPr lang="hu-HU" sz="2400" b="1" baseline="30000" dirty="0" smtClean="0"/>
              <a:t>C. </a:t>
            </a:r>
            <a:r>
              <a:rPr lang="hu-HU" sz="2400" b="1" baseline="30000" dirty="0">
                <a:solidFill>
                  <a:srgbClr val="007882"/>
                </a:solidFill>
              </a:rPr>
              <a:t>Hogyan kell céget alapítani? </a:t>
            </a:r>
            <a:r>
              <a:rPr lang="pt-BR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pt-BR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14" name="Lekerekített téglalap 13"/>
          <p:cNvSpPr/>
          <p:nvPr/>
        </p:nvSpPr>
        <p:spPr>
          <a:xfrm>
            <a:off x="6648328" y="857518"/>
            <a:ext cx="5543672" cy="5734376"/>
          </a:xfrm>
          <a:prstGeom prst="roundRect">
            <a:avLst>
              <a:gd name="adj" fmla="val 549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Téglalap 14"/>
          <p:cNvSpPr/>
          <p:nvPr/>
        </p:nvSpPr>
        <p:spPr>
          <a:xfrm>
            <a:off x="6738449" y="1043917"/>
            <a:ext cx="54535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r>
              <a:rPr lang="hu-HU" sz="3600" baseline="30000" dirty="0"/>
              <a:t>A vállalkozások tevékenysége és a működésükhöz szükséges források nagysága alapján más és más társasági formát célszerű választani. A tőkeigényes tevékenységet végző vállalkozások általában több személy tőkéjét egyesítik, ezért a társas vállalkozási formát érdemes választaniuk. A saját munkán alapuló, kisebb tőkeigényű tevékenység esetében az egyéni vállalkozási forma is elegendő. Természetesen akadnak kivételek, hiszen egyes személyek is rendelkezhetnek nagy tőkével. Ők az egyszemélyes társasági formát is választhatják.</a:t>
            </a:r>
          </a:p>
        </p:txBody>
      </p:sp>
    </p:spTree>
    <p:extLst>
      <p:ext uri="{BB962C8B-B14F-4D97-AF65-F5344CB8AC3E}">
        <p14:creationId xmlns:p14="http://schemas.microsoft.com/office/powerpoint/2010/main" val="90664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17157" y="1627554"/>
            <a:ext cx="11893867" cy="3277821"/>
          </a:xfrm>
        </p:spPr>
        <p:txBody>
          <a:bodyPr>
            <a:noAutofit/>
          </a:bodyPr>
          <a:lstStyle/>
          <a:p>
            <a:pPr algn="just"/>
            <a:r>
              <a:rPr lang="hu-HU" sz="3600" b="1" baseline="30000" dirty="0">
                <a:solidFill>
                  <a:srgbClr val="007882"/>
                </a:solidFill>
              </a:rPr>
              <a:t>Mit nevezünk finanszírozásnak?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vállalkozás pénzzel való ellátását finanszírozásnak nevezzük, ami a megvalósításhoz szükséges pénzeszközök előteremtését és </a:t>
            </a:r>
            <a:r>
              <a:rPr lang="hu-HU" sz="3600" baseline="30000" dirty="0" err="1"/>
              <a:t>észszerű</a:t>
            </a:r>
            <a:r>
              <a:rPr lang="hu-HU" sz="3600" baseline="30000" dirty="0"/>
              <a:t> felhasználását jelenti. A pénz előteremtése történhet saját erőből (forrásból), és úgy is, hogy külső segítséget veszünk igénybe, amit idegen forrásnak hívunk.</a:t>
            </a:r>
          </a:p>
          <a:p>
            <a:pPr algn="just"/>
            <a:r>
              <a:rPr lang="hu-HU" sz="3600" b="1" baseline="30000" dirty="0">
                <a:solidFill>
                  <a:srgbClr val="007882"/>
                </a:solidFill>
              </a:rPr>
              <a:t>Milyen vállalkozási formák vannak?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Az egyéni vállalkozás, közkereseti társaság, betéti társaság könnyen létrehozható, alacsony tőkeigényű forma, ugyanakkor a korlátlan felelősség terhét kell vállalni. A kft., rt. létrehozásához lényegesen több tőke szükséges, működtetése, számvitele bonyolultabb, viszont a korlátolt felelősség miatt kedveltebb vállalkozási formák. A formaválasztás eldöntésekor kulcskérdés a korlátolt vagy korlátlan felelősség, valamint a tőkeigény mérlegelése.</a:t>
            </a:r>
          </a:p>
          <a:p>
            <a:pPr algn="just"/>
            <a:r>
              <a:rPr lang="hu-HU" sz="3600" b="1" baseline="30000" dirty="0">
                <a:solidFill>
                  <a:srgbClr val="007882"/>
                </a:solidFill>
              </a:rPr>
              <a:t>Hogyan kell céget alapítani?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Cégalapításhoz ügyvéd által készített alapító okirat vagy társasági szerződés és </a:t>
            </a:r>
            <a:r>
              <a:rPr lang="hu-HU" sz="3600" baseline="30000" dirty="0" err="1"/>
              <a:t>aláírásminta</a:t>
            </a:r>
            <a:r>
              <a:rPr lang="hu-HU" sz="3600" baseline="30000" dirty="0"/>
              <a:t> (aláírási címpéldány) kell. A társasági szerződésnek tartalmaznia kell a cégünk által végezni kívánt tevékenységek listáját. A társasági szerződést a cégbíróságnál kell benyújtani, be kell jelentkeznünk az adóhatóságnál, kamarai regisztrációs kötelezettségünk van, bankszámlát kell nyitni, és jelentkeznünk kell a területileg illetékes önkormányzatnál is.</a:t>
            </a:r>
            <a:endParaRPr lang="hu-HU" sz="3600" spc="-100" baseline="30000" dirty="0"/>
          </a:p>
        </p:txBody>
      </p:sp>
      <p:sp>
        <p:nvSpPr>
          <p:cNvPr id="1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790701"/>
          </a:xfrm>
        </p:spPr>
        <p:txBody>
          <a:bodyPr>
            <a:normAutofit/>
          </a:bodyPr>
          <a:lstStyle/>
          <a:p>
            <a:r>
              <a:rPr lang="pt-BR" sz="7200" b="1" baseline="30000" dirty="0">
                <a:solidFill>
                  <a:srgbClr val="007882"/>
                </a:solidFill>
                <a:latin typeface="+mn-lt"/>
              </a:rPr>
              <a:t>49–50. A garázscégtől </a:t>
            </a:r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/>
            </a:r>
            <a:br>
              <a:rPr lang="hu-HU" sz="7200" b="1" baseline="30000" dirty="0" smtClean="0">
                <a:solidFill>
                  <a:srgbClr val="007882"/>
                </a:solidFill>
                <a:latin typeface="+mn-lt"/>
              </a:rPr>
            </a:br>
            <a:r>
              <a:rPr lang="pt-BR" sz="7200" b="1" baseline="30000" dirty="0" smtClean="0">
                <a:solidFill>
                  <a:srgbClr val="007882"/>
                </a:solidFill>
                <a:latin typeface="+mn-lt"/>
              </a:rPr>
              <a:t>a </a:t>
            </a:r>
            <a:r>
              <a:rPr lang="pt-BR" sz="7200" b="1" baseline="30000" dirty="0">
                <a:solidFill>
                  <a:srgbClr val="007882"/>
                </a:solidFill>
                <a:latin typeface="+mn-lt"/>
              </a:rPr>
              <a:t>multinacionális nagyvállalatokig </a:t>
            </a: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247776"/>
            <a:ext cx="4438650" cy="5495924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1925" y="1331244"/>
            <a:ext cx="443865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="1" baseline="30000" dirty="0"/>
              <a:t>Bizonytalan befutó </a:t>
            </a:r>
          </a:p>
          <a:p>
            <a:pPr algn="just"/>
            <a:r>
              <a:rPr lang="hu-HU" sz="3600" baseline="30000" dirty="0"/>
              <a:t>Molnár Petinek nem szegi kedvét, hogy mennyi kockázat leselkedik egy induló vállalkozásra, és mindenképp el szeretne indulni az internetes magazinnal a diákvállalkozások versenyében. A barátai viszont azon töprengenek, hogy nem kellene inkább valami kézzelfoghatóbb vállalkozásba kezdeniük, ami gyorsabb és látványosabb sikerrel kecsegtethet. Peti azonban hajthatatlan: szerinte a városi programoldal biztos befutó lesz.  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baseline="30000" dirty="0">
                <a:solidFill>
                  <a:srgbClr val="007882"/>
                </a:solidFill>
                <a:latin typeface="+mn-lt"/>
              </a:rPr>
              <a:t>49–50. A garázscégtől a multinacionális nagyvállalatokig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Mit </a:t>
            </a:r>
            <a:r>
              <a:rPr lang="hu-HU" sz="4800" b="1" baseline="30000" dirty="0">
                <a:solidFill>
                  <a:srgbClr val="007882"/>
                </a:solidFill>
              </a:rPr>
              <a:t>nevezünk finanszírozásnak? 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4762503" y="1247776"/>
            <a:ext cx="7312268" cy="5495924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4762502" y="1352834"/>
            <a:ext cx="7312268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Véleményed szerint Petinek vagy a barátainak van igaza?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Mérlegeld</a:t>
            </a:r>
            <a:r>
              <a:rPr lang="hu-HU" sz="3600" baseline="30000" dirty="0"/>
              <a:t>, hogy az alábbiak közül milyen vállalkozást alapítanál!</a:t>
            </a:r>
          </a:p>
          <a:p>
            <a:pPr algn="just">
              <a:lnSpc>
                <a:spcPts val="3000"/>
              </a:lnSpc>
            </a:pPr>
            <a:r>
              <a:rPr lang="hu-HU" sz="3600" baseline="30000" dirty="0"/>
              <a:t> – Iskolai büfé</a:t>
            </a:r>
          </a:p>
          <a:p>
            <a:pPr algn="just">
              <a:lnSpc>
                <a:spcPts val="3000"/>
              </a:lnSpc>
            </a:pPr>
            <a:r>
              <a:rPr lang="hu-HU" sz="3600" baseline="30000" dirty="0"/>
              <a:t> – Fagylaltozó</a:t>
            </a:r>
          </a:p>
          <a:p>
            <a:pPr algn="just">
              <a:lnSpc>
                <a:spcPts val="3000"/>
              </a:lnSpc>
            </a:pPr>
            <a:r>
              <a:rPr lang="hu-HU" sz="3600" baseline="30000" dirty="0"/>
              <a:t> – Rendezvényszervező </a:t>
            </a:r>
          </a:p>
          <a:p>
            <a:pPr algn="just">
              <a:lnSpc>
                <a:spcPts val="3000"/>
              </a:lnSpc>
            </a:pPr>
            <a:r>
              <a:rPr lang="hu-HU" sz="3600" baseline="30000" dirty="0"/>
              <a:t> – Biciklikölcsönző</a:t>
            </a:r>
          </a:p>
          <a:p>
            <a:pPr algn="just">
              <a:lnSpc>
                <a:spcPts val="3000"/>
              </a:lnSpc>
            </a:pPr>
            <a:r>
              <a:rPr lang="hu-HU" sz="3600" baseline="30000" dirty="0"/>
              <a:t> – Saját ötlet: 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Készíts </a:t>
            </a:r>
            <a:r>
              <a:rPr lang="hu-HU" sz="3600" baseline="30000" dirty="0"/>
              <a:t>piackutatást arról, hogy mekkora lenne az igény az általad választott vállalkozás termékei</a:t>
            </a:r>
            <a:r>
              <a:rPr lang="hu-HU" sz="3600" baseline="30000" dirty="0" smtClean="0"/>
              <a:t>/ szolgáltatása </a:t>
            </a:r>
            <a:r>
              <a:rPr lang="hu-HU" sz="3600" baseline="30000" dirty="0"/>
              <a:t>iránt a környezetedben!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Becsüld </a:t>
            </a:r>
            <a:r>
              <a:rPr lang="hu-HU" sz="3600" baseline="30000" dirty="0"/>
              <a:t>meg, és számold ki, hogy mekkora induló tőke kellene a vállalkozás létre­hozásához!</a:t>
            </a:r>
          </a:p>
        </p:txBody>
      </p:sp>
    </p:spTree>
    <p:extLst>
      <p:ext uri="{BB962C8B-B14F-4D97-AF65-F5344CB8AC3E}">
        <p14:creationId xmlns:p14="http://schemas.microsoft.com/office/powerpoint/2010/main" val="336733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443180"/>
            <a:ext cx="5184528" cy="520064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1925" y="1526648"/>
            <a:ext cx="5067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Díszes társasági forma  </a:t>
            </a:r>
          </a:p>
          <a:p>
            <a:pPr algn="just"/>
            <a:r>
              <a:rPr lang="hu-HU" sz="3600" baseline="30000" dirty="0"/>
              <a:t>Peti és csapata a kereslet felmérése után végül úgy dönt: annak érdekében, hogy a kecske is jóllakjon, és a káposzta is megmaradjon, egy internetes biciklikölcsönző vállalkozással neveznek a diákvállalkozások versenyére. A döntéssel mindenki elégedett, mivel a rögtönzött piackutatásuk azt mutatta, hogy sokan szívesen járnának kerékpárral, de nincs pénzük sajátot venni. A verseny részeként a vállalkozás társasági formáját is meg kell határozniuk.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baseline="30000" dirty="0">
                <a:solidFill>
                  <a:srgbClr val="007882"/>
                </a:solidFill>
                <a:latin typeface="+mn-lt"/>
              </a:rPr>
              <a:t>49–50. A garázscégtől a multinacionális nagyvállalatokig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Milyen </a:t>
            </a:r>
            <a:r>
              <a:rPr lang="hu-HU" sz="4800" b="1" baseline="30000" dirty="0">
                <a:solidFill>
                  <a:srgbClr val="007882"/>
                </a:solidFill>
              </a:rPr>
              <a:t>vállalkozási formák vannak? 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6257925" y="1443180"/>
            <a:ext cx="5816846" cy="5200649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6410325" y="1771650"/>
            <a:ext cx="5664445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Tekintsd </a:t>
            </a:r>
            <a:r>
              <a:rPr lang="hu-HU" sz="3600" baseline="30000" dirty="0"/>
              <a:t>át a vállalkozási formákat összehasonlító táblázatot, és tegyél javaslatot arra, hogy milyen </a:t>
            </a:r>
            <a:r>
              <a:rPr lang="hu-HU" sz="3600" baseline="30000" dirty="0" smtClean="0"/>
              <a:t>vállalkozási </a:t>
            </a:r>
            <a:r>
              <a:rPr lang="hu-HU" sz="3600" baseline="30000" dirty="0"/>
              <a:t>formát válasszon Peti csapata! A döntést indokold is meg!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Keresd </a:t>
            </a:r>
            <a:r>
              <a:rPr lang="hu-HU" sz="3600" baseline="30000" dirty="0"/>
              <a:t>meg a </a:t>
            </a:r>
            <a:r>
              <a:rPr lang="hu-HU" sz="3600" baseline="30000" dirty="0" err="1" smtClean="0">
                <a:hlinkClick r:id="rId3"/>
              </a:rPr>
              <a:t>www.kormanyhivatal.hu</a:t>
            </a:r>
            <a:r>
              <a:rPr lang="hu-HU" sz="3600" baseline="30000" dirty="0" smtClean="0"/>
              <a:t>  oldalt</a:t>
            </a:r>
            <a:r>
              <a:rPr lang="hu-HU" sz="3600" baseline="30000" dirty="0"/>
              <a:t>, és nézd át, hogyan lehet egyéni vállalkozást alapítani!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Foglald </a:t>
            </a:r>
            <a:r>
              <a:rPr lang="hu-HU" sz="3600" baseline="30000" dirty="0"/>
              <a:t>össze, milyen ügyintézési feladatokat kell elvégezni, ha Peti az egyéni vállalkozási formát választja?</a:t>
            </a:r>
          </a:p>
        </p:txBody>
      </p:sp>
    </p:spTree>
    <p:extLst>
      <p:ext uri="{BB962C8B-B14F-4D97-AF65-F5344CB8AC3E}">
        <p14:creationId xmlns:p14="http://schemas.microsoft.com/office/powerpoint/2010/main" val="64652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443180"/>
            <a:ext cx="3981449" cy="520064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161925" y="1526648"/>
            <a:ext cx="39814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A jog asztalánál </a:t>
            </a:r>
          </a:p>
          <a:p>
            <a:pPr algn="just"/>
            <a:r>
              <a:rPr lang="hu-HU" sz="3600" baseline="30000" dirty="0"/>
              <a:t>Mérlegelve a vállalkozási formák előnyeit és hátrányait, Molnár Peti és csapata a betéti társaság alapítása mellett dönt. Amikor utánanéznek, kiderül, hogy a cégalapítás meglehetősen sok jogi feladattal és adminisztrációval jár. Ezért segítséget vesznek igénybe – anyu egyik barátnője szerencsére jogász, és vállalati joggal foglalkozik.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baseline="30000" dirty="0">
                <a:solidFill>
                  <a:srgbClr val="007882"/>
                </a:solidFill>
                <a:latin typeface="+mn-lt"/>
              </a:rPr>
              <a:t>49–50. A garázscégtől a multinacionális nagyvállalatokig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C.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Hogyan </a:t>
            </a:r>
            <a:r>
              <a:rPr lang="hu-HU" sz="4800" b="1" baseline="30000" dirty="0">
                <a:solidFill>
                  <a:srgbClr val="007882"/>
                </a:solidFill>
              </a:rPr>
              <a:t>kell céget alapítani? </a:t>
            </a:r>
          </a:p>
        </p:txBody>
      </p:sp>
      <p:sp>
        <p:nvSpPr>
          <p:cNvPr id="16" name="Lekerekített téglalap 15"/>
          <p:cNvSpPr/>
          <p:nvPr/>
        </p:nvSpPr>
        <p:spPr>
          <a:xfrm>
            <a:off x="4305301" y="3400425"/>
            <a:ext cx="7769470" cy="3243404"/>
          </a:xfrm>
          <a:prstGeom prst="roundRect">
            <a:avLst>
              <a:gd name="adj" fmla="val 5209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Téglalap 16"/>
          <p:cNvSpPr/>
          <p:nvPr/>
        </p:nvSpPr>
        <p:spPr>
          <a:xfrm>
            <a:off x="4305301" y="3542584"/>
            <a:ext cx="7769470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jogász azt tanácsolja, hogy nézzék át a </a:t>
            </a:r>
            <a:r>
              <a:rPr lang="hu-HU" sz="3600" baseline="30000" dirty="0" err="1"/>
              <a:t>kormanyhivatal.hu</a:t>
            </a:r>
            <a:r>
              <a:rPr lang="hu-HU" sz="3600" baseline="30000" dirty="0"/>
              <a:t> oldalon a betéti társaság alapításához szükséges tudnivalókat: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Foglald </a:t>
            </a:r>
            <a:r>
              <a:rPr lang="hu-HU" sz="3600" baseline="30000" dirty="0"/>
              <a:t>össze, hogy milyen feladatokat szükséges elvégezni a betéti társaság alapításához, elindításához!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Miről </a:t>
            </a:r>
            <a:r>
              <a:rPr lang="hu-HU" sz="3600" baseline="30000" dirty="0"/>
              <a:t>dönthet a tagok gyűlése? 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 smtClean="0"/>
              <a:t>Ki </a:t>
            </a:r>
            <a:r>
              <a:rPr lang="hu-HU" sz="3600" baseline="30000" dirty="0"/>
              <a:t>lehet ügyvezető?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41" b="10755"/>
          <a:stretch/>
        </p:blipFill>
        <p:spPr>
          <a:xfrm>
            <a:off x="4305301" y="1438626"/>
            <a:ext cx="7769470" cy="181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 smtClean="0">
                <a:solidFill>
                  <a:srgbClr val="007882"/>
                </a:solidFill>
                <a:latin typeface="+mn-lt"/>
              </a:rPr>
              <a:t>Összegzés</a:t>
            </a:r>
            <a:endParaRPr lang="hu-HU" sz="72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 smtClean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3" y="1422734"/>
            <a:ext cx="11828340" cy="200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Számtalan vállalkozás bukik el rögtön az induláskor azon, hogy a tulajdonosnak nincs elegendő pénze, azaz tőkéje az ötlet megvalósításához. Az életképes ötlet számára sokszor a tőkehiány okozza a legfőbb korlátot. Éppen ezért a vállalkozás indulása előtt nem árt alaposan feltérképezni, vajon rendelkezésre áll-e elég pénz az ötlet kivitelezéséhez, és ha nem, miképp lehet hozzájutni</a:t>
            </a:r>
            <a:r>
              <a:rPr lang="hu-HU" sz="3600" baseline="30000" dirty="0" smtClean="0"/>
              <a:t>.</a:t>
            </a:r>
            <a:endParaRPr lang="hu-HU" sz="3600" baseline="30000" dirty="0"/>
          </a:p>
        </p:txBody>
      </p:sp>
      <p:sp>
        <p:nvSpPr>
          <p:cNvPr id="3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baseline="30000" dirty="0">
                <a:solidFill>
                  <a:srgbClr val="007882"/>
                </a:solidFill>
                <a:latin typeface="+mn-lt"/>
              </a:rPr>
              <a:t>49–50. A garázscégtől a multinacionális nagyvállalatokig </a:t>
            </a:r>
          </a:p>
        </p:txBody>
      </p:sp>
      <p:sp>
        <p:nvSpPr>
          <p:cNvPr id="34" name="Téglalap 33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A.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Mit </a:t>
            </a:r>
            <a:r>
              <a:rPr lang="hu-HU" sz="4800" b="1" baseline="30000" dirty="0">
                <a:solidFill>
                  <a:srgbClr val="007882"/>
                </a:solidFill>
              </a:rPr>
              <a:t>nevezünk finanszírozásnak? </a:t>
            </a:r>
          </a:p>
        </p:txBody>
      </p:sp>
      <p:sp>
        <p:nvSpPr>
          <p:cNvPr id="30" name="Téglalap 29"/>
          <p:cNvSpPr/>
          <p:nvPr/>
        </p:nvSpPr>
        <p:spPr>
          <a:xfrm>
            <a:off x="164123" y="3318120"/>
            <a:ext cx="6948776" cy="353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vállalkozás pénzzel való ellátását finanszírozásnak nevezzük. Ez a fogalom lényegében a megvalósításhoz szükséges pénzeszközök előteremtését és </a:t>
            </a:r>
            <a:r>
              <a:rPr lang="hu-HU" sz="3600" baseline="30000" dirty="0" err="1"/>
              <a:t>észszerű</a:t>
            </a:r>
            <a:r>
              <a:rPr lang="hu-HU" sz="3600" baseline="30000" dirty="0"/>
              <a:t> felhasználását jelenti. A pénz előteremtése történhet saját erőből (saját forrásból) és/vagy külső segítség igénybevételével (idegen forrásból). Ezek aránya és formája jelentősen eltérhet egymástól attól függően, hogy egy családi vállalkozásról vagy egy már működő nagyvállalatról beszélünk. </a:t>
            </a:r>
          </a:p>
        </p:txBody>
      </p:sp>
      <p:pic>
        <p:nvPicPr>
          <p:cNvPr id="39" name="Kép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2933700"/>
            <a:ext cx="4791563" cy="370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24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3" y="832184"/>
            <a:ext cx="5427052" cy="430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vállalkozások esetében a leggyakrabban előforduló saját forrást a tulajdonosok megtakarításai (készpénz, bankbetét) jelentik, már működő vállalkozás esetében pedig az a nyereség, amit visszaforgatnak a működésbe például újabb erőforrások vásárlásával. Szintén saját forrásnak minősül a tulajdonosok meglévő vagyontárgyainak (például ház, autó, számítógép, mezőgazdasági gép, földterület, értékpapír) átengedése. </a:t>
            </a:r>
          </a:p>
        </p:txBody>
      </p:sp>
      <p:sp>
        <p:nvSpPr>
          <p:cNvPr id="3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baseline="30000" dirty="0">
                <a:solidFill>
                  <a:srgbClr val="007882"/>
                </a:solidFill>
                <a:latin typeface="+mn-lt"/>
              </a:rPr>
              <a:t>49–50. A garázscégtől a multinacionális </a:t>
            </a:r>
            <a:r>
              <a:rPr lang="pt-BR" sz="2400" b="1" baseline="30000" dirty="0" smtClean="0">
                <a:solidFill>
                  <a:srgbClr val="007882"/>
                </a:solidFill>
                <a:latin typeface="+mn-lt"/>
              </a:rPr>
              <a:t>nagyvállalatokig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- </a:t>
            </a:r>
            <a:r>
              <a:rPr lang="hu-HU" sz="2400" b="1" baseline="30000" dirty="0"/>
              <a:t>A </a:t>
            </a:r>
            <a:r>
              <a:rPr lang="hu-HU" sz="2400" b="1" baseline="30000" dirty="0">
                <a:solidFill>
                  <a:srgbClr val="007882"/>
                </a:solidFill>
              </a:rPr>
              <a:t>Mit nevezünk finanszírozásnak? </a:t>
            </a:r>
            <a:r>
              <a:rPr lang="pt-BR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pt-BR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37" name="Lekerekített téglalap 36"/>
          <p:cNvSpPr/>
          <p:nvPr/>
        </p:nvSpPr>
        <p:spPr>
          <a:xfrm>
            <a:off x="5791200" y="832184"/>
            <a:ext cx="6206025" cy="5734376"/>
          </a:xfrm>
          <a:prstGeom prst="roundRect">
            <a:avLst>
              <a:gd name="adj" fmla="val 5493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Téglalap 37"/>
          <p:cNvSpPr/>
          <p:nvPr/>
        </p:nvSpPr>
        <p:spPr>
          <a:xfrm>
            <a:off x="5972175" y="1018583"/>
            <a:ext cx="602505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Egyre elterjedtebb az ígéretes induló vállalkozások (úgynevezett start </a:t>
            </a:r>
            <a:r>
              <a:rPr lang="hu-HU" sz="3600" baseline="30000" dirty="0" err="1"/>
              <a:t>upok</a:t>
            </a:r>
            <a:r>
              <a:rPr lang="hu-HU" sz="3600" baseline="30000" dirty="0"/>
              <a:t>) kockázati tőkéből történő finanszírozása. A kockázati tőke olyan nagy kockázattal járó tevékenységet folytató vállalatok számára külső forrásból nyújtott tőkebefektetés, amelynek bevonásával biztosítani lehet a vállalkozás elindulását és további fejlődését. Cserébe a </a:t>
            </a:r>
            <a:r>
              <a:rPr lang="hu-HU" sz="3600" baseline="30000" dirty="0" err="1"/>
              <a:t>kockázatitőke-társaságok</a:t>
            </a:r>
            <a:r>
              <a:rPr lang="hu-HU" sz="3600" baseline="30000" dirty="0"/>
              <a:t> tulajdonrészt szerezhetnek az adott vállalkozásban. A start </a:t>
            </a:r>
            <a:r>
              <a:rPr lang="hu-HU" sz="3600" baseline="30000" dirty="0" err="1"/>
              <a:t>upok</a:t>
            </a:r>
            <a:r>
              <a:rPr lang="hu-HU" sz="3600" baseline="30000" dirty="0"/>
              <a:t> általában olyan újonnan alapított, nagy növekedési lehetőségekkel rendelkező induló vállalkozások, amelyek a nemzetközi piacokon való jelenlétet tűzték ki célul.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 rotWithShape="1">
          <a:blip r:embed="rId3"/>
          <a:srcRect l="1715" t="4170" r="5089" b="12658"/>
          <a:stretch/>
        </p:blipFill>
        <p:spPr>
          <a:xfrm>
            <a:off x="238125" y="4953000"/>
            <a:ext cx="535305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02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64122" y="993249"/>
            <a:ext cx="1176117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külső (idegen) forrásokat jellemzően a már működő vállalkozások veszik igénybe, amelyeket leggyakrabban – közvetítők segítségével – a pénz- és tőkepiacon találják meg. A leggyakoribb idegen forrás a hitel, ezen belül is a kamat ellenében a bankoktól és egyéb pénzügyi szolgáltatóktól felvett hitelek, lízing és a bérlet, amikor díjat fizetünk egy idegen termelési eszköz használatáért. Az úgynevezett kereskedelmi hitelek vagy szállítói tartozások is külső forrásnak minősülnek, ilyenkor a vállalkozás által vásárolt erőforrást (például nyersanyagot)  később kell kifizetni. A nagyvállalatok gyakran finanszírozzák magukat értékpapírok (kötvények, részvények) kibocsátásával. </a:t>
            </a:r>
          </a:p>
        </p:txBody>
      </p:sp>
      <p:sp>
        <p:nvSpPr>
          <p:cNvPr id="3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baseline="30000" dirty="0">
                <a:solidFill>
                  <a:srgbClr val="007882"/>
                </a:solidFill>
                <a:latin typeface="+mn-lt"/>
              </a:rPr>
              <a:t>49–50. A garázscégtől a multinacionális </a:t>
            </a:r>
            <a:r>
              <a:rPr lang="pt-BR" sz="2400" b="1" baseline="30000" dirty="0" smtClean="0">
                <a:solidFill>
                  <a:srgbClr val="007882"/>
                </a:solidFill>
                <a:latin typeface="+mn-lt"/>
              </a:rPr>
              <a:t>nagyvállalatokig</a:t>
            </a:r>
            <a:r>
              <a:rPr lang="hu-HU" sz="2400" b="1" baseline="30000" dirty="0" smtClean="0">
                <a:solidFill>
                  <a:srgbClr val="007882"/>
                </a:solidFill>
                <a:latin typeface="+mn-lt"/>
              </a:rPr>
              <a:t> - </a:t>
            </a:r>
            <a:r>
              <a:rPr lang="hu-HU" sz="2400" b="1" baseline="30000" dirty="0"/>
              <a:t>A </a:t>
            </a:r>
            <a:r>
              <a:rPr lang="hu-HU" sz="2400" b="1" baseline="30000" dirty="0">
                <a:solidFill>
                  <a:srgbClr val="007882"/>
                </a:solidFill>
              </a:rPr>
              <a:t>Mit nevezünk finanszírozásnak? </a:t>
            </a:r>
            <a:r>
              <a:rPr lang="pt-BR" sz="2400" b="1" baseline="30000" dirty="0" smtClean="0">
                <a:solidFill>
                  <a:srgbClr val="007882"/>
                </a:solidFill>
                <a:latin typeface="+mn-lt"/>
              </a:rPr>
              <a:t> </a:t>
            </a:r>
            <a:endParaRPr lang="pt-BR" sz="2400" b="1" baseline="30000" dirty="0">
              <a:solidFill>
                <a:srgbClr val="007882"/>
              </a:solidFill>
              <a:latin typeface="+mn-lt"/>
            </a:endParaRPr>
          </a:p>
        </p:txBody>
      </p:sp>
      <p:sp>
        <p:nvSpPr>
          <p:cNvPr id="35" name="Lekerekített téglalap 34"/>
          <p:cNvSpPr/>
          <p:nvPr/>
        </p:nvSpPr>
        <p:spPr>
          <a:xfrm>
            <a:off x="238126" y="4406628"/>
            <a:ext cx="11687174" cy="2163928"/>
          </a:xfrm>
          <a:prstGeom prst="roundRect">
            <a:avLst>
              <a:gd name="adj" fmla="val 9402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Téglalap 35"/>
          <p:cNvSpPr/>
          <p:nvPr/>
        </p:nvSpPr>
        <p:spPr>
          <a:xfrm>
            <a:off x="638175" y="4648872"/>
            <a:ext cx="11287124" cy="1921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Kezdő vállalkozásoknak nyújtanak kedvezményes iroda- és műhelybérleti lehetőséget, általános irodai szolgáltatásokat, fénymásolást, tárgyalóterem-bérleti lehetőségeket az úgynevezett vállalkozói inkubátorházak. Bővebb információt a Vállalkozói Inkubátorok Szövetsége </a:t>
            </a:r>
            <a:r>
              <a:rPr lang="hu-HU" sz="3600" baseline="30000" dirty="0">
                <a:hlinkClick r:id="rId3"/>
              </a:rPr>
              <a:t>honlapján</a:t>
            </a:r>
            <a:r>
              <a:rPr lang="hu-HU" sz="3600" baseline="30000" dirty="0"/>
              <a:t> találsz!</a:t>
            </a:r>
          </a:p>
        </p:txBody>
      </p:sp>
    </p:spTree>
    <p:extLst>
      <p:ext uri="{BB962C8B-B14F-4D97-AF65-F5344CB8AC3E}">
        <p14:creationId xmlns:p14="http://schemas.microsoft.com/office/powerpoint/2010/main" val="38510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3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 b="1" baseline="30000" dirty="0">
                <a:solidFill>
                  <a:srgbClr val="007882"/>
                </a:solidFill>
                <a:latin typeface="+mn-lt"/>
              </a:rPr>
              <a:t>49–50. A garázscégtől a multinacionális nagyvállalatokig </a:t>
            </a:r>
          </a:p>
        </p:txBody>
      </p:sp>
      <p:sp>
        <p:nvSpPr>
          <p:cNvPr id="34" name="Téglalap 33"/>
          <p:cNvSpPr/>
          <p:nvPr/>
        </p:nvSpPr>
        <p:spPr>
          <a:xfrm>
            <a:off x="-1" y="507389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 smtClean="0"/>
              <a:t>B. </a:t>
            </a:r>
            <a:r>
              <a:rPr lang="hu-HU" sz="4800" b="1" baseline="30000" dirty="0" smtClean="0">
                <a:solidFill>
                  <a:srgbClr val="007882"/>
                </a:solidFill>
              </a:rPr>
              <a:t>Milyen </a:t>
            </a:r>
            <a:r>
              <a:rPr lang="hu-HU" sz="4800" b="1" baseline="30000" dirty="0">
                <a:solidFill>
                  <a:srgbClr val="007882"/>
                </a:solidFill>
              </a:rPr>
              <a:t>vállalkozási formák vannak? </a:t>
            </a:r>
          </a:p>
        </p:txBody>
      </p:sp>
      <p:sp>
        <p:nvSpPr>
          <p:cNvPr id="5" name="Téglalap 4"/>
          <p:cNvSpPr/>
          <p:nvPr/>
        </p:nvSpPr>
        <p:spPr>
          <a:xfrm>
            <a:off x="7713785" y="1178508"/>
            <a:ext cx="43466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3600" baseline="30000" dirty="0"/>
              <a:t>A vállalkozásokkal szemben elvárás, hogy tevékenységük következményeiért, a </a:t>
            </a:r>
            <a:r>
              <a:rPr lang="hu-HU" sz="3600" baseline="30000" dirty="0" smtClean="0"/>
              <a:t>működésük </a:t>
            </a:r>
            <a:r>
              <a:rPr lang="hu-HU" sz="3600" baseline="30000" dirty="0"/>
              <a:t>során keletkezett </a:t>
            </a:r>
            <a:r>
              <a:rPr lang="hu-HU" sz="3600" baseline="30000" dirty="0" err="1" smtClean="0"/>
              <a:t>kötelezett-ségeikért</a:t>
            </a:r>
            <a:r>
              <a:rPr lang="hu-HU" sz="3600" baseline="30000" dirty="0" smtClean="0"/>
              <a:t> </a:t>
            </a:r>
            <a:r>
              <a:rPr lang="hu-HU" sz="3600" baseline="30000" dirty="0"/>
              <a:t>és azok teljesítéséért felelősséggel tartozzanak. Ez egyszerre jelent erkölcsi, jogi és anyagi felelősséget. Minden </a:t>
            </a:r>
            <a:r>
              <a:rPr lang="hu-HU" sz="3600" baseline="30000" dirty="0" smtClean="0"/>
              <a:t>vállalkozás </a:t>
            </a:r>
            <a:r>
              <a:rPr lang="hu-HU" sz="3600" baseline="30000" dirty="0"/>
              <a:t>köteles vállalni tevékenységének anyagi </a:t>
            </a:r>
            <a:r>
              <a:rPr lang="hu-HU" sz="3600" baseline="30000" dirty="0" err="1" smtClean="0"/>
              <a:t>követ-kezményeit</a:t>
            </a:r>
            <a:r>
              <a:rPr lang="hu-HU" sz="3600" baseline="30000" dirty="0"/>
              <a:t>, ami azt jelenti, hogy teljes saját vagyonával felel a tartozásaiért. Különbség </a:t>
            </a:r>
            <a:r>
              <a:rPr lang="hu-HU" sz="3600" baseline="30000" dirty="0" smtClean="0"/>
              <a:t>első-sorban </a:t>
            </a:r>
            <a:r>
              <a:rPr lang="hu-HU" sz="3600" baseline="30000" dirty="0"/>
              <a:t>a tulajdonosok anyagi felelősségében van.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5720860" y="4587631"/>
            <a:ext cx="37513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dirty="0" smtClean="0">
                <a:latin typeface="Myriad Pro" panose="020B0503030403020204" pitchFamily="34" charset="0"/>
              </a:rPr>
              <a:t>1</a:t>
            </a:r>
            <a:endParaRPr lang="hu-HU" sz="1400" dirty="0">
              <a:latin typeface="Myriad Pro" panose="020B0503030403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4" y="1178508"/>
            <a:ext cx="7622931" cy="557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5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2455</TotalTime>
  <Words>1370</Words>
  <Application>Microsoft Office PowerPoint</Application>
  <PresentationFormat>Szélesvásznú</PresentationFormat>
  <Paragraphs>63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Myriad Pro</vt:lpstr>
      <vt:lpstr>Office-téma</vt:lpstr>
      <vt:lpstr>49–50. A garázscégtől  a multinacionális nagyvállalatokig </vt:lpstr>
      <vt:lpstr>PowerPoint bemutató</vt:lpstr>
      <vt:lpstr>PowerPoint bemutató</vt:lpstr>
      <vt:lpstr>PowerPoint bemutató</vt:lpstr>
      <vt:lpstr>Összegzés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49–50. A garázscégtől  a multinacionális nagyvállalatokig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260</cp:revision>
  <dcterms:created xsi:type="dcterms:W3CDTF">2016-02-25T10:27:13Z</dcterms:created>
  <dcterms:modified xsi:type="dcterms:W3CDTF">2016-04-14T10:59:04Z</dcterms:modified>
</cp:coreProperties>
</file>