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430" r:id="rId4"/>
    <p:sldId id="425" r:id="rId5"/>
    <p:sldId id="372" r:id="rId6"/>
    <p:sldId id="388" r:id="rId7"/>
    <p:sldId id="431" r:id="rId8"/>
    <p:sldId id="432" r:id="rId9"/>
    <p:sldId id="433" r:id="rId10"/>
    <p:sldId id="435" r:id="rId11"/>
    <p:sldId id="382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am.hu/hu/k%C3%B6zgazdas%C3%A1gtan-%C3%BCzleti-tervez%C3%A9s/arnyekprogram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47–48. Pénz vagy tőke?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723900" y="2788945"/>
            <a:ext cx="10897530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A. Mit </a:t>
            </a:r>
            <a:r>
              <a:rPr lang="hu-HU" sz="4800" b="1" baseline="30000" dirty="0">
                <a:solidFill>
                  <a:srgbClr val="007882"/>
                </a:solidFill>
              </a:rPr>
              <a:t>nevezünk üzleti vállalkozásnak? </a:t>
            </a:r>
          </a:p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B. Milyen </a:t>
            </a:r>
            <a:r>
              <a:rPr lang="hu-HU" sz="4800" b="1" baseline="30000" dirty="0">
                <a:solidFill>
                  <a:srgbClr val="007882"/>
                </a:solidFill>
              </a:rPr>
              <a:t>tényezők befolyásolják a vállalkozások tevékenységét? 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943244"/>
            <a:ext cx="118235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tágabb környezetbe tartozók hatása általában közvetett és ritkább, bár időnként nagyon komoly következményekkel jár. Ilyen </a:t>
            </a:r>
            <a:r>
              <a:rPr lang="hu-HU" sz="3600" spc="-100" baseline="30000" dirty="0" smtClean="0"/>
              <a:t>a </a:t>
            </a:r>
            <a:r>
              <a:rPr lang="hu-HU" sz="3600" spc="-100" baseline="30000" dirty="0"/>
              <a:t>nemzetgazdaság egésze, amely </a:t>
            </a:r>
            <a:r>
              <a:rPr lang="hu-HU" sz="3600" spc="-100" baseline="30000" dirty="0" smtClean="0"/>
              <a:t>általános </a:t>
            </a:r>
            <a:r>
              <a:rPr lang="hu-HU" sz="3600" spc="-100" baseline="30000" dirty="0"/>
              <a:t>állapotával befolyásolja a piacokat. A technikai környezet, amely új technológiák, anyagok, eljárások megjelenésével készteti </a:t>
            </a:r>
            <a:r>
              <a:rPr lang="hu-HU" sz="3600" spc="-100" baseline="30000" dirty="0" smtClean="0"/>
              <a:t>alkalmazkodásra </a:t>
            </a:r>
            <a:r>
              <a:rPr lang="hu-HU" sz="3600" spc="-100" baseline="30000" dirty="0"/>
              <a:t>a </a:t>
            </a:r>
            <a:r>
              <a:rPr lang="hu-HU" sz="3600" spc="-100" baseline="30000" dirty="0" smtClean="0"/>
              <a:t>vállalatokat </a:t>
            </a:r>
            <a:r>
              <a:rPr lang="hu-HU" sz="3600" spc="-100" baseline="30000" dirty="0"/>
              <a:t>(ilyen volt például a közelmúltban az internet vagy a </a:t>
            </a:r>
            <a:r>
              <a:rPr lang="hu-HU" sz="3600" spc="-100" baseline="30000" dirty="0" err="1"/>
              <a:t>Facebook</a:t>
            </a:r>
            <a:r>
              <a:rPr lang="hu-HU" sz="3600" spc="-100" baseline="30000" dirty="0"/>
              <a:t> megjelenése). </a:t>
            </a:r>
            <a:r>
              <a:rPr lang="hu-HU" sz="3600" spc="-100" dirty="0" smtClean="0"/>
              <a:t> </a:t>
            </a:r>
            <a:r>
              <a:rPr lang="hu-HU" sz="3600" spc="-100" baseline="30000" dirty="0" smtClean="0"/>
              <a:t>A </a:t>
            </a:r>
            <a:r>
              <a:rPr lang="hu-HU" sz="3600" spc="-100" baseline="30000" dirty="0"/>
              <a:t>természeti </a:t>
            </a:r>
            <a:r>
              <a:rPr lang="hu-HU" sz="3600" spc="-100" baseline="30000" dirty="0" smtClean="0"/>
              <a:t>környezet nemcsak </a:t>
            </a:r>
            <a:r>
              <a:rPr lang="hu-HU" sz="3600" spc="-100" baseline="30000" dirty="0"/>
              <a:t>a mezőgazdasági vállalatokra, hanem az időjáráson, természeti kincseken keresztül </a:t>
            </a:r>
            <a:r>
              <a:rPr lang="hu-HU" sz="3600" spc="-100" baseline="30000" dirty="0" smtClean="0"/>
              <a:t>sok </a:t>
            </a:r>
            <a:r>
              <a:rPr lang="hu-HU" sz="3600" spc="-100" baseline="30000" dirty="0"/>
              <a:t>vállalatra, a környezetszennyezésen keresztül pedig lényegében mindenkire hat. A világgazdaság változásai </a:t>
            </a:r>
            <a:r>
              <a:rPr lang="hu-HU" sz="3600" spc="-100" baseline="30000" dirty="0" smtClean="0"/>
              <a:t>érzékenyen </a:t>
            </a:r>
            <a:r>
              <a:rPr lang="hu-HU" sz="3600" spc="-100" baseline="30000" dirty="0"/>
              <a:t>befolyásolhatják valamennyi vállalatot (például az energiaárak alakulása), míg mások csak áttételesen hatnak (például háborúk, egyes valuták árfolyamváltozása). A társadalom, a kultúra, a hagyományok hatása fontos üzleti </a:t>
            </a:r>
            <a:r>
              <a:rPr lang="hu-HU" sz="3600" spc="-100" baseline="30000" dirty="0" smtClean="0"/>
              <a:t>tényezőt</a:t>
            </a:r>
            <a:r>
              <a:rPr lang="hu-HU" sz="3600" spc="-100" baseline="30000" dirty="0"/>
              <a:t>, alkalmazkodási kényszert, lehetőséget </a:t>
            </a:r>
            <a:r>
              <a:rPr lang="hu-HU" sz="3600" spc="-100" baseline="30000" dirty="0" smtClean="0"/>
              <a:t>jelenthetnek. </a:t>
            </a:r>
            <a:endParaRPr lang="hu-HU" sz="3600" spc="-100" baseline="30000" dirty="0"/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?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Milyen tényezők befolyásolják a vállalkozások tevékenységét?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61924" y="4728262"/>
            <a:ext cx="11825775" cy="1894960"/>
          </a:xfrm>
          <a:prstGeom prst="roundRect">
            <a:avLst>
              <a:gd name="adj" fmla="val 1601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19075" y="4790801"/>
            <a:ext cx="11673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spc="-100" baseline="30000" dirty="0"/>
              <a:t>Jó, ha tudod!</a:t>
            </a:r>
          </a:p>
          <a:p>
            <a:pPr algn="just"/>
            <a:r>
              <a:rPr lang="hu-HU" sz="3600" spc="-100" baseline="30000" dirty="0"/>
              <a:t>Az eredményért való küzdelem valamennyi vállalkozás jellemzője. Ez a gazdasági verseny egy átfogó gazdasági-társadalmi jelenség sokféle vállalati stratégiával és megoldással. Előnye a folyamatos innováció és a költségek csökkentésére való törekvés, ugyanakkor a versenynek káros hatásai, „kinövései” vannak, amelyeket az állam külön törvényekkel igyekszik keretek között tartani.</a:t>
            </a:r>
          </a:p>
        </p:txBody>
      </p:sp>
    </p:spTree>
    <p:extLst>
      <p:ext uri="{BB962C8B-B14F-4D97-AF65-F5344CB8AC3E}">
        <p14:creationId xmlns:p14="http://schemas.microsoft.com/office/powerpoint/2010/main" val="28827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2008554"/>
            <a:ext cx="11893867" cy="327782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Mit nevezünk üzleti vállalkozásnak?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üzleti vállalkozás olyan tevékenység, amely piacon jelenik meg, </a:t>
            </a:r>
            <a:r>
              <a:rPr lang="hu-HU" sz="3600" baseline="30000" dirty="0" err="1"/>
              <a:t>szükségletkielégítésre</a:t>
            </a:r>
            <a:r>
              <a:rPr lang="hu-HU" sz="3600" baseline="30000" dirty="0"/>
              <a:t> alkalmas javakat – terméket, szolgáltatást – állít elő, és ezek értékesítésével nyereségszerzésre törekszik. Az üzleti vállalkozási tevékenység szervezeti formáit vállalatoknak nevezzük. Ezek olyan önállóan gazdálkodó gazdasági alapegységek, amelyek kockázatot vállalva nyereség elérésére és tőkéjük gyarapítására törekszenek.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Milyen tényezők befolyásolják a vállalkozások tevékenységét?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kockázat jelentős része a vállalat környezetéből érkezik. A szűkebb környezetben található szereplők (vevők, szállítók, versenytársak, állam) állandó kölcsönhatásban állnak a vállalattal, döntéseik kihatnak a vállalat üzletmenetére. A tágabb környezetbe tartozók (természeti és technikai környezet, nemzet- és világgazdaság, társadalom és kultúra) hatása általában közvetett, ritkább, bár időnként nagyon komoly, súlyos következményekkel járhat. </a:t>
            </a:r>
            <a:endParaRPr lang="hu-HU" sz="3600" spc="-100" baseline="30000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-1"/>
            <a:ext cx="12192000" cy="1790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7200" b="1" baseline="30000" smtClean="0">
                <a:solidFill>
                  <a:srgbClr val="007882"/>
                </a:solidFill>
                <a:latin typeface="+mn-lt"/>
              </a:rPr>
              <a:t>47–48. Pénz vagy tőke? 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6562723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8" y="1524284"/>
            <a:ext cx="6477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Vállalt vállalkozás </a:t>
            </a:r>
          </a:p>
          <a:p>
            <a:pPr algn="just"/>
            <a:r>
              <a:rPr lang="hu-HU" sz="3600" baseline="30000" dirty="0"/>
              <a:t>Molnár Peti iskolája is részt vesz a diákvállalkozók országos versenyében. Peti és két barátja úgy érezte, itt a nagy alkalom, hogy végre megmutassák, milyen tehetséges üzletemberek ők valójában. Már régóta dédelgetik egy olyan internetes oldal tervét, amely a városban található vendéglátóhelyeket és szabadidős programokat gyűjtené össze. Apu azt tanácsolja nekik, hogy mielőtt belevágnának a versenybe, beszéljenek az egyik barátjával, aki egy internetkávézót működtet a városban. Az üzletember egyetlen idézetben foglalta össze tanácsait: „Akár azt hiszed, képes vagy rá, akár azt, hogy nem, igazad lesz.”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Mit </a:t>
            </a:r>
            <a:r>
              <a:rPr lang="hu-HU" sz="4800" b="1" baseline="30000" dirty="0">
                <a:solidFill>
                  <a:srgbClr val="007882"/>
                </a:solidFill>
              </a:rPr>
              <a:t>nevezünk üzleti vállalkozásnak?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3" y="7219951"/>
            <a:ext cx="9359495" cy="5295899"/>
          </a:xfrm>
          <a:prstGeom prst="rect">
            <a:avLst/>
          </a:prstGeom>
        </p:spPr>
      </p:pic>
      <p:sp>
        <p:nvSpPr>
          <p:cNvPr id="16" name="Lekerekített téglalap 15"/>
          <p:cNvSpPr/>
          <p:nvPr/>
        </p:nvSpPr>
        <p:spPr>
          <a:xfrm>
            <a:off x="6972299" y="1362076"/>
            <a:ext cx="5102471" cy="529589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7239000" y="1771650"/>
            <a:ext cx="4835770" cy="492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Járj </a:t>
            </a:r>
            <a:r>
              <a:rPr lang="hu-HU" sz="3600" baseline="30000" dirty="0"/>
              <a:t>utána, hogy kitől származik az idézet, és gondold át, hogy mire vonatkozik!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Írd </a:t>
            </a:r>
            <a:r>
              <a:rPr lang="hu-HU" sz="3600" baseline="30000" dirty="0"/>
              <a:t>össze, milyen kihívásokkal, sikerekkel és buktatókkal járhat </a:t>
            </a:r>
            <a:r>
              <a:rPr lang="hu-HU" sz="3600" baseline="30000" dirty="0" err="1"/>
              <a:t>Petiék</a:t>
            </a:r>
            <a:r>
              <a:rPr lang="hu-HU" sz="3600" baseline="30000" dirty="0"/>
              <a:t> vállalkozása!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Milyen </a:t>
            </a:r>
            <a:r>
              <a:rPr lang="hu-HU" sz="3600" baseline="30000" dirty="0"/>
              <a:t>tulajdonságokra lehet szüksége egy sikeres vállalkozónak?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Keress </a:t>
            </a:r>
            <a:r>
              <a:rPr lang="hu-HU" sz="3600" baseline="30000" dirty="0"/>
              <a:t>sikeres, fiatal magyar vállalkozókat! Mutasd be őket egy kiselőadás formájában!</a:t>
            </a:r>
          </a:p>
        </p:txBody>
      </p:sp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6693144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8" y="1524284"/>
            <a:ext cx="66074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A kocka elvetve jó </a:t>
            </a:r>
          </a:p>
          <a:p>
            <a:pPr algn="just"/>
            <a:r>
              <a:rPr lang="hu-HU" sz="3600" baseline="30000" dirty="0"/>
              <a:t>Peti és barátai, miután egy napot töltöttek el az internetkávézóban, rájöttek, hogy számos tényezővel nem számoltak a vállalkozás beindításakor: Hány szórakozóhely van a városban? Hányan járnak oda hétvégenként? Egyáltalán, érdekelne-e bárkit egy ilyen oldal? Peti a nap végén már lemondóan rázta a fejét: rengeteg a kockázat, és semmi garancia nincs a sikerre. Az üzletember azonban biztatta őket, és még egy fontos idézetet osztott meg a fiúkkal: „A legnagyobb kockázat az, ha nem vállalsz semmilyen kockázatot. Egy gyorsan változó világban az egyetlen stratégia, ami biztosan sikertelen, az, ha soha nem kockáztatsz.”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Milyen </a:t>
            </a:r>
            <a:r>
              <a:rPr lang="hu-HU" sz="4800" b="1" baseline="30000" dirty="0">
                <a:solidFill>
                  <a:srgbClr val="007882"/>
                </a:solidFill>
              </a:rPr>
              <a:t>tényezők befolyásolják a vállalkozások tevékenységét?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9" y="1298278"/>
            <a:ext cx="6347340" cy="54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5" name="Lekerekített téglalap 14"/>
          <p:cNvSpPr/>
          <p:nvPr/>
        </p:nvSpPr>
        <p:spPr>
          <a:xfrm>
            <a:off x="161925" y="847726"/>
            <a:ext cx="11912845" cy="585787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1422" y="928813"/>
            <a:ext cx="1195057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000" baseline="30000" dirty="0" smtClean="0"/>
              <a:t>Járj </a:t>
            </a:r>
            <a:r>
              <a:rPr lang="hu-HU" sz="3000" baseline="30000" dirty="0"/>
              <a:t>utána, hogy kitől származik az idézet, és mutasd be a vállalkozását! </a:t>
            </a:r>
            <a:r>
              <a:rPr lang="hu-HU" sz="3000" baseline="30000" dirty="0" smtClean="0"/>
              <a:t>Mennyire </a:t>
            </a:r>
            <a:r>
              <a:rPr lang="hu-HU" sz="3000" baseline="30000" dirty="0"/>
              <a:t>lehet ez példa </a:t>
            </a:r>
            <a:r>
              <a:rPr lang="hu-HU" sz="3000" baseline="30000" dirty="0" err="1"/>
              <a:t>Petiék</a:t>
            </a:r>
            <a:r>
              <a:rPr lang="hu-HU" sz="3000" baseline="30000" dirty="0"/>
              <a:t> számára? 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000" baseline="30000" dirty="0" smtClean="0"/>
              <a:t>Gyűjtsd </a:t>
            </a:r>
            <a:r>
              <a:rPr lang="hu-HU" sz="3000" baseline="30000" dirty="0"/>
              <a:t>össze, hogy milyen külső partnerekkel áll kapcsolatban egy online vállalkozás!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000" baseline="30000" dirty="0" smtClean="0"/>
              <a:t>Véleményed </a:t>
            </a:r>
            <a:r>
              <a:rPr lang="hu-HU" sz="3000" baseline="30000" dirty="0"/>
              <a:t>szerint a felsorolt szereplők közül kik hogyan befolyásolják (támogatják, illetve gátolják) a vállalkozások működését!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fr-FR" sz="3000" baseline="30000" dirty="0" smtClean="0"/>
              <a:t>Hogyan </a:t>
            </a:r>
            <a:r>
              <a:rPr lang="fr-FR" sz="3000" baseline="30000" dirty="0"/>
              <a:t>érintené Petiék terveit, ha </a:t>
            </a:r>
          </a:p>
          <a:p>
            <a:pPr>
              <a:lnSpc>
                <a:spcPts val="3000"/>
              </a:lnSpc>
            </a:pPr>
            <a:r>
              <a:rPr lang="hu-HU" sz="3000" baseline="30000" dirty="0"/>
              <a:t> – az önkormányzat megemelné a vállalkozások helyi adóját?</a:t>
            </a:r>
          </a:p>
          <a:p>
            <a:pPr>
              <a:lnSpc>
                <a:spcPts val="3000"/>
              </a:lnSpc>
            </a:pPr>
            <a:r>
              <a:rPr lang="hu-HU" sz="3000" baseline="30000" dirty="0"/>
              <a:t> – a rossz időjárás miatt a hétvégi programok elmaradnának? </a:t>
            </a:r>
          </a:p>
          <a:p>
            <a:pPr>
              <a:lnSpc>
                <a:spcPts val="3000"/>
              </a:lnSpc>
            </a:pPr>
            <a:r>
              <a:rPr lang="hu-HU" sz="3000" baseline="30000" dirty="0"/>
              <a:t> – az egyik legnépszerűbb zenekar egymás után többször fellépne a városi klubban? </a:t>
            </a:r>
          </a:p>
          <a:p>
            <a:pPr>
              <a:lnSpc>
                <a:spcPts val="3000"/>
              </a:lnSpc>
            </a:pPr>
            <a:r>
              <a:rPr lang="hu-HU" sz="3000" baseline="30000" dirty="0"/>
              <a:t> – egy nyomtatott programújság indulna a városban?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000" baseline="30000" dirty="0" smtClean="0"/>
              <a:t>Értékeld </a:t>
            </a:r>
            <a:r>
              <a:rPr lang="hu-HU" sz="3000" baseline="30000" dirty="0" err="1"/>
              <a:t>Petiék</a:t>
            </a:r>
            <a:r>
              <a:rPr lang="hu-HU" sz="3000" baseline="30000" dirty="0"/>
              <a:t> vállalkozásának helyzetét, ha több versenytárs is van a városban, vagy ha az önkormányzat csak nekik ad lehetőséget az internetes programtájékoztatásra!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000" baseline="30000" dirty="0" smtClean="0"/>
              <a:t>Nézz </a:t>
            </a:r>
            <a:r>
              <a:rPr lang="hu-HU" sz="3000" baseline="30000" dirty="0"/>
              <a:t>utána, mit jelent az </a:t>
            </a:r>
            <a:r>
              <a:rPr lang="hu-HU" sz="3000" baseline="30000" dirty="0" err="1"/>
              <a:t>oligopólium</a:t>
            </a:r>
            <a:r>
              <a:rPr lang="hu-HU" sz="3000" baseline="30000" dirty="0"/>
              <a:t> és a monopólium! Keress példát ezekre </a:t>
            </a:r>
            <a:r>
              <a:rPr lang="hu-HU" sz="3000" baseline="30000" dirty="0" smtClean="0"/>
              <a:t>Magyarországon</a:t>
            </a:r>
            <a:r>
              <a:rPr lang="hu-HU" sz="3000" baseline="30000" dirty="0"/>
              <a:t>! Milyen előnyöket és hátrányokat jelenthet a fogyasztó számára, ha egy termék vagy szolgáltatás monopóliumtól származik?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46. Az infláció furcsa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természete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007882"/>
                </a:solidFill>
              </a:rPr>
              <a:t>Kik az infláció nyertesei és vesztesei?</a:t>
            </a:r>
          </a:p>
        </p:txBody>
      </p:sp>
    </p:spTree>
    <p:extLst>
      <p:ext uri="{BB962C8B-B14F-4D97-AF65-F5344CB8AC3E}">
        <p14:creationId xmlns:p14="http://schemas.microsoft.com/office/powerpoint/2010/main" val="4988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Összegzés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 smtClean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1422734"/>
            <a:ext cx="11728694" cy="238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vállalás, vállalkozás kifejezést szoktuk használni, amikor tevékenységünkkel  egy eredmény elérését szeretnénk szolgálni.  Elvállaljuk egy iskolai rendezvény megszervezését, egy nehéz feladat elvégzését, megoldását? Kivesszük a részünket a családban a hétvégi nagytakarításból, és kivisszük a szemetet? Noha nem kapunk értük pénzt, megtesszük, mert magunknak vagy egy közösség számára jónak, fontosnak tartjuk ezeket. Üzleti értelemben ezek a vállalások nem vállalkozások.  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tőke? </a:t>
            </a:r>
          </a:p>
        </p:txBody>
      </p:sp>
      <p:sp>
        <p:nvSpPr>
          <p:cNvPr id="23" name="Téglalap 2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Mit </a:t>
            </a:r>
            <a:r>
              <a:rPr lang="hu-HU" sz="4800" b="1" baseline="30000" dirty="0">
                <a:solidFill>
                  <a:srgbClr val="007882"/>
                </a:solidFill>
              </a:rPr>
              <a:t>nevezünk üzleti vállalkozásnak? 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22906" r="180" b="-22906"/>
          <a:stretch/>
        </p:blipFill>
        <p:spPr>
          <a:xfrm>
            <a:off x="6096000" y="3410465"/>
            <a:ext cx="5805646" cy="4296156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164123" y="3773633"/>
            <a:ext cx="5923048" cy="31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üzleti vállalkozás ugyanis olyan tevékenység, amely a piacon jelenik meg, </a:t>
            </a:r>
            <a:r>
              <a:rPr lang="hu-HU" sz="3600" baseline="30000" dirty="0" err="1"/>
              <a:t>szükségletkielégítésre</a:t>
            </a:r>
            <a:r>
              <a:rPr lang="hu-HU" sz="3600" baseline="30000" dirty="0"/>
              <a:t> alkalmas javakat – terméket, szolgáltatást – állít elő, és ezek értékesítésével nyereségszerzésre törekszik. Az üzleti vállalkozásokat a vásárlói igények (szükségletek) kielégítése, eredmény- (profit-) érdekeltség és kockázatvállalás jellemzi. </a:t>
            </a:r>
          </a:p>
        </p:txBody>
      </p:sp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932852"/>
            <a:ext cx="797897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üzleti vállalkozási tevékenység szervezeti formáit vállalatoknak nevezzük. Ezek olyan önállóan gazdálkodó gazdasági egységek, amelyek kockázatot vállalva nyereség elérésére és tőkéjük gyarapítására törekszenek. A vállalkozó kezében a pénz gyarapodó pénzzé, tőkévé változik.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vállalkozások működésük során inputokat használnak fel, hogy abból outputok készüljenek. Ter­mel­nek, szolgáltatnak, közvetítenek attól függően, hogy mire vállalkoznak.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 lehet input? Az emberi erőforrás (például a szaktudás, kreativitás, tapasztalatok), a tárgyiasult erőforrások (gépek, nyersanyagok, természeti kincsek) és a nem tárgyiasult erőforrások (szabadalmak, ismertség, jogosultságok, stabil vevőkör, hírnév stb.). Az inputok közös elnevezése: a termelés tényezői. 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?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Mit nevezünk üzleti vállalkozásnak?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8143103" y="943244"/>
            <a:ext cx="3844597" cy="5210421"/>
          </a:xfrm>
          <a:prstGeom prst="roundRect">
            <a:avLst>
              <a:gd name="adj" fmla="val 549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8246839" y="1129643"/>
            <a:ext cx="37408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endParaRPr lang="hu-HU" sz="3600" baseline="30000" dirty="0" smtClean="0"/>
          </a:p>
          <a:p>
            <a:pPr algn="just"/>
            <a:r>
              <a:rPr lang="hu-HU" sz="3600" baseline="30000" dirty="0" smtClean="0"/>
              <a:t>A </a:t>
            </a:r>
            <a:r>
              <a:rPr lang="hu-HU" sz="3600" baseline="30000" dirty="0"/>
              <a:t>profit, amit gyakran nyereségnek is hívnak, a gazdasági tevékenység eredményeként létrejövő bevételek és kiadások pozitív különbsége. Ha az eredmény negatív, akkor veszteségről beszélünk. A vállalatok célja adott erőforrásból a legnagyobb eredmény elérése.</a:t>
            </a:r>
          </a:p>
        </p:txBody>
      </p:sp>
    </p:spTree>
    <p:extLst>
      <p:ext uri="{BB962C8B-B14F-4D97-AF65-F5344CB8AC3E}">
        <p14:creationId xmlns:p14="http://schemas.microsoft.com/office/powerpoint/2010/main" val="16554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4" y="932852"/>
            <a:ext cx="47031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Számtalan terméket, szolgáltatást lehet vásárolni az üzleti vállalkozásoktól: vonatjegyet, szendvicset, kabátot. Beszélni lehet a telefonon, emellett  sokan fodrászhoz járnak vagy néha tisztítóba. Ez egytől egyig a vállalkozások által előállított output, amelyet magyarul kibocsátásnak szoktak nevezni.</a:t>
            </a: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? – </a:t>
            </a:r>
            <a:r>
              <a:rPr lang="hu-HU" sz="2400" b="1" baseline="30000" dirty="0" smtClean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Mit nevezünk üzleti vállalkozásnak?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64123" y="4867274"/>
            <a:ext cx="11918462" cy="1893781"/>
          </a:xfrm>
          <a:prstGeom prst="roundRect">
            <a:avLst>
              <a:gd name="adj" fmla="val 10408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42901" y="5037192"/>
            <a:ext cx="1173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 Junior </a:t>
            </a:r>
            <a:r>
              <a:rPr lang="hu-HU" sz="3600" baseline="30000" dirty="0" err="1"/>
              <a:t>Achievement</a:t>
            </a:r>
            <a:r>
              <a:rPr lang="hu-HU" sz="3600" baseline="30000" dirty="0"/>
              <a:t> Magyarország Árnyékprogramjának </a:t>
            </a:r>
            <a:r>
              <a:rPr lang="hu-HU" sz="3600" baseline="30000" dirty="0">
                <a:hlinkClick r:id="rId3"/>
              </a:rPr>
              <a:t>keretében</a:t>
            </a:r>
            <a:r>
              <a:rPr lang="hu-HU" sz="3600" baseline="30000" dirty="0"/>
              <a:t> középiskolás diákok látogathatnak el egy napra egy cégvezetőhöz, szakemberhez, hogy betekintést nyerjenek a mindennapi munkájába, és gyakorlati tapasztalatot szerezzenek a vállalkozások világáról.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18565" r="-346" b="5104"/>
          <a:stretch/>
        </p:blipFill>
        <p:spPr>
          <a:xfrm>
            <a:off x="5052948" y="952752"/>
            <a:ext cx="7139052" cy="36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2" y="1422734"/>
            <a:ext cx="118928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kockázat folyamatos kísérője a vállalatok tevékenységének. A kockázat jelentős része a vállalat környezetéből érkezik. A vállalatok szűkebb-tágabb környezetében nagyon sok tényező, hatóerő, gazdasági szereplő van. </a:t>
            </a:r>
            <a:endParaRPr lang="hu-HU" sz="3600" spc="-100" baseline="30000" dirty="0" smtClean="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szűkebb környezetben található szereplők állandó kölcsönhatásban állnak a vállalattal, döntéseik kihatnak a vállalat üzletmenetére. Ezek a versenytársak, akik hasonló terméket, szolgáltatást állítanak elő; a szállítók, akik a vállalat számára fontos anyagokat, energiát, </a:t>
            </a:r>
            <a:r>
              <a:rPr lang="hu-HU" sz="3600" spc="-100" baseline="30000" dirty="0" smtClean="0"/>
              <a:t>árukat </a:t>
            </a:r>
            <a:r>
              <a:rPr lang="hu-HU" sz="3600" spc="-100" baseline="30000" dirty="0"/>
              <a:t>értékesítenek; a vevők, </a:t>
            </a:r>
            <a:r>
              <a:rPr lang="hu-HU" sz="3600" spc="-100" baseline="30000" dirty="0" smtClean="0"/>
              <a:t>akik a </a:t>
            </a:r>
            <a:endParaRPr lang="hu-HU" sz="3600" spc="-100" baseline="30000" dirty="0"/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47–48. Pénz vagy tőke? </a:t>
            </a:r>
          </a:p>
        </p:txBody>
      </p:sp>
      <p:sp>
        <p:nvSpPr>
          <p:cNvPr id="23" name="Téglalap 2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Milyen </a:t>
            </a:r>
            <a:r>
              <a:rPr lang="hu-HU" sz="4800" b="1" baseline="30000" dirty="0">
                <a:solidFill>
                  <a:srgbClr val="007882"/>
                </a:solidFill>
              </a:rPr>
              <a:t>tényezők befolyásolják a vállalkozások tevékenységét?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90" y="3755682"/>
            <a:ext cx="7943850" cy="2990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4123" y="3857625"/>
            <a:ext cx="41731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 smtClean="0"/>
              <a:t>vállalat </a:t>
            </a:r>
            <a:r>
              <a:rPr lang="hu-HU" sz="3600" spc="-100" baseline="30000" dirty="0"/>
              <a:t>termékeit, szolgáltatásait </a:t>
            </a:r>
            <a:r>
              <a:rPr lang="hu-HU" sz="3600" spc="-100" baseline="30000" dirty="0" smtClean="0"/>
              <a:t/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vásárolják</a:t>
            </a:r>
            <a:r>
              <a:rPr lang="hu-HU" sz="3600" spc="-100" baseline="30000" dirty="0"/>
              <a:t>; az önkormányzat, az </a:t>
            </a:r>
            <a:r>
              <a:rPr lang="hu-HU" sz="3600" spc="-100" baseline="30000" dirty="0" smtClean="0"/>
              <a:t/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állam</a:t>
            </a:r>
            <a:r>
              <a:rPr lang="hu-HU" sz="3600" spc="-100" baseline="30000" dirty="0"/>
              <a:t>, amely törvények, szabályok alkotásával szabályozza a </a:t>
            </a:r>
            <a:r>
              <a:rPr lang="hu-HU" sz="3600" spc="-100" baseline="30000" dirty="0" smtClean="0"/>
              <a:t>működést,</a:t>
            </a:r>
            <a:r>
              <a:rPr lang="hu-HU" sz="3600" spc="-100" dirty="0" smtClean="0"/>
              <a:t> </a:t>
            </a:r>
            <a:r>
              <a:rPr lang="hu-HU" sz="3600" spc="-100" baseline="30000" dirty="0" smtClean="0"/>
              <a:t>illetve </a:t>
            </a:r>
            <a:r>
              <a:rPr lang="hu-HU" sz="3600" spc="-100" baseline="30000" dirty="0"/>
              <a:t>az egyéb partnerek </a:t>
            </a:r>
            <a:r>
              <a:rPr lang="hu-HU" sz="3600" spc="-100" baseline="30000" dirty="0" smtClean="0"/>
              <a:t>(közüzemi </a:t>
            </a:r>
            <a:r>
              <a:rPr lang="hu-HU" sz="3600" spc="-100" baseline="30000" dirty="0"/>
              <a:t>szolgáltatók, bankok, biztosítók) is hatással vannak a vállalat működésére</a:t>
            </a:r>
            <a:r>
              <a:rPr lang="hu-HU" sz="3600" spc="-100" baseline="30000" dirty="0" smtClean="0"/>
              <a:t>.</a:t>
            </a:r>
            <a:endParaRPr lang="hu-HU" sz="3600" spc="-100" baseline="30000" dirty="0"/>
          </a:p>
        </p:txBody>
      </p:sp>
    </p:spTree>
    <p:extLst>
      <p:ext uri="{BB962C8B-B14F-4D97-AF65-F5344CB8AC3E}">
        <p14:creationId xmlns:p14="http://schemas.microsoft.com/office/powerpoint/2010/main" val="2830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1239</Words>
  <Application>Microsoft Office PowerPoint</Application>
  <PresentationFormat>Szélesvásznú</PresentationFormat>
  <Paragraphs>55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47–48. Pénz vagy tőke? </vt:lpstr>
      <vt:lpstr>PowerPoint bemutató</vt:lpstr>
      <vt:lpstr>PowerPoint bemutató</vt:lpstr>
      <vt:lpstr>PowerPoint bemutató</vt:lpstr>
      <vt:lpstr>Összegzés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246</cp:revision>
  <dcterms:created xsi:type="dcterms:W3CDTF">2016-02-25T10:27:13Z</dcterms:created>
  <dcterms:modified xsi:type="dcterms:W3CDTF">2016-04-14T11:52:49Z</dcterms:modified>
</cp:coreProperties>
</file>