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55" r:id="rId3"/>
    <p:sldId id="417" r:id="rId4"/>
    <p:sldId id="383" r:id="rId5"/>
    <p:sldId id="418" r:id="rId6"/>
    <p:sldId id="372" r:id="rId7"/>
    <p:sldId id="388" r:id="rId8"/>
    <p:sldId id="419" r:id="rId9"/>
    <p:sldId id="420" r:id="rId10"/>
    <p:sldId id="421" r:id="rId11"/>
    <p:sldId id="422" r:id="rId12"/>
    <p:sldId id="423" r:id="rId13"/>
    <p:sldId id="382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2"/>
    <a:srgbClr val="00A0AE"/>
    <a:srgbClr val="00A6AE"/>
    <a:srgbClr val="6E32A0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index_hu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371726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44–45. Ahány ország, </a:t>
            </a:r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/>
            </a:r>
            <a:br>
              <a:rPr lang="hu-HU" sz="7200" b="1" baseline="30000" dirty="0" smtClean="0">
                <a:solidFill>
                  <a:srgbClr val="007882"/>
                </a:solidFill>
                <a:latin typeface="+mn-lt"/>
              </a:rPr>
            </a:br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>annyiféle pénz </a:t>
            </a:r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– a devizapiac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2266951" y="2788945"/>
            <a:ext cx="8458200" cy="2353577"/>
          </a:xfrm>
        </p:spPr>
        <p:txBody>
          <a:bodyPr>
            <a:noAutofit/>
          </a:bodyPr>
          <a:lstStyle/>
          <a:p>
            <a:pPr marL="361950" indent="-361950" algn="l"/>
            <a:r>
              <a:rPr lang="hu-HU" sz="4800" b="1" baseline="30000" dirty="0" smtClean="0">
                <a:solidFill>
                  <a:srgbClr val="007882"/>
                </a:solidFill>
              </a:rPr>
              <a:t>A. Miért </a:t>
            </a:r>
            <a:r>
              <a:rPr lang="hu-HU" sz="4800" b="1" baseline="30000" dirty="0">
                <a:solidFill>
                  <a:srgbClr val="007882"/>
                </a:solidFill>
              </a:rPr>
              <a:t>kereskednek egymással az országok?</a:t>
            </a:r>
          </a:p>
          <a:p>
            <a:pPr marL="361950" indent="-361950" algn="l"/>
            <a:r>
              <a:rPr lang="hu-HU" sz="4800" b="1" baseline="30000" dirty="0" smtClean="0">
                <a:solidFill>
                  <a:srgbClr val="007882"/>
                </a:solidFill>
              </a:rPr>
              <a:t>B. Hogyan </a:t>
            </a:r>
            <a:r>
              <a:rPr lang="hu-HU" sz="4800" b="1" baseline="30000" dirty="0">
                <a:solidFill>
                  <a:srgbClr val="007882"/>
                </a:solidFill>
              </a:rPr>
              <a:t>hatnak a devizaárfolyamok a nemzetközi kereskedelemre és ügyletekre? </a:t>
            </a:r>
          </a:p>
          <a:p>
            <a:pPr marL="361950" indent="-361950" algn="l"/>
            <a:r>
              <a:rPr lang="es-ES" sz="4800" b="1" baseline="30000" dirty="0" smtClean="0">
                <a:solidFill>
                  <a:srgbClr val="007882"/>
                </a:solidFill>
              </a:rPr>
              <a:t>C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. </a:t>
            </a:r>
            <a:r>
              <a:rPr lang="es-ES" sz="4800" b="1" baseline="30000" dirty="0" smtClean="0">
                <a:solidFill>
                  <a:srgbClr val="007882"/>
                </a:solidFill>
              </a:rPr>
              <a:t>Miért </a:t>
            </a:r>
            <a:r>
              <a:rPr lang="es-ES" sz="4800" b="1" baseline="30000" dirty="0">
                <a:solidFill>
                  <a:srgbClr val="007882"/>
                </a:solidFill>
              </a:rPr>
              <a:t>jó az euró? Mi az eurózóna?</a:t>
            </a:r>
            <a:endParaRPr lang="hu-HU" sz="4800" b="1" baseline="30000" dirty="0">
              <a:solidFill>
                <a:srgbClr val="0078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570524" y="879482"/>
            <a:ext cx="529883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hazai deviza leértékelődése megdrágítja a hazai gazdasági szereplők számára a külföldről beszerzett árukat és a külföldi tőkebefektetési lehetőségeket. Emiatt csökken az áruimport és a tőkeexport.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hazai deviza felértékelődése olcsóbbá teszi a hazai gazdasági szereplők számára a külföldi árukat és a külföldi tőkebefektetési lehetőségeket. Nö­vek­szik az áruimport és a tőkeexport. Ilyenkor jobban megéri külföldre utazni, mert a forintban kifejezett árak csökkennek. 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121639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44–45. Ahány ország, annyiféle pénz – 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devizapiac – </a:t>
            </a:r>
            <a:r>
              <a:rPr lang="hu-HU" sz="2400" b="1" baseline="30000" dirty="0" smtClean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Hogyan hatnak a devizaárfolyamok a nemzetközi kereskedelemre és ügyletekre?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6385169" y="879482"/>
            <a:ext cx="5198541" cy="5693256"/>
          </a:xfrm>
          <a:prstGeom prst="roundRect">
            <a:avLst>
              <a:gd name="adj" fmla="val 307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385169" y="1051258"/>
            <a:ext cx="51985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 nyolcvanas évek közepétől kezdve Magyarországon a kötött devizagazdálkodás fokozatosan alakult át egy szabadabb valuta- és devizavásárlási rendszerre. 1996-tól kezdve a vállalatok és a lakosság is gyakorlatilag szabadon juthatott külföldi fizetőeszközökhöz, vagyis a forint konvertibilis fizetőeszköz lett. Ha külföldre utazunk, nem érdemes forintot magunkkal vinnünk, érdemesebb már itthon valutát váltanunk, valamint tájékozódnunk a külföldi bankkártyás fizetési lehetőségekről. </a:t>
            </a:r>
          </a:p>
        </p:txBody>
      </p:sp>
    </p:spTree>
    <p:extLst>
      <p:ext uri="{BB962C8B-B14F-4D97-AF65-F5344CB8AC3E}">
        <p14:creationId xmlns:p14="http://schemas.microsoft.com/office/powerpoint/2010/main" val="12585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64124" y="1422733"/>
            <a:ext cx="6963508" cy="5366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Európai Unió 28 tagországa közül 2016-ban 19 ország polgárának zsebében, pénztárcájában lapul az euró, a 2002. január 1-jén készpénzként is bevezetett pénz. Euróval az emberek az Európai Unió több országában – az úgynevezett </a:t>
            </a:r>
            <a:r>
              <a:rPr lang="hu-HU" sz="3600" baseline="30000" dirty="0" err="1"/>
              <a:t>eurózónában</a:t>
            </a:r>
            <a:r>
              <a:rPr lang="hu-HU" sz="3600" baseline="30000" dirty="0"/>
              <a:t> – pénzváltás nélkül fizethetnek, vásárolhatnak.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euróra való áttérés előnyei között szokták emlegetni, hogy lendületet ad a gazdasági növekedésnek, miután megszűnnek a pénzváltási költségek és a devizaárfolyam változásának kockázata, csökkennek a kamatok, bővül és egyszerűsödik a külkereskedelem, továbbá nem elhanyagolhatók az euró idegenforgalmi előnyei sem. 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44–45. Ahány ország, annyiféle pénz – a devizapiac 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80550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baseline="30000" dirty="0" smtClean="0"/>
              <a:t>C</a:t>
            </a:r>
            <a:r>
              <a:rPr lang="hu-HU" sz="4800" b="1" baseline="30000" dirty="0" smtClean="0"/>
              <a:t>. </a:t>
            </a:r>
            <a:r>
              <a:rPr lang="es-ES" sz="4800" b="1" baseline="30000" dirty="0" smtClean="0">
                <a:solidFill>
                  <a:srgbClr val="007882"/>
                </a:solidFill>
              </a:rPr>
              <a:t>Miért </a:t>
            </a:r>
            <a:r>
              <a:rPr lang="es-ES" sz="4800" b="1" baseline="30000" dirty="0">
                <a:solidFill>
                  <a:srgbClr val="007882"/>
                </a:solidFill>
              </a:rPr>
              <a:t>jó az euró? Mi az eurózóna?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11" y="906585"/>
            <a:ext cx="6045680" cy="58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64123" y="943244"/>
            <a:ext cx="7776307" cy="392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euró bevezetése ugyanakkor nem csodaszer, nem old </a:t>
            </a:r>
            <a:br>
              <a:rPr lang="hu-HU" sz="3600" baseline="30000" dirty="0"/>
            </a:br>
            <a:r>
              <a:rPr lang="hu-HU" sz="3600" baseline="30000" dirty="0"/>
              <a:t>meg egy csapásra minden gazdasági problémát. Az </a:t>
            </a:r>
            <a:br>
              <a:rPr lang="hu-HU" sz="3600" baseline="30000" dirty="0"/>
            </a:br>
            <a:r>
              <a:rPr lang="hu-HU" sz="3600" baseline="30000" dirty="0"/>
              <a:t>előnyök mellett érdemes tisztában lenni azzal is, hogy komoly feltételeknek kell a csatlakozni kívánó országoknak megfelelniük, ami nem egy esetben áldozatokkal jár. Ennek betartása gazdasági szempontból szűkíti az adott ország mozgásterét. A hazai forint tudatos leértékelése például olcsóbbá teheti a magyar áruk és szolgáltatások külföldi eladását. Ha viszont Magyarország az </a:t>
            </a:r>
            <a:r>
              <a:rPr lang="hu-HU" sz="3600" baseline="30000" dirty="0" err="1"/>
              <a:t>euró­zóna</a:t>
            </a:r>
            <a:r>
              <a:rPr lang="hu-HU" sz="3600" baseline="30000" dirty="0"/>
              <a:t> része lenne, akkor az exportálók számára ez a lehetőség megszűnne.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44–45. Ahány ország, annyiféle pénz – 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devizapiac – </a:t>
            </a:r>
            <a:r>
              <a:rPr lang="es-ES" sz="2400" b="1" baseline="30000" dirty="0" smtClean="0"/>
              <a:t>C</a:t>
            </a:r>
            <a:r>
              <a:rPr lang="hu-HU" sz="2400" b="1" baseline="30000" dirty="0" smtClean="0"/>
              <a:t>. </a:t>
            </a:r>
            <a:r>
              <a:rPr lang="es-ES" sz="2400" b="1" baseline="30000" dirty="0">
                <a:solidFill>
                  <a:srgbClr val="007882"/>
                </a:solidFill>
              </a:rPr>
              <a:t>Miért jó az euró? Mi az eurózóna</a:t>
            </a:r>
            <a:r>
              <a:rPr lang="es-ES" sz="2400" b="1" baseline="30000" dirty="0" smtClean="0">
                <a:solidFill>
                  <a:srgbClr val="007882"/>
                </a:solidFill>
              </a:rPr>
              <a:t>?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164123" y="5009662"/>
            <a:ext cx="7362092" cy="1667958"/>
          </a:xfrm>
          <a:prstGeom prst="roundRect">
            <a:avLst>
              <a:gd name="adj" fmla="val 11035"/>
            </a:avLst>
          </a:prstGeom>
          <a:solidFill>
            <a:schemeClr val="bg1"/>
          </a:solidFill>
          <a:ln w="38100"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234463" y="5189414"/>
            <a:ext cx="72214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TIPP</a:t>
            </a:r>
          </a:p>
          <a:p>
            <a:r>
              <a:rPr lang="hu-HU" sz="3600" baseline="30000" dirty="0"/>
              <a:t>Játékos formában bővítheted ismereteidet  az Európai Unióval, illetve az euróval kapcsolatban az Európai Unió hivatalos </a:t>
            </a:r>
            <a:r>
              <a:rPr lang="hu-HU" sz="3600" baseline="30000" dirty="0">
                <a:hlinkClick r:id="rId3"/>
              </a:rPr>
              <a:t>honlapján</a:t>
            </a:r>
            <a:r>
              <a:rPr lang="hu-HU" sz="3600" baseline="30000" dirty="0"/>
              <a:t>.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7858336" y="943244"/>
            <a:ext cx="4156197" cy="5734376"/>
          </a:xfrm>
          <a:prstGeom prst="roundRect">
            <a:avLst>
              <a:gd name="adj" fmla="val 3994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7899734" y="1010245"/>
            <a:ext cx="41147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Az </a:t>
            </a:r>
            <a:r>
              <a:rPr lang="hu-HU" sz="3600" baseline="30000" dirty="0" err="1"/>
              <a:t>euróövezethez</a:t>
            </a:r>
            <a:r>
              <a:rPr lang="hu-HU" sz="3600" baseline="30000" dirty="0"/>
              <a:t> való csatlakozási kritériumok az úgynevezett maastrichti szerződésben (nevét arról a holland városról kapta, ahol a szerződést aláírták) szerepelnek, ezért nevezik ezeket maastrichti kritériumoknak. Ezek a következők: költségvetési fegyelem, fenntartható államadósság, az árak stabilitása, alacsony kamatszint és devizaárfolyam-stabilitás. </a:t>
            </a:r>
          </a:p>
        </p:txBody>
      </p:sp>
    </p:spTree>
    <p:extLst>
      <p:ext uri="{BB962C8B-B14F-4D97-AF65-F5344CB8AC3E}">
        <p14:creationId xmlns:p14="http://schemas.microsoft.com/office/powerpoint/2010/main" val="33172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Alcím 5"/>
          <p:cNvSpPr>
            <a:spLocks noGrp="1"/>
          </p:cNvSpPr>
          <p:nvPr>
            <p:ph type="subTitle" idx="1"/>
          </p:nvPr>
        </p:nvSpPr>
        <p:spPr>
          <a:xfrm>
            <a:off x="117157" y="2008554"/>
            <a:ext cx="11893867" cy="5316171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Miért kereskednek egymással az országok?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Mert az eladó és a vevő ország kölcsönösen jól járhatnak. Az exportot és az importot a kereslet és kínálat mozgatja, az exportképességet pedig a versenyképesség határozza meg.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Hogyan hatnak a devizaárfolyamok a nemzetközi kereskedelemre és ügyletekre?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Ha a magyar fizetőeszköz, azaz a forint árfolyama gyengül az euróhoz képest, akkor a hazai termékek és szolgáltatások iránt nőhet a kereslet azokban az országokban, ahol az euró a fizetőeszköz. Ennek a fordítottja is igaz, azaz a forintárfolyam-erősödés ösztönözheti a magyar importot és a külföldre irányuló befektetéseket. Ez az összefüggés igaz más devizapárokra is.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Miért jó az euró? Mi az </a:t>
            </a:r>
            <a:r>
              <a:rPr lang="hu-HU" sz="3600" b="1" baseline="30000" dirty="0" err="1">
                <a:solidFill>
                  <a:srgbClr val="007882"/>
                </a:solidFill>
              </a:rPr>
              <a:t>eurózóna</a:t>
            </a:r>
            <a:r>
              <a:rPr lang="hu-HU" sz="3600" b="1" baseline="30000" dirty="0">
                <a:solidFill>
                  <a:srgbClr val="007882"/>
                </a:solidFill>
              </a:rPr>
              <a:t>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 közös fizetőeszköz használata egyszerűsíti a kereskedelmi és pénzügyi folyamatokat, valamint csökkenti a pénzváltással járó költségeket. Az </a:t>
            </a:r>
            <a:r>
              <a:rPr lang="hu-HU" sz="3600" baseline="30000" dirty="0" err="1"/>
              <a:t>eurózónának</a:t>
            </a:r>
            <a:r>
              <a:rPr lang="hu-HU" sz="3600" baseline="30000" dirty="0"/>
              <a:t> 2016-ban 19 ország a tagja, a csatlakozáshoz kötelező a maastrichti kritériumok teljesítése, de ez nem jelenti az euró automatikus bevezetését.</a:t>
            </a:r>
            <a:endParaRPr lang="hu-HU" sz="3600" spc="-100" baseline="30000" dirty="0"/>
          </a:p>
        </p:txBody>
      </p:sp>
      <p:sp>
        <p:nvSpPr>
          <p:cNvPr id="6" name="Cím 1"/>
          <p:cNvSpPr>
            <a:spLocks noGrp="1"/>
          </p:cNvSpPr>
          <p:nvPr>
            <p:ph type="ctrTitle"/>
          </p:nvPr>
        </p:nvSpPr>
        <p:spPr>
          <a:xfrm>
            <a:off x="0" y="-2"/>
            <a:ext cx="12192000" cy="2008555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44–45. Ahány ország, </a:t>
            </a:r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/>
            </a:r>
            <a:br>
              <a:rPr lang="hu-HU" sz="7200" b="1" baseline="30000" dirty="0" smtClean="0">
                <a:solidFill>
                  <a:srgbClr val="007882"/>
                </a:solidFill>
                <a:latin typeface="+mn-lt"/>
              </a:rPr>
            </a:br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>annyiféle pénz </a:t>
            </a:r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– a devizapiac </a:t>
            </a:r>
          </a:p>
        </p:txBody>
      </p:sp>
    </p:spTree>
    <p:extLst>
      <p:ext uri="{BB962C8B-B14F-4D97-AF65-F5344CB8AC3E}">
        <p14:creationId xmlns:p14="http://schemas.microsoft.com/office/powerpoint/2010/main" val="31896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5" y="1362076"/>
            <a:ext cx="6991349" cy="5295899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49" y="1524284"/>
            <a:ext cx="69056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Lépre mentek </a:t>
            </a:r>
          </a:p>
          <a:p>
            <a:pPr algn="just"/>
            <a:r>
              <a:rPr lang="hu-HU" sz="3600" baseline="30000" dirty="0"/>
              <a:t>Molnár anyu nemrégiben akácmézet vett az egyik nagyáruházban. Hazatérve látta, hogy a méz származási helyeként Kína van feltüntetve. Felháborodva kérdezte aputól: „Hogy lehet az, hogy már a hagyományos magyar méz is Kínából származik? Mennyivel egyszerűbb lenne az élet, ha csak hazai terméket lehetne vásárolni!” Apu ellenkezett. Szerinte a pénzéért a lehető legjobb minőségű terméket kell megkapnia függetlenül attól, honnan származik, arról nem is beszélve, hogy sok mindenhez hozzászoktunk, amit Magyarországon nem is lehetne előállítani. „Nem a kőkorszakban élünk, hogy mindent magunknak kelljen előteremtenünk!” – csóválja a fejét.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44–45. Ahány ország, annyiféle pénz – a devizapiac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A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Miért </a:t>
            </a:r>
            <a:r>
              <a:rPr lang="hu-HU" sz="4800" b="1" baseline="30000" dirty="0">
                <a:solidFill>
                  <a:srgbClr val="007882"/>
                </a:solidFill>
              </a:rPr>
              <a:t>kereskednek egymással az országok?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r="-19765"/>
          <a:stretch/>
        </p:blipFill>
        <p:spPr>
          <a:xfrm>
            <a:off x="7315199" y="7239000"/>
            <a:ext cx="9359494" cy="5295899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7315199" y="1362076"/>
            <a:ext cx="4759571" cy="5295899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7410449" y="1476376"/>
            <a:ext cx="4591051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Gyűjts </a:t>
            </a:r>
            <a:r>
              <a:rPr lang="hu-HU" sz="3600" baseline="30000" dirty="0"/>
              <a:t>érveket mindkét nézet mellett, illetve ellen!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Foglald </a:t>
            </a:r>
            <a:r>
              <a:rPr lang="hu-HU" sz="3600" baseline="30000" dirty="0"/>
              <a:t>össze, melyek a nemzetközi kereskedelem előnyei!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Nézz </a:t>
            </a:r>
            <a:r>
              <a:rPr lang="hu-HU" sz="3600" baseline="30000" dirty="0"/>
              <a:t>utána David Ricardo (a 19. század elején élt angol közgazdász) nézeteinek a </a:t>
            </a:r>
            <a:r>
              <a:rPr lang="hu-HU" sz="3600" baseline="30000" dirty="0" err="1"/>
              <a:t>szabadkereskedelem</a:t>
            </a:r>
            <a:r>
              <a:rPr lang="hu-HU" sz="3600" baseline="30000" dirty="0"/>
              <a:t> előnyeiről!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Készíts </a:t>
            </a:r>
            <a:r>
              <a:rPr lang="hu-HU" sz="3600" baseline="30000" dirty="0"/>
              <a:t>prezentációt Magyarország jellemző exportcikkeiről és legfőbb importáruiról!</a:t>
            </a:r>
          </a:p>
        </p:txBody>
      </p:sp>
    </p:spTree>
    <p:extLst>
      <p:ext uri="{BB962C8B-B14F-4D97-AF65-F5344CB8AC3E}">
        <p14:creationId xmlns:p14="http://schemas.microsoft.com/office/powerpoint/2010/main" val="33673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6" y="1362076"/>
            <a:ext cx="4095750" cy="5295899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49" y="1524284"/>
            <a:ext cx="40100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Fékekkel az árfolyam ellen  </a:t>
            </a:r>
          </a:p>
          <a:p>
            <a:pPr algn="just"/>
            <a:r>
              <a:rPr lang="hu-HU" sz="3600" baseline="30000" dirty="0"/>
              <a:t>A Molnár szülők beszélgetését hallgatva Petiben felötlik a kérdés, hogy a devizaárfolyamok ugyanúgy hatással vannak-e a vállalatok pénzügyi helyzetére, mint a lakosságéra. Apu azt tanácsolja, hogy kérdezze meg a szomszédjukat, aki </a:t>
            </a:r>
            <a:r>
              <a:rPr lang="hu-HU" sz="3600" baseline="30000" dirty="0" smtClean="0"/>
              <a:t>autóalkatrész-kereskedelemmel </a:t>
            </a:r>
            <a:r>
              <a:rPr lang="hu-HU" sz="3600" baseline="30000" dirty="0"/>
              <a:t>foglalkozik, és rendszeresen hoz be árut külföldről.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44–45. Ahány ország, annyiféle pénz – a devizapiac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40465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B.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Hogyan </a:t>
            </a:r>
            <a:r>
              <a:rPr lang="hu-HU" sz="4800" b="1" baseline="30000" dirty="0">
                <a:solidFill>
                  <a:srgbClr val="007882"/>
                </a:solidFill>
              </a:rPr>
              <a:t>hatnak a devizaárfolyamok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/>
            </a:r>
            <a:br>
              <a:rPr lang="hu-HU" sz="4800" b="1" baseline="30000" dirty="0" smtClean="0">
                <a:solidFill>
                  <a:srgbClr val="007882"/>
                </a:solidFill>
              </a:rPr>
            </a:br>
            <a:r>
              <a:rPr lang="hu-HU" sz="4800" b="1" baseline="30000" dirty="0" smtClean="0">
                <a:solidFill>
                  <a:srgbClr val="007882"/>
                </a:solidFill>
              </a:rPr>
              <a:t>a </a:t>
            </a:r>
            <a:r>
              <a:rPr lang="hu-HU" sz="4800" b="1" baseline="30000" dirty="0">
                <a:solidFill>
                  <a:srgbClr val="007882"/>
                </a:solidFill>
              </a:rPr>
              <a:t>nemzetközi kereskedelemre és ügyletekre?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2" y="1362076"/>
            <a:ext cx="9359495" cy="52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5" name="Lekerekített téglalap 14"/>
          <p:cNvSpPr/>
          <p:nvPr/>
        </p:nvSpPr>
        <p:spPr>
          <a:xfrm>
            <a:off x="161925" y="847726"/>
            <a:ext cx="11912845" cy="5857874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247651" y="962026"/>
            <a:ext cx="11753850" cy="400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szomszéd elmeséli, hogy 1000 darab egyedi fékpofát importált 3 éven át, darabját 100 dolláros vagy 80 eurós rögzített áron, ahogy azt az amerikai szállító cég felajánlotta. Mivel itthon árulja a termékeket régi, bevált partnereknek, </a:t>
            </a:r>
            <a:r>
              <a:rPr lang="hu-HU" sz="3600" baseline="30000" dirty="0" smtClean="0"/>
              <a:t>3 </a:t>
            </a:r>
            <a:r>
              <a:rPr lang="hu-HU" sz="3600" baseline="30000" dirty="0"/>
              <a:t>évre fix 30 000 forintos áron kötelezte el magát</a:t>
            </a:r>
            <a:r>
              <a:rPr lang="hu-HU" sz="3600" baseline="30000" dirty="0" smtClean="0"/>
              <a:t>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</a:t>
            </a:r>
            <a:r>
              <a:rPr lang="hu-HU" sz="3600" dirty="0"/>
              <a:t> </a:t>
            </a:r>
            <a:r>
              <a:rPr lang="hu-HU" sz="3600" baseline="30000" dirty="0"/>
              <a:t>grafikon segítségével foglald táblázatba, mennyi volt a vételár forintban, ha a szomszéd a fékpofát mindig az év elején, 2013, 2014 vagy 2015 januárjában vette!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Melyik évben milyen deviza mellett járt a legjobban?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Elemezd a grafikont, és gondold át, hogy az árfolyamok alakulása hogyan hat a külföldi áru- és tőkeforgalomra</a:t>
            </a:r>
            <a:r>
              <a:rPr lang="hu-HU" sz="3600" baseline="30000" dirty="0" smtClean="0"/>
              <a:t>!</a:t>
            </a:r>
            <a:endParaRPr lang="hu-HU" sz="3600" baseline="30000" dirty="0"/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43. A pénz szerepe 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gazdaságban – </a:t>
            </a:r>
            <a:r>
              <a:rPr lang="hu-HU" sz="2400" b="1" baseline="30000" dirty="0" smtClean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Hogyan hatnak a devizaárfolyamok </a:t>
            </a:r>
            <a:r>
              <a:rPr lang="hu-HU" sz="2400" b="1" baseline="30000" dirty="0" smtClean="0">
                <a:solidFill>
                  <a:srgbClr val="007882"/>
                </a:solidFill>
              </a:rPr>
              <a:t>a </a:t>
            </a:r>
            <a:r>
              <a:rPr lang="hu-HU" sz="2400" b="1" baseline="30000" dirty="0">
                <a:solidFill>
                  <a:srgbClr val="007882"/>
                </a:solidFill>
              </a:rPr>
              <a:t>nemzetközi kereskedelemre és ügyletekre?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18" y="4795981"/>
            <a:ext cx="8154619" cy="184294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47651" y="4866271"/>
            <a:ext cx="345684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Foglald össze, hogy az exportőr és importőr vállalatok közül kinek kedvez az euró erősödése, majd a gyengülése!</a:t>
            </a:r>
          </a:p>
        </p:txBody>
      </p:sp>
    </p:spTree>
    <p:extLst>
      <p:ext uri="{BB962C8B-B14F-4D97-AF65-F5344CB8AC3E}">
        <p14:creationId xmlns:p14="http://schemas.microsoft.com/office/powerpoint/2010/main" val="40364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5" y="1362076"/>
            <a:ext cx="7715249" cy="2679353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49" y="1524284"/>
            <a:ext cx="76295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/>
              <a:t>Sok zászló – egy pénz</a:t>
            </a:r>
          </a:p>
          <a:p>
            <a:pPr algn="just"/>
            <a:r>
              <a:rPr lang="hu-HU" sz="3600" baseline="30000" dirty="0"/>
              <a:t>A Molnár család az egyik hétvégén Szlovákiában kirándult. Évi csodálkozva látta, hogy a múzeumban apu euróval fizette ki a jegyeket. Rögtön meg is kérdezte, hogy otthon miért nem lehet mindenhol euróval fizetni. Peti szerint azért, mert nálunk a forint a hivatalos fizetőeszköz. „Miért?” – kérdezte Évi, de erre apu is csak a fejét vakarta válasz gyanánt…  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44–45. Ahány ország, annyiféle pénz – a devizapiac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baseline="30000" dirty="0" smtClean="0"/>
              <a:t>C</a:t>
            </a:r>
            <a:r>
              <a:rPr lang="hu-HU" sz="4800" b="1" baseline="30000" dirty="0" smtClean="0"/>
              <a:t>. </a:t>
            </a:r>
            <a:r>
              <a:rPr lang="es-ES" sz="4800" b="1" baseline="30000" dirty="0" smtClean="0">
                <a:solidFill>
                  <a:srgbClr val="007882"/>
                </a:solidFill>
              </a:rPr>
              <a:t>Miért </a:t>
            </a:r>
            <a:r>
              <a:rPr lang="es-ES" sz="4800" b="1" baseline="30000" dirty="0">
                <a:solidFill>
                  <a:srgbClr val="007882"/>
                </a:solidFill>
              </a:rPr>
              <a:t>jó az euró? Mi az eurózóna?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161927" y="4201939"/>
            <a:ext cx="11912844" cy="2449235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247649" y="4362450"/>
            <a:ext cx="1175385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Nézz </a:t>
            </a:r>
            <a:r>
              <a:rPr lang="hu-HU" sz="3600" baseline="30000" dirty="0"/>
              <a:t>utána, hogy mely európai országokban mikortól hivatalos fizetőeszköz az euró!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Gyűjtsd </a:t>
            </a:r>
            <a:r>
              <a:rPr lang="hu-HU" sz="3600" baseline="30000" dirty="0"/>
              <a:t>össze, hogy milyen érvek szólnak az euró bevezetése mellett és ellen!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Készítsetek </a:t>
            </a:r>
            <a:r>
              <a:rPr lang="hu-HU" sz="3600" baseline="30000" dirty="0"/>
              <a:t>összehasonlító elemzést vásárlóerő-paritáson a szomszédos országokban vásárolható azonos cikkek árai alapján!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Ki </a:t>
            </a:r>
            <a:r>
              <a:rPr lang="hu-HU" sz="3600" baseline="30000" dirty="0"/>
              <a:t>volt </a:t>
            </a:r>
            <a:r>
              <a:rPr lang="hu-HU" sz="3600" baseline="30000" dirty="0" err="1"/>
              <a:t>Lámfalussy</a:t>
            </a:r>
            <a:r>
              <a:rPr lang="hu-HU" sz="3600" baseline="30000" dirty="0"/>
              <a:t> Sándor, és mi köze van az euróhoz?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99" y="1362075"/>
            <a:ext cx="4735247" cy="26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>Összegzés</a:t>
            </a:r>
            <a:endParaRPr lang="hu-HU" sz="72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 smtClean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16055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64123" y="1422733"/>
            <a:ext cx="1187156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Az országok közötti kereskedelemnek két iránya van. Az export, ami a különböző áruk és szolgáltatások külföldre juttatását, eladását jelenti, és az import, amely az áruk és szolgáltatások külföldről történő behozatalát, megvásárlását takarja.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 smtClean="0"/>
              <a:t>Az országok közötti kereskedelem általában vállalatok </a:t>
            </a:r>
            <a:br>
              <a:rPr lang="hu-HU" sz="3600" spc="-100" baseline="30000" dirty="0" smtClean="0"/>
            </a:br>
            <a:r>
              <a:rPr lang="hu-HU" sz="3600" spc="-100" baseline="30000" dirty="0" smtClean="0"/>
              <a:t>közötti adásvétel formájában valósul meg, ezért a </a:t>
            </a:r>
            <a:br>
              <a:rPr lang="hu-HU" sz="3600" spc="-100" baseline="30000" dirty="0" smtClean="0"/>
            </a:br>
            <a:r>
              <a:rPr lang="hu-HU" sz="3600" spc="-100" baseline="30000" dirty="0" smtClean="0"/>
              <a:t>külpiacon működő vállalatoknak egyaránt fontos a </a:t>
            </a:r>
            <a:br>
              <a:rPr lang="hu-HU" sz="3600" spc="-100" baseline="30000" dirty="0" smtClean="0"/>
            </a:br>
            <a:r>
              <a:rPr lang="hu-HU" sz="3600" spc="-100" baseline="30000" dirty="0" smtClean="0"/>
              <a:t>partnerek és az adott ország ismerete. </a:t>
            </a:r>
            <a:endParaRPr lang="hu-HU" sz="3600" spc="-100" baseline="30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44–45. Ahány ország, annyiféle pénz – a devizapiac 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A.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Miért </a:t>
            </a:r>
            <a:r>
              <a:rPr lang="hu-HU" sz="4800" b="1" baseline="30000" dirty="0">
                <a:solidFill>
                  <a:srgbClr val="007882"/>
                </a:solidFill>
              </a:rPr>
              <a:t>kereskednek egymással az országok?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96" y="2301235"/>
            <a:ext cx="5264996" cy="24046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64122" y="4361999"/>
            <a:ext cx="1187156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Különösen lényeges a gazdasági környezet, tehát </a:t>
            </a:r>
            <a:r>
              <a:rPr lang="hu-HU" sz="3600" spc="-100" baseline="30000" dirty="0" smtClean="0"/>
              <a:t>az </a:t>
            </a:r>
            <a:br>
              <a:rPr lang="hu-HU" sz="3600" spc="-100" baseline="30000" dirty="0" smtClean="0"/>
            </a:br>
            <a:r>
              <a:rPr lang="hu-HU" sz="3600" spc="-100" baseline="30000" dirty="0" smtClean="0"/>
              <a:t>ország </a:t>
            </a:r>
            <a:r>
              <a:rPr lang="hu-HU" sz="3600" spc="-100" baseline="30000" dirty="0"/>
              <a:t>lakossága és földrajzi mérete, gazdasági mutatói, </a:t>
            </a:r>
            <a:r>
              <a:rPr lang="hu-HU" sz="3600" spc="-100" baseline="30000" dirty="0" smtClean="0"/>
              <a:t/>
            </a:r>
            <a:br>
              <a:rPr lang="hu-HU" sz="3600" spc="-100" baseline="30000" dirty="0" smtClean="0"/>
            </a:br>
            <a:r>
              <a:rPr lang="hu-HU" sz="3600" spc="-100" baseline="30000" dirty="0" smtClean="0"/>
              <a:t>technikai </a:t>
            </a:r>
            <a:r>
              <a:rPr lang="hu-HU" sz="3600" spc="-100" baseline="30000" dirty="0"/>
              <a:t>infrastruktúrája, eladósodottsága, devizájának árfolyama, nyersanyag-ellátottsága.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Hasonlóan fontos a jogi és politikai környezet, ezen belül is az adók és a vámok mértéke, a szabványok és az engedélyezési eljárások szabályozottsága, a termékek, a tőke és a magántulajdon jogi védelme.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Emellett ismerni kell a vállalkozások működési feltételeit és az esetleges támogatási lehetőségeket is. </a:t>
            </a:r>
          </a:p>
        </p:txBody>
      </p:sp>
    </p:spTree>
    <p:extLst>
      <p:ext uri="{BB962C8B-B14F-4D97-AF65-F5344CB8AC3E}">
        <p14:creationId xmlns:p14="http://schemas.microsoft.com/office/powerpoint/2010/main" val="27492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38110" y="944060"/>
            <a:ext cx="117248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 smtClean="0"/>
              <a:t>A </a:t>
            </a:r>
            <a:r>
              <a:rPr lang="hu-HU" sz="3600" spc="-100" baseline="30000" dirty="0"/>
              <a:t>külpiac működését (az exportot és az importot) is alapvetően a kereslet és a kínálat alakulása mozgatja. Emellett több sajátossággal is rendelkezik a belső piachoz képest: például a nemzetközi kereskedelem feltételeit a devizaárfolyam-változások is befolyásolják, eltérőek a pénznemek, az árarányok, a költségszerkezet, illetve az adók rendszere. Egyenlőtlenek a szereplők közötti erőviszonyok, korlátozhatják a piacokra való szabad be- és kilépést különböző jogszabályok és vámok segítségével, miközben lényegesen magasabbak a szállítási költségek. 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44–45. Ahány ország, annyiféle pénz – a 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devizapiac - </a:t>
            </a:r>
            <a:r>
              <a:rPr lang="hu-HU" sz="2400" b="1" baseline="30000" dirty="0"/>
              <a:t>A </a:t>
            </a:r>
            <a:r>
              <a:rPr lang="hu-HU" sz="2400" b="1" baseline="30000" dirty="0">
                <a:solidFill>
                  <a:srgbClr val="007882"/>
                </a:solidFill>
              </a:rPr>
              <a:t>Miért kereskednek egymással az országok</a:t>
            </a:r>
            <a:r>
              <a:rPr lang="hu-HU" sz="2400" b="1" baseline="30000" dirty="0" smtClean="0">
                <a:solidFill>
                  <a:srgbClr val="007882"/>
                </a:solidFill>
              </a:rPr>
              <a:t>?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hu-HU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138110" y="3374378"/>
            <a:ext cx="11914524" cy="3198359"/>
          </a:xfrm>
          <a:prstGeom prst="roundRect">
            <a:avLst>
              <a:gd name="adj" fmla="val 2472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138110" y="3374378"/>
            <a:ext cx="117445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spc="-50" baseline="30000" dirty="0"/>
              <a:t>Jó, ha tudod!</a:t>
            </a:r>
          </a:p>
          <a:p>
            <a:pPr algn="just"/>
            <a:r>
              <a:rPr lang="hu-HU" sz="3600" spc="-50" baseline="30000" dirty="0"/>
              <a:t>Minden országnak vannak </a:t>
            </a:r>
            <a:r>
              <a:rPr lang="hu-HU" sz="3600" spc="-50" baseline="30000" dirty="0" smtClean="0"/>
              <a:t>kereskedelem-politikai </a:t>
            </a:r>
            <a:r>
              <a:rPr lang="hu-HU" sz="3600" spc="-50" baseline="30000" dirty="0"/>
              <a:t>céljai, melyek elérését úgy segíthetik, hogy egyrészt exportot ösztönző intézkedéseket hoznak, másrészt a hazai ipar és mezőgazdaság védelme érdekében bizonyos esetekben vámokkal sújtják az importot. Mindkét intézkedés állami beavatkozást jelent. A saját érdekeket egyoldalúan érvényesítő gazdaságpolitika azonban sértheti más országok érdekeit. Ezért a külkereskedelem nemzetközi megegyezéseken alapul, amely felett egy nemzetközi szervezet, a WTO (World Trade Organization) őrködik. Sok ország köt egymással külkereskedelmi egyezményt, amellyel a részt vevő országok kölcsönösen jobban járnak.</a:t>
            </a:r>
          </a:p>
        </p:txBody>
      </p:sp>
    </p:spTree>
    <p:extLst>
      <p:ext uri="{BB962C8B-B14F-4D97-AF65-F5344CB8AC3E}">
        <p14:creationId xmlns:p14="http://schemas.microsoft.com/office/powerpoint/2010/main" val="14464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64124" y="1422733"/>
            <a:ext cx="118715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devizaárfolyam alakulása az egyének, a vállalkozások és az állam számára egyaránt kulcsfontosságú.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termékek nemzetközi piaci versenyképességének meghatározó tényezője a devizaárfolyam, mivel a nemzetközi kereslet elsősorban a termék külföldi devizában mért árszintjétől függ. </a:t>
            </a: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44–45. Ahány ország, annyiféle pénz – a devizapiac 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427839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B.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Hogyan </a:t>
            </a:r>
            <a:r>
              <a:rPr lang="hu-HU" sz="4800" b="1" baseline="30000" dirty="0">
                <a:solidFill>
                  <a:srgbClr val="007882"/>
                </a:solidFill>
              </a:rPr>
              <a:t>hatnak a devizaárfolyamok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/>
            </a:r>
            <a:br>
              <a:rPr lang="hu-HU" sz="4800" b="1" baseline="30000" dirty="0" smtClean="0">
                <a:solidFill>
                  <a:srgbClr val="007882"/>
                </a:solidFill>
              </a:rPr>
            </a:br>
            <a:r>
              <a:rPr lang="hu-HU" sz="4800" b="1" baseline="30000" dirty="0" smtClean="0">
                <a:solidFill>
                  <a:srgbClr val="007882"/>
                </a:solidFill>
              </a:rPr>
              <a:t>a </a:t>
            </a:r>
            <a:r>
              <a:rPr lang="hu-HU" sz="4800" b="1" baseline="30000" dirty="0">
                <a:solidFill>
                  <a:srgbClr val="007882"/>
                </a:solidFill>
              </a:rPr>
              <a:t>nemzetközi kereskedelemre és ügyletekre? </a:t>
            </a:r>
          </a:p>
        </p:txBody>
      </p:sp>
      <p:sp>
        <p:nvSpPr>
          <p:cNvPr id="6" name="Téglalap 5"/>
          <p:cNvSpPr/>
          <p:nvPr/>
        </p:nvSpPr>
        <p:spPr>
          <a:xfrm>
            <a:off x="164124" y="3207837"/>
            <a:ext cx="5869353" cy="353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Ha a forint árfolyama gyengül az euróéhoz képest (például a korábbi 300 helyett 315 forintot kell adni egy euróért), akkor a hazai termékek és szolgáltatások iránt nőhet a kereslet azokban az országokban, ahol az euró a fizetőeszköz.  Ugyanakkor a magyar alma- vagy bortermelők is jobban járhatnak, ha termékeiket külföldre viszik, és a kapott devizát több forintra válthatják.  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207836"/>
            <a:ext cx="5838091" cy="359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1497</Words>
  <Application>Microsoft Office PowerPoint</Application>
  <PresentationFormat>Szélesvásznú</PresentationFormat>
  <Paragraphs>67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Office-téma</vt:lpstr>
      <vt:lpstr>44–45. Ahány ország,  annyiféle pénz – a devizapiac </vt:lpstr>
      <vt:lpstr>PowerPoint bemutató</vt:lpstr>
      <vt:lpstr>PowerPoint bemutató</vt:lpstr>
      <vt:lpstr>PowerPoint bemutató</vt:lpstr>
      <vt:lpstr>PowerPoint bemutató</vt:lpstr>
      <vt:lpstr>Összegzés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44–45. Ahány ország,  annyiféle pénz – a devizapiac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233</cp:revision>
  <dcterms:created xsi:type="dcterms:W3CDTF">2016-02-25T10:27:13Z</dcterms:created>
  <dcterms:modified xsi:type="dcterms:W3CDTF">2016-04-14T10:57:36Z</dcterms:modified>
</cp:coreProperties>
</file>