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55" r:id="rId3"/>
    <p:sldId id="383" r:id="rId4"/>
    <p:sldId id="412" r:id="rId5"/>
    <p:sldId id="413" r:id="rId6"/>
    <p:sldId id="372" r:id="rId7"/>
    <p:sldId id="388" r:id="rId8"/>
    <p:sldId id="414" r:id="rId9"/>
    <p:sldId id="415" r:id="rId10"/>
    <p:sldId id="416" r:id="rId11"/>
    <p:sldId id="382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82"/>
    <a:srgbClr val="00A0AE"/>
    <a:srgbClr val="00A6AE"/>
    <a:srgbClr val="6E32A0"/>
    <a:srgbClr val="FDF4AE"/>
    <a:srgbClr val="D3F4FF"/>
    <a:srgbClr val="F7EDBF"/>
    <a:srgbClr val="F1E8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3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66148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6072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5510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6068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06492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68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4295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83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0355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759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6990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504CB-8247-424B-A5D3-1B0E1B340D4A}" type="datetimeFigureOut">
              <a:rPr lang="hu-HU" smtClean="0"/>
              <a:t>2016. 04. 01.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2CB42-E189-422C-B37E-A53A271CDB1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8907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mnb.hu/letoltes/helmeczi-koczan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866901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43. A pénz szerepe a gazdaságban </a:t>
            </a:r>
          </a:p>
        </p:txBody>
      </p:sp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6" name="Alcím 5"/>
          <p:cNvSpPr>
            <a:spLocks noGrp="1"/>
          </p:cNvSpPr>
          <p:nvPr>
            <p:ph type="subTitle" idx="1"/>
          </p:nvPr>
        </p:nvSpPr>
        <p:spPr>
          <a:xfrm>
            <a:off x="285750" y="2788945"/>
            <a:ext cx="12201527" cy="2353577"/>
          </a:xfrm>
        </p:spPr>
        <p:txBody>
          <a:bodyPr>
            <a:noAutofit/>
          </a:bodyPr>
          <a:lstStyle/>
          <a:p>
            <a:pPr algn="l"/>
            <a:r>
              <a:rPr lang="hu-HU" sz="4800" b="1" baseline="30000" dirty="0">
                <a:solidFill>
                  <a:srgbClr val="007882"/>
                </a:solidFill>
              </a:rPr>
              <a:t>A. Hogyan keletkezik a pénz, és hogy kerül a gazdasági szereplőkhöz?</a:t>
            </a:r>
          </a:p>
          <a:p>
            <a:pPr algn="l"/>
            <a:r>
              <a:rPr lang="hu-HU" sz="4800" b="1" baseline="30000" dirty="0">
                <a:solidFill>
                  <a:srgbClr val="007882"/>
                </a:solidFill>
              </a:rPr>
              <a:t>B. Mire használják a pénzt az emberek? </a:t>
            </a:r>
          </a:p>
        </p:txBody>
      </p:sp>
    </p:spTree>
    <p:extLst>
      <p:ext uri="{BB962C8B-B14F-4D97-AF65-F5344CB8AC3E}">
        <p14:creationId xmlns:p14="http://schemas.microsoft.com/office/powerpoint/2010/main" val="6121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28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43. A pénz szerepe a gazdaságban – </a:t>
            </a:r>
            <a:r>
              <a:rPr lang="hu-HU" sz="2400" b="1" baseline="30000" dirty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Mire használják a pénzt az emberek? 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1" y="1396494"/>
            <a:ext cx="11930064" cy="488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29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Alcím 5"/>
          <p:cNvSpPr>
            <a:spLocks noGrp="1"/>
          </p:cNvSpPr>
          <p:nvPr>
            <p:ph type="subTitle" idx="1"/>
          </p:nvPr>
        </p:nvSpPr>
        <p:spPr>
          <a:xfrm>
            <a:off x="117157" y="2354156"/>
            <a:ext cx="11893867" cy="4970569"/>
          </a:xfrm>
        </p:spPr>
        <p:txBody>
          <a:bodyPr>
            <a:no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Hogyan keletkezik a pénz, és hogy kerül a gazdasági szereplőkhöz?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 modern pénzteremtés kétféle módon megy végbe: hitelnyújtással és külföldi deviza vásárlásával. A pénz „teremtése”  – azaz annak gazdaságba történő bekerülése –, illetve a pénz „megsemmisítése” – azaz a forgalomból történő kikerülése – a pénzügyi közvetítő rendszer, azon belül is a kereskedelmi bankok (más néven hitelintézetek) feladata.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="1" baseline="30000" dirty="0">
                <a:solidFill>
                  <a:srgbClr val="007882"/>
                </a:solidFill>
              </a:rPr>
              <a:t>Mire használják a pénzt az emberek?</a:t>
            </a:r>
            <a:r>
              <a:rPr lang="hu-HU" sz="3600" baseline="30000" dirty="0">
                <a:solidFill>
                  <a:srgbClr val="007882"/>
                </a:solidFill>
              </a:rPr>
              <a:t> </a:t>
            </a:r>
            <a:r>
              <a:rPr lang="hu-HU" sz="3600" baseline="30000" dirty="0"/>
              <a:t>A pénz a gazdaságban lehet csereeszköz, elszámolási egység, fizetési eszköz és értékőrző. Ha a fenti négy funkció valamelyikét nem csak egy országban tölti be, akkor nemzetközi pénzről beszélünk.</a:t>
            </a:r>
            <a:endParaRPr lang="hu-HU" sz="3600" spc="-100" baseline="30000" dirty="0"/>
          </a:p>
        </p:txBody>
      </p:sp>
      <p:sp>
        <p:nvSpPr>
          <p:cNvPr id="10" name="Cím 1"/>
          <p:cNvSpPr>
            <a:spLocks noGrp="1"/>
          </p:cNvSpPr>
          <p:nvPr>
            <p:ph type="ctrTitle"/>
          </p:nvPr>
        </p:nvSpPr>
        <p:spPr>
          <a:xfrm>
            <a:off x="0" y="-1"/>
            <a:ext cx="12192000" cy="1866901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43. A pénz szerepe a gazdaságban </a:t>
            </a:r>
          </a:p>
        </p:txBody>
      </p:sp>
    </p:spTree>
    <p:extLst>
      <p:ext uri="{BB962C8B-B14F-4D97-AF65-F5344CB8AC3E}">
        <p14:creationId xmlns:p14="http://schemas.microsoft.com/office/powerpoint/2010/main" val="3189660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6" y="1362076"/>
            <a:ext cx="5762624" cy="5295899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49" y="1524284"/>
            <a:ext cx="56769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Teremtsünk egy kis pénzt!</a:t>
            </a:r>
          </a:p>
          <a:p>
            <a:pPr algn="just"/>
            <a:r>
              <a:rPr lang="hu-HU" sz="3600" baseline="30000" dirty="0"/>
              <a:t>Molnár Évi az esti vacsoránál elmesélte a családnak, amit a numizmatikusnál megtudott a régi pénzekről, és újra elővették a spájzban megtalált régi bankókat. Elábrándoztak azon, hogy milyen jól jönnének a családnak azok a bizonyos billiók, de még a milliók is. Erre Peti viccesen felvetette: teremtsenek saját családi Molnár-pénzt a nyomtatóval, és akkor bőven lesz mindenkinek. Ezen jót nevettek, bár Molnár anyuka megjegyezte, hogy akkor is pénz teremtődött, amikor a mosógépet hitelre megvették a műszaki áruházban.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43. A pénz szerepe a gazdaságban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A. </a:t>
            </a:r>
            <a:r>
              <a:rPr lang="hu-HU" sz="4800" b="1" baseline="30000" dirty="0">
                <a:solidFill>
                  <a:srgbClr val="007882"/>
                </a:solidFill>
              </a:rPr>
              <a:t>Hogyan keletkezik a pénz, és hogy kerül a gazdasági szereplőkhöz?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476" y="1362076"/>
            <a:ext cx="7061199" cy="52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36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5" name="Lekerekített téglalap 14"/>
          <p:cNvSpPr/>
          <p:nvPr/>
        </p:nvSpPr>
        <p:spPr>
          <a:xfrm>
            <a:off x="161925" y="847726"/>
            <a:ext cx="11912845" cy="5857874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247651" y="962026"/>
            <a:ext cx="1175385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Véleményed szerint mire gondolhatott Molnár anyuka? Hogyan keletkezhet pénz hitelfelvétellel?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Tekintsd át a grafikont, és állapítsd meg, hogyan, illetve milyen okok miatt változott a forgalomban lévő készpénz mennyisége! 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43. A pénz szerepe a gazdaságban – </a:t>
            </a:r>
            <a:r>
              <a:rPr lang="hu-HU" sz="2400" b="1" baseline="30000" dirty="0"/>
              <a:t>A. </a:t>
            </a:r>
            <a:r>
              <a:rPr lang="hu-HU" sz="2400" b="1" baseline="30000" dirty="0">
                <a:solidFill>
                  <a:srgbClr val="007882"/>
                </a:solidFill>
              </a:rPr>
              <a:t>Hogyan keletkezik a pénz, és hogy kerül a gazdasági szereplőkhöz?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611" y="2647950"/>
            <a:ext cx="8991600" cy="4057650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247651" y="2775525"/>
            <a:ext cx="2578401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Véleményed szerint miért van csúcsponton decemberben, és vajon miért növekedett 2012 és 2014 között a forgalomban lévő készpénz mennyisége?</a:t>
            </a:r>
          </a:p>
        </p:txBody>
      </p:sp>
    </p:spTree>
    <p:extLst>
      <p:ext uri="{BB962C8B-B14F-4D97-AF65-F5344CB8AC3E}">
        <p14:creationId xmlns:p14="http://schemas.microsoft.com/office/powerpoint/2010/main" val="403646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5" name="Lekerekített téglalap 4"/>
          <p:cNvSpPr/>
          <p:nvPr/>
        </p:nvSpPr>
        <p:spPr>
          <a:xfrm>
            <a:off x="161926" y="1362076"/>
            <a:ext cx="4162424" cy="5295899"/>
          </a:xfrm>
          <a:prstGeom prst="roundRect">
            <a:avLst>
              <a:gd name="adj" fmla="val 3601"/>
            </a:avLst>
          </a:prstGeom>
          <a:solidFill>
            <a:srgbClr val="FDF4AE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247650" y="1524284"/>
            <a:ext cx="39909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Cserebere</a:t>
            </a:r>
          </a:p>
          <a:p>
            <a:pPr algn="just"/>
            <a:r>
              <a:rPr lang="hu-HU" sz="3600" baseline="30000" dirty="0"/>
              <a:t>A családi pénznyomtatást ugyan elvetették, de ez nem szegte kedvét Peti „pénzteremtő” kedvének. Újabb nagyszerű ötlete támadt: megbeszélte a barátjával, hogy ritka képregény-gyűjteményéből néhányat elcserél vele barátja könyveire. Egy képregény ára átlagosan 2000 forint, míg egy könyv átlagosan 3500 forintba kerül. </a:t>
            </a: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43. A pénz szerepe a gazdaságban </a:t>
            </a:r>
          </a:p>
        </p:txBody>
      </p:sp>
      <p:sp>
        <p:nvSpPr>
          <p:cNvPr id="13" name="Téglalap 12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B. </a:t>
            </a:r>
            <a:r>
              <a:rPr lang="hu-HU" sz="4800" b="1" baseline="30000" dirty="0">
                <a:solidFill>
                  <a:srgbClr val="007882"/>
                </a:solidFill>
              </a:rPr>
              <a:t>Mire használják a pénzt az emberek?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7" r="-8617"/>
          <a:stretch/>
        </p:blipFill>
        <p:spPr>
          <a:xfrm>
            <a:off x="4486276" y="1362076"/>
            <a:ext cx="9359495" cy="52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418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15" name="Lekerekített téglalap 14"/>
          <p:cNvSpPr/>
          <p:nvPr/>
        </p:nvSpPr>
        <p:spPr>
          <a:xfrm>
            <a:off x="161925" y="847726"/>
            <a:ext cx="11912845" cy="5857874"/>
          </a:xfrm>
          <a:prstGeom prst="roundRect">
            <a:avLst>
              <a:gd name="adj" fmla="val 4034"/>
            </a:avLst>
          </a:prstGeom>
          <a:solidFill>
            <a:srgbClr val="D3F4FF"/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Téglalap 15"/>
          <p:cNvSpPr/>
          <p:nvPr/>
        </p:nvSpPr>
        <p:spPr>
          <a:xfrm>
            <a:off x="247651" y="962026"/>
            <a:ext cx="1175385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Számítsd ki, milyen arányban lehetne a cserét lebonyolítani!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Foglald össze, milyen szerepeket tölthet be a pénz a gazdaságban! </a:t>
            </a:r>
          </a:p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megadott pénzügyi műveleteket társítsd a megfelelő pénzfunkciókhoz! </a:t>
            </a:r>
          </a:p>
        </p:txBody>
      </p:sp>
      <p:sp>
        <p:nvSpPr>
          <p:cNvPr id="17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43. A pénz szerepe a gazdaságban – </a:t>
            </a:r>
            <a:r>
              <a:rPr lang="hu-HU" sz="2400" b="1" baseline="30000" dirty="0"/>
              <a:t>B. </a:t>
            </a:r>
            <a:r>
              <a:rPr lang="hu-HU" sz="2400" b="1" baseline="30000" dirty="0">
                <a:solidFill>
                  <a:srgbClr val="007882"/>
                </a:solidFill>
              </a:rPr>
              <a:t>Mire használják a pénzt az emberek? 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40" y="2341036"/>
            <a:ext cx="10445995" cy="436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664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A6AE">
                <a:alpha val="9804"/>
              </a:srgbClr>
            </a:gs>
            <a:gs pos="100000">
              <a:srgbClr val="00A0AE">
                <a:alpha val="24706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7" name="Cím 1"/>
          <p:cNvSpPr>
            <a:spLocks noGrp="1"/>
          </p:cNvSpPr>
          <p:nvPr>
            <p:ph type="ctrTitle"/>
          </p:nvPr>
        </p:nvSpPr>
        <p:spPr>
          <a:xfrm>
            <a:off x="0" y="2172677"/>
            <a:ext cx="12192000" cy="1219200"/>
          </a:xfrm>
        </p:spPr>
        <p:txBody>
          <a:bodyPr>
            <a:normAutofit/>
          </a:bodyPr>
          <a:lstStyle/>
          <a:p>
            <a:r>
              <a:rPr lang="hu-HU" sz="7200" b="1" baseline="30000" dirty="0">
                <a:solidFill>
                  <a:srgbClr val="007882"/>
                </a:solidFill>
                <a:latin typeface="+mn-lt"/>
              </a:rPr>
              <a:t>Összegzés</a:t>
            </a:r>
          </a:p>
        </p:txBody>
      </p:sp>
      <p:sp>
        <p:nvSpPr>
          <p:cNvPr id="8" name="Téglalap 7"/>
          <p:cNvSpPr/>
          <p:nvPr/>
        </p:nvSpPr>
        <p:spPr>
          <a:xfrm>
            <a:off x="0" y="3552122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6000" i="0" u="none" strike="noStrike" baseline="30000" dirty="0">
                <a:solidFill>
                  <a:srgbClr val="000000"/>
                </a:solidFill>
              </a:rPr>
              <a:t>A legfontosabb tudnivalók</a:t>
            </a:r>
          </a:p>
        </p:txBody>
      </p:sp>
    </p:spTree>
    <p:extLst>
      <p:ext uri="{BB962C8B-B14F-4D97-AF65-F5344CB8AC3E}">
        <p14:creationId xmlns:p14="http://schemas.microsoft.com/office/powerpoint/2010/main" val="160552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38111" y="1422733"/>
            <a:ext cx="12008123" cy="200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Az emberek jellemzően munkavégző képességük eladásával jutnak pénzhez. De honnan van pénze a munkaadónak vagy a gazdag nagybácsinak? Úgy tűnik, hogy a pénzt mindenki kapja valakitől. Igen ám, de ebből az is következik, hogy kell lennie valakinek vagy valaminek, aki vagy ami képes pénzt teremteni, hiszen a növekvő termelés, az egyre több áru, szolgáltatás cseréjének lebonyolításához több pénz kell.</a:t>
            </a:r>
          </a:p>
        </p:txBody>
      </p:sp>
      <p:sp>
        <p:nvSpPr>
          <p:cNvPr id="28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43. A pénz szerepe a gazdaságban </a:t>
            </a:r>
          </a:p>
        </p:txBody>
      </p:sp>
      <p:sp>
        <p:nvSpPr>
          <p:cNvPr id="29" name="Téglalap 28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A. </a:t>
            </a:r>
            <a:r>
              <a:rPr lang="hu-HU" sz="4800" b="1" baseline="30000" dirty="0">
                <a:solidFill>
                  <a:srgbClr val="007882"/>
                </a:solidFill>
              </a:rPr>
              <a:t>Hogyan keletkezik a pénz, és hogy kerül a gazdasági szereplőkhöz?</a:t>
            </a:r>
          </a:p>
        </p:txBody>
      </p:sp>
      <p:pic>
        <p:nvPicPr>
          <p:cNvPr id="32" name="Kép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135" y="3415625"/>
            <a:ext cx="7642079" cy="3251875"/>
          </a:xfrm>
          <a:prstGeom prst="rect">
            <a:avLst/>
          </a:prstGeom>
        </p:spPr>
      </p:pic>
      <p:sp>
        <p:nvSpPr>
          <p:cNvPr id="33" name="Téglalap 32"/>
          <p:cNvSpPr/>
          <p:nvPr/>
        </p:nvSpPr>
        <p:spPr>
          <a:xfrm>
            <a:off x="138111" y="3415625"/>
            <a:ext cx="5014914" cy="35548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pénz „teremtése” – azaz annak gazdaságba történő bekerülése –, illetve a pénz „megsemmisítése” – azaz a forgalomból történő kivonása – a pénzügyi közvetítő rendszer, azon belül is a kereskedelmi bankok (átfogó néven a hitelintézetek) feladata. Rajtuk kívül a folyamatban fontos szerepet tölt be az adott ország központi bankja.</a:t>
            </a:r>
          </a:p>
        </p:txBody>
      </p:sp>
    </p:spTree>
    <p:extLst>
      <p:ext uri="{BB962C8B-B14F-4D97-AF65-F5344CB8AC3E}">
        <p14:creationId xmlns:p14="http://schemas.microsoft.com/office/powerpoint/2010/main" val="2749249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38112" y="879482"/>
            <a:ext cx="789146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pénz teremtésének két módja: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1) A hitelnyújtás: pénz jön létre, ha valamelyik kereskedelmi bank hitelt nyújt valamely gazdasági szereplőnek. Ezért hívják a modern pénzt hitelpénznek is.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2) Külföldi deviza vétele: pénz keletkezik akkor is, ha az adott ország valamely bankja külföldi fizetőeszközt (devizát) vásárol egy másik gazdasági szereplőtől.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A pénz megsemmisítése szintén kétféle módon történhet: a hitel visszafizetésével, illetve a külföldi fizetőeszköz (deviza) eladásával.</a:t>
            </a:r>
          </a:p>
          <a:p>
            <a:pPr algn="just">
              <a:lnSpc>
                <a:spcPts val="3000"/>
              </a:lnSpc>
              <a:spcBef>
                <a:spcPts val="1200"/>
              </a:spcBef>
            </a:pPr>
            <a:r>
              <a:rPr lang="hu-HU" sz="3600" baseline="30000" dirty="0"/>
              <a:t>Manapság a pénz számlapénz formában jön létre, de ha szükséges, akkor készpénzre átváltható.</a:t>
            </a:r>
            <a:endParaRPr lang="hu-HU" sz="3600" spc="-50" baseline="30000" dirty="0"/>
          </a:p>
        </p:txBody>
      </p:sp>
      <p:sp>
        <p:nvSpPr>
          <p:cNvPr id="28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43. A pénz szerepe a gazdaságban – </a:t>
            </a:r>
            <a:r>
              <a:rPr lang="hu-HU" sz="2400" b="1" baseline="30000" dirty="0"/>
              <a:t>A. </a:t>
            </a:r>
            <a:r>
              <a:rPr lang="hu-HU" sz="2400" b="1" baseline="30000" dirty="0">
                <a:solidFill>
                  <a:srgbClr val="007882"/>
                </a:solidFill>
              </a:rPr>
              <a:t>Hogyan keletkezik a pénz, és hogy kerül a gazdasági szereplőkhöz?</a:t>
            </a:r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 </a:t>
            </a:r>
          </a:p>
        </p:txBody>
      </p:sp>
      <p:sp>
        <p:nvSpPr>
          <p:cNvPr id="30" name="Lekerekített téglalap 29"/>
          <p:cNvSpPr/>
          <p:nvPr/>
        </p:nvSpPr>
        <p:spPr>
          <a:xfrm>
            <a:off x="8029575" y="879482"/>
            <a:ext cx="4023058" cy="5324535"/>
          </a:xfrm>
          <a:prstGeom prst="roundRect">
            <a:avLst>
              <a:gd name="adj" fmla="val 5080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églalap 30"/>
          <p:cNvSpPr/>
          <p:nvPr/>
        </p:nvSpPr>
        <p:spPr>
          <a:xfrm>
            <a:off x="8213416" y="1051258"/>
            <a:ext cx="383921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 pénzmultiplikátor a kereskedelmi bankok pénzteremtő képességének mérőszáma. Azt mutatja meg, hogy a kereskedelmi bankok együttesen a forgalomban lévő készpénz hányszorosát képesek hitelezés révén bankszámlapénz formájában létrehozni, ezzel pénzt teremteni.</a:t>
            </a:r>
          </a:p>
        </p:txBody>
      </p:sp>
    </p:spTree>
    <p:extLst>
      <p:ext uri="{BB962C8B-B14F-4D97-AF65-F5344CB8AC3E}">
        <p14:creationId xmlns:p14="http://schemas.microsoft.com/office/powerpoint/2010/main" val="3991833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882">
                <a:alpha val="10000"/>
              </a:srgbClr>
            </a:gs>
            <a:gs pos="100000">
              <a:srgbClr val="00A0AE">
                <a:alpha val="25000"/>
              </a:srgbClr>
            </a:gs>
          </a:gsLst>
          <a:lin ang="36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Dobosi Andrea\Desktop\penziranytu_logo_vektoro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69760" y="0"/>
            <a:ext cx="2322240" cy="671119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138111" y="1422733"/>
            <a:ext cx="12008123" cy="31551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200"/>
              </a:spcBef>
            </a:pPr>
            <a:r>
              <a:rPr lang="hu-HU" sz="3600" spc="-100" baseline="30000" dirty="0"/>
              <a:t>A pénz a gazdaságban számos feladatot, funkciót tölt be. Amikor vásárolunk vele, csereeszköz, azaz mindenki által elfogadott, bármikor továbbcserélhető eszköz (szinonimája: „forgalmi eszköz”). Ha gazdasági számításokra használjuk, elszámolási egység, mivel alkalmas az árak kifejezésére (szinonimája: „értékmérő”). Lehet fizetési eszköz, hiszen alkalmas halasztott fizetésre, adósságtörlesztésre, adó befizetésére. Felhalmozási eszköz, azaz alkalmas a vagyon tartására. A pénz a fenti négy szerepkört nemcsak egy adott gazdaságban, hanem ország-</a:t>
            </a:r>
            <a:br>
              <a:rPr lang="hu-HU" sz="3600" spc="-100" baseline="30000" dirty="0"/>
            </a:br>
            <a:r>
              <a:rPr lang="hu-HU" sz="3600" spc="-100" baseline="30000" dirty="0"/>
              <a:t>határoktól függetlenül, a nemzetközi áruforgalomban is betöltheti </a:t>
            </a:r>
            <a:br>
              <a:rPr lang="hu-HU" sz="3600" spc="-100" baseline="30000" dirty="0"/>
            </a:br>
            <a:r>
              <a:rPr lang="hu-HU" sz="3600" spc="-100" baseline="30000" dirty="0"/>
              <a:t>(például dollár, euró, jen), ilyenkor nemzetközi pénzként működik.</a:t>
            </a:r>
          </a:p>
        </p:txBody>
      </p:sp>
      <p:sp>
        <p:nvSpPr>
          <p:cNvPr id="28" name="Cím 1"/>
          <p:cNvSpPr txBox="1">
            <a:spLocks/>
          </p:cNvSpPr>
          <p:nvPr/>
        </p:nvSpPr>
        <p:spPr>
          <a:xfrm>
            <a:off x="0" y="0"/>
            <a:ext cx="9869760" cy="4278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hu-HU" sz="2400" b="1" baseline="30000" dirty="0">
                <a:solidFill>
                  <a:srgbClr val="007882"/>
                </a:solidFill>
                <a:latin typeface="+mn-lt"/>
              </a:rPr>
              <a:t>43. A pénz szerepe a gazdaságban </a:t>
            </a:r>
          </a:p>
        </p:txBody>
      </p:sp>
      <p:sp>
        <p:nvSpPr>
          <p:cNvPr id="29" name="Téglalap 28"/>
          <p:cNvSpPr/>
          <p:nvPr/>
        </p:nvSpPr>
        <p:spPr>
          <a:xfrm>
            <a:off x="0" y="858405"/>
            <a:ext cx="12192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4800" b="1" baseline="30000" dirty="0"/>
              <a:t>B. </a:t>
            </a:r>
            <a:r>
              <a:rPr lang="hu-HU" sz="4800" b="1" baseline="30000" dirty="0">
                <a:solidFill>
                  <a:srgbClr val="007882"/>
                </a:solidFill>
              </a:rPr>
              <a:t>Mire használják a pénzt az emberek? </a:t>
            </a: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49" y="7408068"/>
            <a:ext cx="4600575" cy="3450431"/>
          </a:xfrm>
          <a:prstGeom prst="rect">
            <a:avLst/>
          </a:prstGeom>
        </p:spPr>
      </p:pic>
      <p:sp>
        <p:nvSpPr>
          <p:cNvPr id="10" name="Lekerekített téglalap 9"/>
          <p:cNvSpPr/>
          <p:nvPr/>
        </p:nvSpPr>
        <p:spPr>
          <a:xfrm>
            <a:off x="8924925" y="3314700"/>
            <a:ext cx="3157660" cy="3362920"/>
          </a:xfrm>
          <a:prstGeom prst="roundRect">
            <a:avLst>
              <a:gd name="adj" fmla="val 5881"/>
            </a:avLst>
          </a:prstGeom>
          <a:solidFill>
            <a:schemeClr val="bg1"/>
          </a:solidFill>
          <a:ln w="38100">
            <a:solidFill>
              <a:srgbClr val="6E32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Téglalap 10"/>
          <p:cNvSpPr/>
          <p:nvPr/>
        </p:nvSpPr>
        <p:spPr>
          <a:xfrm>
            <a:off x="8924924" y="3434060"/>
            <a:ext cx="31576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TIPP</a:t>
            </a:r>
          </a:p>
          <a:p>
            <a:r>
              <a:rPr lang="hu-HU" sz="3600" baseline="30000" dirty="0"/>
              <a:t>Ha érdekel a helyi pénzek témája, akkor érdemes elolvasnod az MNB honlapján </a:t>
            </a:r>
            <a:r>
              <a:rPr lang="hu-HU" sz="3600" baseline="30000" dirty="0" err="1"/>
              <a:t>Helmeczi-Kóczán</a:t>
            </a:r>
            <a:r>
              <a:rPr lang="hu-HU" sz="3600" baseline="30000" dirty="0"/>
              <a:t>: </a:t>
            </a:r>
            <a:br>
              <a:rPr lang="hu-HU" sz="3600" baseline="30000" dirty="0"/>
            </a:br>
            <a:r>
              <a:rPr lang="hu-HU" sz="3600" i="1" baseline="30000" dirty="0"/>
              <a:t>A „helyi pénznek” nevezett utalványokról</a:t>
            </a:r>
            <a:r>
              <a:rPr lang="hu-HU" sz="3600" baseline="30000" dirty="0"/>
              <a:t> című </a:t>
            </a:r>
            <a:r>
              <a:rPr lang="hu-HU" sz="3600" baseline="30000" dirty="0">
                <a:hlinkClick r:id="rId4"/>
              </a:rPr>
              <a:t>cikkét</a:t>
            </a:r>
            <a:r>
              <a:rPr lang="hu-HU" sz="3600" baseline="30000" dirty="0"/>
              <a:t>. </a:t>
            </a:r>
          </a:p>
        </p:txBody>
      </p:sp>
      <p:sp>
        <p:nvSpPr>
          <p:cNvPr id="12" name="Lekerekített téglalap 11"/>
          <p:cNvSpPr/>
          <p:nvPr/>
        </p:nvSpPr>
        <p:spPr>
          <a:xfrm>
            <a:off x="138110" y="4577890"/>
            <a:ext cx="8523623" cy="2099730"/>
          </a:xfrm>
          <a:prstGeom prst="roundRect">
            <a:avLst>
              <a:gd name="adj" fmla="val 8984"/>
            </a:avLst>
          </a:prstGeom>
          <a:solidFill>
            <a:schemeClr val="accent2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Téglalap 12"/>
          <p:cNvSpPr/>
          <p:nvPr/>
        </p:nvSpPr>
        <p:spPr>
          <a:xfrm>
            <a:off x="219075" y="4583780"/>
            <a:ext cx="844265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3600" b="1" baseline="30000" dirty="0"/>
              <a:t>Jó, ha tudod!</a:t>
            </a:r>
          </a:p>
          <a:p>
            <a:pPr algn="just"/>
            <a:r>
              <a:rPr lang="hu-HU" sz="3600" baseline="30000" dirty="0"/>
              <a:t>A világ számos pontján használnak úgynevezett helyi pénzt általában annak érdekében, hogy az adott régió gazdaságát így is támogassák. Ilyen például a soproni kékfrank is. Ezeknek a pénzeknek (amelyek valójában utalványok) a hasznosságáról nagyon megoszlanak a vélemények.</a:t>
            </a:r>
          </a:p>
        </p:txBody>
      </p:sp>
    </p:spTree>
    <p:extLst>
      <p:ext uri="{BB962C8B-B14F-4D97-AF65-F5344CB8AC3E}">
        <p14:creationId xmlns:p14="http://schemas.microsoft.com/office/powerpoint/2010/main" val="39371303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2130</TotalTime>
  <Words>948</Words>
  <Application>Microsoft Office PowerPoint</Application>
  <PresentationFormat>Szélesvásznú</PresentationFormat>
  <Paragraphs>44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43. A pénz szerepe a gazdaságban </vt:lpstr>
      <vt:lpstr>PowerPoint-bemutató</vt:lpstr>
      <vt:lpstr>PowerPoint-bemutató</vt:lpstr>
      <vt:lpstr>PowerPoint-bemutató</vt:lpstr>
      <vt:lpstr>PowerPoint-bemutató</vt:lpstr>
      <vt:lpstr>Összegzés</vt:lpstr>
      <vt:lpstr>PowerPoint-bemutató</vt:lpstr>
      <vt:lpstr>PowerPoint-bemutató</vt:lpstr>
      <vt:lpstr>PowerPoint-bemutató</vt:lpstr>
      <vt:lpstr>PowerPoint-bemutató</vt:lpstr>
      <vt:lpstr>43. A pénz szerepe a gazdaságban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Mindenár .hu</dc:creator>
  <cp:lastModifiedBy>Merényi Zsuzsanna</cp:lastModifiedBy>
  <cp:revision>221</cp:revision>
  <dcterms:created xsi:type="dcterms:W3CDTF">2016-02-25T10:27:13Z</dcterms:created>
  <dcterms:modified xsi:type="dcterms:W3CDTF">2016-04-01T14:14:03Z</dcterms:modified>
</cp:coreProperties>
</file>