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355" r:id="rId3"/>
    <p:sldId id="383" r:id="rId4"/>
    <p:sldId id="399" r:id="rId5"/>
    <p:sldId id="400" r:id="rId6"/>
    <p:sldId id="403" r:id="rId7"/>
    <p:sldId id="372" r:id="rId8"/>
    <p:sldId id="388" r:id="rId9"/>
    <p:sldId id="404" r:id="rId10"/>
    <p:sldId id="405" r:id="rId11"/>
    <p:sldId id="406" r:id="rId12"/>
    <p:sldId id="408" r:id="rId13"/>
    <p:sldId id="407" r:id="rId14"/>
    <p:sldId id="409" r:id="rId15"/>
    <p:sldId id="411" r:id="rId16"/>
    <p:sldId id="410" r:id="rId17"/>
    <p:sldId id="382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82"/>
    <a:srgbClr val="00A0AE"/>
    <a:srgbClr val="00A6AE"/>
    <a:srgbClr val="6E32A0"/>
    <a:srgbClr val="FDF4AE"/>
    <a:srgbClr val="D3F4FF"/>
    <a:srgbClr val="F7EDBF"/>
    <a:srgbClr val="F1E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3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04CB-8247-424B-A5D3-1B0E1B340D4A}" type="datetimeFigureOut">
              <a:rPr lang="hu-HU" smtClean="0"/>
              <a:t>2016. 04. 01.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CB42-E189-422C-B37E-A53A271CDB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6148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04CB-8247-424B-A5D3-1B0E1B340D4A}" type="datetimeFigureOut">
              <a:rPr lang="hu-HU" smtClean="0"/>
              <a:t>2016. 04. 01.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CB42-E189-422C-B37E-A53A271CDB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6072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04CB-8247-424B-A5D3-1B0E1B340D4A}" type="datetimeFigureOut">
              <a:rPr lang="hu-HU" smtClean="0"/>
              <a:t>2016. 04. 01.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CB42-E189-422C-B37E-A53A271CDB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5510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04CB-8247-424B-A5D3-1B0E1B340D4A}" type="datetimeFigureOut">
              <a:rPr lang="hu-HU" smtClean="0"/>
              <a:t>2016. 04. 01.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CB42-E189-422C-B37E-A53A271CDB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6068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04CB-8247-424B-A5D3-1B0E1B340D4A}" type="datetimeFigureOut">
              <a:rPr lang="hu-HU" smtClean="0"/>
              <a:t>2016. 04. 01.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CB42-E189-422C-B37E-A53A271CDB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6492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04CB-8247-424B-A5D3-1B0E1B340D4A}" type="datetimeFigureOut">
              <a:rPr lang="hu-HU" smtClean="0"/>
              <a:t>2016. 04. 01.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CB42-E189-422C-B37E-A53A271CDB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668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04CB-8247-424B-A5D3-1B0E1B340D4A}" type="datetimeFigureOut">
              <a:rPr lang="hu-HU" smtClean="0"/>
              <a:t>2016. 04. 01.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CB42-E189-422C-B37E-A53A271CDB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4295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04CB-8247-424B-A5D3-1B0E1B340D4A}" type="datetimeFigureOut">
              <a:rPr lang="hu-HU" smtClean="0"/>
              <a:t>2016. 04. 01.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CB42-E189-422C-B37E-A53A271CDB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028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04CB-8247-424B-A5D3-1B0E1B340D4A}" type="datetimeFigureOut">
              <a:rPr lang="hu-HU" smtClean="0"/>
              <a:t>2016. 04. 01.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CB42-E189-422C-B37E-A53A271CDB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035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04CB-8247-424B-A5D3-1B0E1B340D4A}" type="datetimeFigureOut">
              <a:rPr lang="hu-HU" smtClean="0"/>
              <a:t>2016. 04. 01.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CB42-E189-422C-B37E-A53A271CDB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8759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04CB-8247-424B-A5D3-1B0E1B340D4A}" type="datetimeFigureOut">
              <a:rPr lang="hu-HU" smtClean="0"/>
              <a:t>2016. 04. 01.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2CB42-E189-422C-B37E-A53A271CDB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6990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504CB-8247-424B-A5D3-1B0E1B340D4A}" type="datetimeFigureOut">
              <a:rPr lang="hu-HU" smtClean="0"/>
              <a:t>2016. 04. 01.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2CB42-E189-422C-B37E-A53A271CDB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890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ulibank.hu/elmenyportal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6AE">
                <a:alpha val="9804"/>
              </a:srgbClr>
            </a:gs>
            <a:gs pos="100000">
              <a:srgbClr val="00A0AE">
                <a:alpha val="24706"/>
              </a:srgbClr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2371725"/>
          </a:xfrm>
        </p:spPr>
        <p:txBody>
          <a:bodyPr>
            <a:normAutofit/>
          </a:bodyPr>
          <a:lstStyle/>
          <a:p>
            <a:r>
              <a:rPr lang="hu-HU" sz="7200" b="1" baseline="30000" dirty="0">
                <a:solidFill>
                  <a:srgbClr val="007882"/>
                </a:solidFill>
                <a:latin typeface="+mn-lt"/>
              </a:rPr>
              <a:t>41–42. Egy kis pénztörténet </a:t>
            </a:r>
          </a:p>
        </p:txBody>
      </p:sp>
      <p:pic>
        <p:nvPicPr>
          <p:cNvPr id="4" name="Picture 2" descr="C:\Users\Dobosi Andrea\Desktop\penziranytu_logo_vektor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69760" y="0"/>
            <a:ext cx="2322240" cy="671119"/>
          </a:xfrm>
          <a:prstGeom prst="rect">
            <a:avLst/>
          </a:prstGeom>
          <a:noFill/>
        </p:spPr>
      </p:pic>
      <p:sp>
        <p:nvSpPr>
          <p:cNvPr id="6" name="Alcím 5"/>
          <p:cNvSpPr>
            <a:spLocks noGrp="1"/>
          </p:cNvSpPr>
          <p:nvPr>
            <p:ph type="subTitle" idx="1"/>
          </p:nvPr>
        </p:nvSpPr>
        <p:spPr>
          <a:xfrm>
            <a:off x="1366471" y="2788945"/>
            <a:ext cx="11120806" cy="2353577"/>
          </a:xfrm>
        </p:spPr>
        <p:txBody>
          <a:bodyPr>
            <a:noAutofit/>
          </a:bodyPr>
          <a:lstStyle/>
          <a:p>
            <a:pPr algn="l"/>
            <a:r>
              <a:rPr lang="hu-HU" sz="4800" b="1" baseline="30000" dirty="0">
                <a:solidFill>
                  <a:srgbClr val="007882"/>
                </a:solidFill>
              </a:rPr>
              <a:t>A. Hogy jutottunk el a </a:t>
            </a:r>
            <a:r>
              <a:rPr lang="hu-HU" sz="4800" b="1" baseline="30000" dirty="0" err="1">
                <a:solidFill>
                  <a:srgbClr val="007882"/>
                </a:solidFill>
              </a:rPr>
              <a:t>kauri</a:t>
            </a:r>
            <a:r>
              <a:rPr lang="hu-HU" sz="4800" b="1" baseline="30000" dirty="0">
                <a:solidFill>
                  <a:srgbClr val="007882"/>
                </a:solidFill>
              </a:rPr>
              <a:t> kagylótól a modern pénzig?</a:t>
            </a:r>
          </a:p>
          <a:p>
            <a:pPr algn="l"/>
            <a:r>
              <a:rPr lang="it-IT" sz="4800" b="1" baseline="30000" dirty="0">
                <a:solidFill>
                  <a:srgbClr val="007882"/>
                </a:solidFill>
              </a:rPr>
              <a:t>B</a:t>
            </a:r>
            <a:r>
              <a:rPr lang="hu-HU" sz="4800" b="1" baseline="30000" dirty="0">
                <a:solidFill>
                  <a:srgbClr val="007882"/>
                </a:solidFill>
              </a:rPr>
              <a:t>. </a:t>
            </a:r>
            <a:r>
              <a:rPr lang="it-IT" sz="4800" b="1" baseline="30000" dirty="0">
                <a:solidFill>
                  <a:srgbClr val="007882"/>
                </a:solidFill>
              </a:rPr>
              <a:t>Mi a modern pénz?</a:t>
            </a:r>
          </a:p>
          <a:p>
            <a:pPr algn="l"/>
            <a:r>
              <a:rPr lang="hu-HU" sz="4800" b="1" baseline="30000" dirty="0">
                <a:solidFill>
                  <a:srgbClr val="007882"/>
                </a:solidFill>
              </a:rPr>
              <a:t>C. Mi a közös a pénz és a bankok történetében?</a:t>
            </a:r>
          </a:p>
        </p:txBody>
      </p:sp>
    </p:spTree>
    <p:extLst>
      <p:ext uri="{BB962C8B-B14F-4D97-AF65-F5344CB8AC3E}">
        <p14:creationId xmlns:p14="http://schemas.microsoft.com/office/powerpoint/2010/main" val="61216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882">
                <a:alpha val="10000"/>
              </a:srgbClr>
            </a:gs>
            <a:gs pos="100000">
              <a:srgbClr val="00A0AE">
                <a:alpha val="25000"/>
              </a:srgbClr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obosi Andrea\Desktop\penziranytu_logo_vektor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69760" y="0"/>
            <a:ext cx="2322240" cy="671119"/>
          </a:xfrm>
          <a:prstGeom prst="rect">
            <a:avLst/>
          </a:prstGeom>
          <a:noFill/>
        </p:spPr>
      </p:pic>
      <p:sp>
        <p:nvSpPr>
          <p:cNvPr id="9" name="Téglalap 8"/>
          <p:cNvSpPr/>
          <p:nvPr/>
        </p:nvSpPr>
        <p:spPr>
          <a:xfrm>
            <a:off x="138111" y="804469"/>
            <a:ext cx="1192053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spc="-50" baseline="30000" dirty="0" err="1"/>
              <a:t>Lüdia</a:t>
            </a:r>
            <a:r>
              <a:rPr lang="hu-HU" sz="3600" spc="-50" baseline="30000" dirty="0"/>
              <a:t> leghíresebb királya Kroiszosz – elterjedt nevén Krőzus – volt, aki meghatározó szerepet töltött be a pénz fejlődésében, mivel ő vezette be a tiszta arany-, illetve ezüstpénzek verését, és ezek értékének egymáshoz való arányát is megállapította. </a:t>
            </a:r>
          </a:p>
          <a:p>
            <a:pPr>
              <a:lnSpc>
                <a:spcPts val="3000"/>
              </a:lnSpc>
              <a:spcBef>
                <a:spcPts val="1200"/>
              </a:spcBef>
            </a:pPr>
            <a:r>
              <a:rPr lang="hu-HU" sz="3600" spc="-50" baseline="30000" dirty="0"/>
              <a:t> A gazdaság fejlődésével, a kereskedelem fellendülésével azonban ezek a nemesfémek már nem tudták kielégíteni a pénzmennyiség iránti igényeket, mert túl kevés volt belőlük (és ma is kevés van, éppen ezért értékelődnek fel időről időre). </a:t>
            </a:r>
          </a:p>
        </p:txBody>
      </p:sp>
      <p:sp>
        <p:nvSpPr>
          <p:cNvPr id="17" name="Cím 1"/>
          <p:cNvSpPr txBox="1">
            <a:spLocks/>
          </p:cNvSpPr>
          <p:nvPr/>
        </p:nvSpPr>
        <p:spPr>
          <a:xfrm>
            <a:off x="0" y="0"/>
            <a:ext cx="9869760" cy="4278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baseline="30000" dirty="0">
                <a:solidFill>
                  <a:srgbClr val="007882"/>
                </a:solidFill>
                <a:latin typeface="+mn-lt"/>
              </a:rPr>
              <a:t>41–42. Egy kis pénztörténet – </a:t>
            </a:r>
            <a:r>
              <a:rPr lang="hu-HU" sz="2400" b="1" baseline="30000" dirty="0"/>
              <a:t>A. </a:t>
            </a:r>
            <a:r>
              <a:rPr lang="hu-HU" sz="2400" b="1" baseline="30000" dirty="0">
                <a:solidFill>
                  <a:srgbClr val="007882"/>
                </a:solidFill>
              </a:rPr>
              <a:t>Hogy jutottunk el a </a:t>
            </a:r>
            <a:r>
              <a:rPr lang="hu-HU" sz="2400" b="1" baseline="30000" dirty="0" err="1">
                <a:solidFill>
                  <a:srgbClr val="007882"/>
                </a:solidFill>
              </a:rPr>
              <a:t>kauri</a:t>
            </a:r>
            <a:r>
              <a:rPr lang="hu-HU" sz="2400" b="1" baseline="30000" dirty="0">
                <a:solidFill>
                  <a:srgbClr val="007882"/>
                </a:solidFill>
              </a:rPr>
              <a:t> kagylótól a modern pénzig?</a:t>
            </a:r>
            <a:r>
              <a:rPr lang="hu-HU" sz="2400" b="1" baseline="30000" dirty="0">
                <a:solidFill>
                  <a:srgbClr val="007882"/>
                </a:solidFill>
                <a:latin typeface="+mn-lt"/>
              </a:rPr>
              <a:t> 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111" y="2813377"/>
            <a:ext cx="5748340" cy="3834143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138111" y="3359014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spc="-50" baseline="30000" dirty="0"/>
              <a:t>Ekkor jelentek meg a különféle arany- és pénzhelyettesítő megoldások, például a váltók, amelyeket akkor adtak a köztiszteletben álló kereskedők, amikor nem tudták vagy nem akarták az árut kifizetni készpénzzel. (Ennek több oka is volt, például féltek a gyakori rablótámadásoktól, és nem tartották maguknál az áru ellenértékét). </a:t>
            </a:r>
          </a:p>
        </p:txBody>
      </p:sp>
    </p:spTree>
    <p:extLst>
      <p:ext uri="{BB962C8B-B14F-4D97-AF65-F5344CB8AC3E}">
        <p14:creationId xmlns:p14="http://schemas.microsoft.com/office/powerpoint/2010/main" val="1119637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882">
                <a:alpha val="10000"/>
              </a:srgbClr>
            </a:gs>
            <a:gs pos="100000">
              <a:srgbClr val="00A0AE">
                <a:alpha val="25000"/>
              </a:srgbClr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obosi Andrea\Desktop\penziranytu_logo_vektor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69760" y="0"/>
            <a:ext cx="2322240" cy="671119"/>
          </a:xfrm>
          <a:prstGeom prst="rect">
            <a:avLst/>
          </a:prstGeom>
          <a:noFill/>
        </p:spPr>
      </p:pic>
      <p:sp>
        <p:nvSpPr>
          <p:cNvPr id="9" name="Téglalap 8"/>
          <p:cNvSpPr/>
          <p:nvPr/>
        </p:nvSpPr>
        <p:spPr>
          <a:xfrm>
            <a:off x="157162" y="804469"/>
            <a:ext cx="515778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spc="-50" baseline="30000" dirty="0"/>
              <a:t>A jól ismert váltókat a kereskedők széles körben elfogadták, így azokkal egymás között is tudtak fizetni. A váltó időlegesen helyettesítette az aranyat, közvetítette a cserét. Ekkor a váltó értéket, aranypénzt képviselt a forgalomban. A pénzváltókhoz képest a bankok több ember pénzét őrizve aranykészletet halmoztak fel, és ők is kibocsátották a saját váltójukat, a klasszikus bankjegyet. A bankok megbízhatóbb fizetőnek számítottak, így nagyobb esély volt arra, hogy a hitelező hozzájut az aranyához. A pénzhelyettesítő szerepet betöltő váltó és klasszikus bankjegy tekinthető a modern, belső érték nélküli pénz előfutáraként.</a:t>
            </a:r>
          </a:p>
        </p:txBody>
      </p:sp>
      <p:sp>
        <p:nvSpPr>
          <p:cNvPr id="17" name="Cím 1"/>
          <p:cNvSpPr txBox="1">
            <a:spLocks/>
          </p:cNvSpPr>
          <p:nvPr/>
        </p:nvSpPr>
        <p:spPr>
          <a:xfrm>
            <a:off x="0" y="0"/>
            <a:ext cx="9869760" cy="4278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baseline="30000" dirty="0">
                <a:solidFill>
                  <a:srgbClr val="007882"/>
                </a:solidFill>
                <a:latin typeface="+mn-lt"/>
              </a:rPr>
              <a:t>41–42. Egy kis pénztörténet – </a:t>
            </a:r>
            <a:r>
              <a:rPr lang="hu-HU" sz="2400" b="1" baseline="30000" dirty="0"/>
              <a:t>A. </a:t>
            </a:r>
            <a:r>
              <a:rPr lang="hu-HU" sz="2400" b="1" baseline="30000" dirty="0">
                <a:solidFill>
                  <a:srgbClr val="007882"/>
                </a:solidFill>
              </a:rPr>
              <a:t>Hogy jutottunk el a </a:t>
            </a:r>
            <a:r>
              <a:rPr lang="hu-HU" sz="2400" b="1" baseline="30000" dirty="0" err="1">
                <a:solidFill>
                  <a:srgbClr val="007882"/>
                </a:solidFill>
              </a:rPr>
              <a:t>kauri</a:t>
            </a:r>
            <a:r>
              <a:rPr lang="hu-HU" sz="2400" b="1" baseline="30000" dirty="0">
                <a:solidFill>
                  <a:srgbClr val="007882"/>
                </a:solidFill>
              </a:rPr>
              <a:t> kagylótól a modern pénzig?</a:t>
            </a:r>
            <a:r>
              <a:rPr lang="hu-HU" sz="2400" b="1" baseline="30000" dirty="0">
                <a:solidFill>
                  <a:srgbClr val="007882"/>
                </a:solidFill>
                <a:latin typeface="+mn-lt"/>
              </a:rPr>
              <a:t> </a:t>
            </a:r>
          </a:p>
        </p:txBody>
      </p:sp>
      <p:sp>
        <p:nvSpPr>
          <p:cNvPr id="24" name="Lekerekített téglalap 23"/>
          <p:cNvSpPr/>
          <p:nvPr/>
        </p:nvSpPr>
        <p:spPr>
          <a:xfrm>
            <a:off x="5314951" y="804469"/>
            <a:ext cx="6667500" cy="5905231"/>
          </a:xfrm>
          <a:prstGeom prst="roundRect">
            <a:avLst>
              <a:gd name="adj" fmla="val 334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Téglalap 24"/>
          <p:cNvSpPr/>
          <p:nvPr/>
        </p:nvSpPr>
        <p:spPr>
          <a:xfrm>
            <a:off x="5410200" y="876895"/>
            <a:ext cx="657225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b="1" baseline="30000" dirty="0"/>
              <a:t>Jó, ha tudod!</a:t>
            </a:r>
          </a:p>
          <a:p>
            <a:pPr algn="just"/>
            <a:r>
              <a:rPr lang="hu-HU" sz="3600" baseline="30000" dirty="0"/>
              <a:t>A bank szó az olasz „</a:t>
            </a:r>
            <a:r>
              <a:rPr lang="hu-HU" sz="3600" baseline="30000" dirty="0" err="1"/>
              <a:t>banca</a:t>
            </a:r>
            <a:r>
              <a:rPr lang="hu-HU" sz="3600" baseline="30000" dirty="0"/>
              <a:t>”</a:t>
            </a:r>
            <a:r>
              <a:rPr lang="hu-HU" sz="3600" baseline="30000" dirty="0" err="1"/>
              <a:t>-szóból</a:t>
            </a:r>
            <a:r>
              <a:rPr lang="hu-HU" sz="3600" baseline="30000" dirty="0"/>
              <a:t> ered, ami eredetileg padot jelentett. A középkor pénzemberei a tereken egy padon ülve váltották a kereskedők különböző valutáit, így mindenki számára nyomon követhető volt a tevékenységük. A pénzváltáson kívül a középkorban volt a bankoknak egy lényeges tevékenysége: mások pénzét letét gyanánt fialtatták. Kétfajta letétet különböztettek meg: a „zárt” letétet és a „nyitott” letétet. Zárt letét esetén a bankárnak a rá bízott letétet úgy, ahogy kapta, a megbízó felszólítására vissza kellett adnia. Ilyenkor a bankár őrzési jutalékot kapott. A nyitott letétként átvett összeget viszont a bankár ügyfele beleegyezésével forgathatta, és ezért kamatot fizetett. </a:t>
            </a:r>
          </a:p>
        </p:txBody>
      </p:sp>
    </p:spTree>
    <p:extLst>
      <p:ext uri="{BB962C8B-B14F-4D97-AF65-F5344CB8AC3E}">
        <p14:creationId xmlns:p14="http://schemas.microsoft.com/office/powerpoint/2010/main" val="294049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882">
                <a:alpha val="10000"/>
              </a:srgbClr>
            </a:gs>
            <a:gs pos="100000">
              <a:srgbClr val="00A0AE">
                <a:alpha val="25000"/>
              </a:srgbClr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obosi Andrea\Desktop\penziranytu_logo_vektor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69760" y="0"/>
            <a:ext cx="2322240" cy="671119"/>
          </a:xfrm>
          <a:prstGeom prst="rect">
            <a:avLst/>
          </a:prstGeom>
          <a:noFill/>
        </p:spPr>
      </p:pic>
      <p:sp>
        <p:nvSpPr>
          <p:cNvPr id="9" name="Téglalap 8"/>
          <p:cNvSpPr/>
          <p:nvPr/>
        </p:nvSpPr>
        <p:spPr>
          <a:xfrm>
            <a:off x="138111" y="1422733"/>
            <a:ext cx="12008123" cy="200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baseline="30000" dirty="0"/>
              <a:t>Az 1800-as évek kezdetén a bankjegyek értékösszege Európa teljes arany- és ezüstkészletének csak kevesebb mint a felét tette ki. A termelés és az áruforgalom növekedésével párhuzamosan a bankok egyre több bankjegyet hoztak forgalomba, többet, mint amennyi fedezetként szolgáló arannyal rendelkeztek. Ez gyakorlatilag azt jelentette, hogy olyan hitelt nyújtottak a bankok, amelynek már nem volt meg a fedezete aranyban. </a:t>
            </a:r>
            <a:endParaRPr lang="hu-HU" sz="3600" spc="-50" baseline="30000" dirty="0"/>
          </a:p>
        </p:txBody>
      </p:sp>
      <p:sp>
        <p:nvSpPr>
          <p:cNvPr id="17" name="Cím 1"/>
          <p:cNvSpPr txBox="1">
            <a:spLocks/>
          </p:cNvSpPr>
          <p:nvPr/>
        </p:nvSpPr>
        <p:spPr>
          <a:xfrm>
            <a:off x="0" y="0"/>
            <a:ext cx="9869760" cy="4278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baseline="30000" dirty="0">
                <a:solidFill>
                  <a:srgbClr val="007882"/>
                </a:solidFill>
                <a:latin typeface="+mn-lt"/>
              </a:rPr>
              <a:t>41–42. Egy kis pénztörténet </a:t>
            </a:r>
          </a:p>
        </p:txBody>
      </p:sp>
      <p:sp>
        <p:nvSpPr>
          <p:cNvPr id="18" name="Téglalap 17"/>
          <p:cNvSpPr/>
          <p:nvPr/>
        </p:nvSpPr>
        <p:spPr>
          <a:xfrm>
            <a:off x="0" y="858405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baseline="30000" dirty="0"/>
              <a:t>B</a:t>
            </a:r>
            <a:r>
              <a:rPr lang="hu-HU" sz="4800" b="1" baseline="30000" dirty="0"/>
              <a:t>. </a:t>
            </a:r>
            <a:r>
              <a:rPr lang="it-IT" sz="4800" b="1" baseline="30000" dirty="0">
                <a:solidFill>
                  <a:srgbClr val="007882"/>
                </a:solidFill>
              </a:rPr>
              <a:t>Mi a modern pénz?</a:t>
            </a:r>
          </a:p>
        </p:txBody>
      </p:sp>
      <p:sp>
        <p:nvSpPr>
          <p:cNvPr id="3" name="Téglalap 2"/>
          <p:cNvSpPr/>
          <p:nvPr/>
        </p:nvSpPr>
        <p:spPr>
          <a:xfrm>
            <a:off x="138111" y="3352800"/>
            <a:ext cx="6096000" cy="37087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baseline="30000" dirty="0"/>
              <a:t>Az első világháborút megelőző években már kilencszer annyi papíralapú fizetési eszköz volt használatban, mint nemesfém fedezet.</a:t>
            </a:r>
          </a:p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baseline="30000" dirty="0"/>
              <a:t>A mai modern pénz már belső érték nélküli pénz, ami mögött nem áll ott az arany, azaz nincs aranyfedezete. A mai kor pénzének stabilitását az biztosítja, ha összhangban van az adott gazdaságban kibocsátott áruk és szolgáltatások értékével. </a:t>
            </a:r>
            <a:endParaRPr lang="hu-HU" sz="3600" spc="-50" baseline="300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259" y="3160296"/>
            <a:ext cx="5171826" cy="344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04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882">
                <a:alpha val="10000"/>
              </a:srgbClr>
            </a:gs>
            <a:gs pos="100000">
              <a:srgbClr val="00A0AE">
                <a:alpha val="25000"/>
              </a:srgbClr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obosi Andrea\Desktop\penziranytu_logo_vektor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69760" y="0"/>
            <a:ext cx="2322240" cy="671119"/>
          </a:xfrm>
          <a:prstGeom prst="rect">
            <a:avLst/>
          </a:prstGeom>
          <a:noFill/>
        </p:spPr>
      </p:pic>
      <p:sp>
        <p:nvSpPr>
          <p:cNvPr id="9" name="Téglalap 8"/>
          <p:cNvSpPr/>
          <p:nvPr/>
        </p:nvSpPr>
        <p:spPr>
          <a:xfrm>
            <a:off x="426435" y="944543"/>
            <a:ext cx="1167115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baseline="30000" dirty="0"/>
              <a:t>A modern pénz ugyanakkor nemcsak érmék és bankjegyek formájában létezik, hanem „számlapénzként” is, amely a bankszámlán lévő vagyont jelenti.  A bankszámlákon található pénzek tulajdonképpen elektronikus jelek, de a mindennapi használatban ezek ugyanolyan pénznek minősülnek, mint az érme vagy a bankjegy, csak fizikailag nem állította elő a bank. Jelenleg Magyarországon 10-20 százalék körüli a készpénz aránya a számlapénzekhez képest. Ez elegendő ahhoz, hogy könnyedén le lehessen bonyolítani a vásárlásokat.</a:t>
            </a:r>
            <a:endParaRPr lang="hu-HU" sz="3600" spc="-50" baseline="30000" dirty="0"/>
          </a:p>
        </p:txBody>
      </p:sp>
      <p:sp>
        <p:nvSpPr>
          <p:cNvPr id="17" name="Cím 1"/>
          <p:cNvSpPr txBox="1">
            <a:spLocks/>
          </p:cNvSpPr>
          <p:nvPr/>
        </p:nvSpPr>
        <p:spPr>
          <a:xfrm>
            <a:off x="0" y="0"/>
            <a:ext cx="9869760" cy="4278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baseline="30000" dirty="0">
                <a:solidFill>
                  <a:srgbClr val="007882"/>
                </a:solidFill>
                <a:latin typeface="+mn-lt"/>
              </a:rPr>
              <a:t>41–42. Egy kis pénztörténet - </a:t>
            </a:r>
            <a:r>
              <a:rPr lang="it-IT" sz="2400" b="1" baseline="30000" dirty="0"/>
              <a:t>B</a:t>
            </a:r>
            <a:r>
              <a:rPr lang="hu-HU" sz="2400" b="1" baseline="30000" dirty="0"/>
              <a:t> </a:t>
            </a:r>
            <a:r>
              <a:rPr lang="it-IT" sz="2400" b="1" baseline="30000" dirty="0">
                <a:solidFill>
                  <a:srgbClr val="007882"/>
                </a:solidFill>
              </a:rPr>
              <a:t>Mi a modern pénz?</a:t>
            </a:r>
            <a:r>
              <a:rPr lang="hu-HU" sz="2400" b="1" baseline="30000" dirty="0">
                <a:solidFill>
                  <a:srgbClr val="007882"/>
                </a:solidFill>
                <a:latin typeface="+mn-lt"/>
              </a:rPr>
              <a:t> 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426434" y="3214053"/>
            <a:ext cx="6055285" cy="3511600"/>
          </a:xfrm>
          <a:prstGeom prst="roundRect">
            <a:avLst>
              <a:gd name="adj" fmla="val 3994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504993" y="3393975"/>
            <a:ext cx="58981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b="1" baseline="30000" dirty="0"/>
              <a:t>Jó, ha tudod!</a:t>
            </a:r>
          </a:p>
          <a:p>
            <a:pPr algn="just"/>
            <a:r>
              <a:rPr lang="hu-HU" sz="3600" baseline="30000" dirty="0"/>
              <a:t>A világ első és egyben leginkább elterjedt virtuális pénze (digitális fizetőeszköze) a </a:t>
            </a:r>
            <a:r>
              <a:rPr lang="hu-HU" sz="3600" baseline="30000" dirty="0" err="1"/>
              <a:t>Bitcoin</a:t>
            </a:r>
            <a:r>
              <a:rPr lang="hu-HU" sz="3600" baseline="30000" dirty="0"/>
              <a:t>, ami egy szabad felhasználású, úgynevezett nyílt forráskódú digitális fizetőeszköz. A többi elektronikus fizetőeszköztől eltérően a </a:t>
            </a:r>
            <a:r>
              <a:rPr lang="hu-HU" sz="3600" baseline="30000" dirty="0" err="1"/>
              <a:t>Bitcoin</a:t>
            </a:r>
            <a:r>
              <a:rPr lang="hu-HU" sz="3600" baseline="30000" dirty="0"/>
              <a:t> nem függ központi kibocsátóktól és hatóságoktól, ezért kockázatos fizetőeszköznek tartják.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516" y="3214052"/>
            <a:ext cx="5517358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60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882">
                <a:alpha val="10000"/>
              </a:srgbClr>
            </a:gs>
            <a:gs pos="100000">
              <a:srgbClr val="00A0AE">
                <a:alpha val="25000"/>
              </a:srgbClr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obosi Andrea\Desktop\penziranytu_logo_vektor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69760" y="0"/>
            <a:ext cx="2322240" cy="671119"/>
          </a:xfrm>
          <a:prstGeom prst="rect">
            <a:avLst/>
          </a:prstGeom>
          <a:noFill/>
        </p:spPr>
      </p:pic>
      <p:sp>
        <p:nvSpPr>
          <p:cNvPr id="9" name="Téglalap 8"/>
          <p:cNvSpPr/>
          <p:nvPr/>
        </p:nvSpPr>
        <p:spPr>
          <a:xfrm>
            <a:off x="138111" y="1398113"/>
            <a:ext cx="3776664" cy="546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baseline="30000" dirty="0"/>
              <a:t>A modern pénz létrejöttének fontos állomása volt, hogy a bankok közül országonként kiemelkedett egy bank, a „bankok bankja”. Az állam vagy a király ezt a bankot különleges feladattal ruházta fel: a törvényes fizetőeszköz (bankjegy, érme) kibocsátásának jogával. Ettől kezdve ennek a bankjegynek az elfogadása mindenki számára kötelező volt az adott országban. </a:t>
            </a:r>
            <a:endParaRPr lang="hu-HU" sz="3600" spc="-50" baseline="30000" dirty="0"/>
          </a:p>
        </p:txBody>
      </p:sp>
      <p:sp>
        <p:nvSpPr>
          <p:cNvPr id="17" name="Cím 1"/>
          <p:cNvSpPr txBox="1">
            <a:spLocks/>
          </p:cNvSpPr>
          <p:nvPr/>
        </p:nvSpPr>
        <p:spPr>
          <a:xfrm>
            <a:off x="0" y="0"/>
            <a:ext cx="9869760" cy="4278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baseline="30000" dirty="0">
                <a:solidFill>
                  <a:srgbClr val="007882"/>
                </a:solidFill>
                <a:latin typeface="+mn-lt"/>
              </a:rPr>
              <a:t>41–42. Egy kis pénztörténet </a:t>
            </a:r>
          </a:p>
        </p:txBody>
      </p:sp>
      <p:sp>
        <p:nvSpPr>
          <p:cNvPr id="18" name="Téglalap 17"/>
          <p:cNvSpPr/>
          <p:nvPr/>
        </p:nvSpPr>
        <p:spPr>
          <a:xfrm>
            <a:off x="0" y="858405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800" b="1" baseline="30000" dirty="0"/>
              <a:t>C. </a:t>
            </a:r>
            <a:r>
              <a:rPr lang="hu-HU" sz="4800" b="1" baseline="30000" dirty="0">
                <a:solidFill>
                  <a:srgbClr val="007882"/>
                </a:solidFill>
              </a:rPr>
              <a:t>Mi a közös a pénz és a bankok történetében?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640" y="1398113"/>
            <a:ext cx="8095494" cy="520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95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882">
                <a:alpha val="10000"/>
              </a:srgbClr>
            </a:gs>
            <a:gs pos="100000">
              <a:srgbClr val="00A0AE">
                <a:alpha val="25000"/>
              </a:srgbClr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obosi Andrea\Desktop\penziranytu_logo_vektor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69760" y="0"/>
            <a:ext cx="2322240" cy="671119"/>
          </a:xfrm>
          <a:prstGeom prst="rect">
            <a:avLst/>
          </a:prstGeom>
          <a:noFill/>
        </p:spPr>
      </p:pic>
      <p:sp>
        <p:nvSpPr>
          <p:cNvPr id="9" name="Téglalap 8"/>
          <p:cNvSpPr/>
          <p:nvPr/>
        </p:nvSpPr>
        <p:spPr>
          <a:xfrm>
            <a:off x="138111" y="1149719"/>
            <a:ext cx="1179671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baseline="30000" dirty="0"/>
              <a:t>Ez a bank lett az ország központi bankja, más néven jegybankja. Néhány előfutárt követve a 19. század végére már több európai országban működött jegybank.</a:t>
            </a:r>
          </a:p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baseline="30000" dirty="0"/>
              <a:t>A bővülő gazdaság, a növekvő áruforgalommal járó elszámolások szaporodása olyan egységes pénzt kívánt, amely rugalmasan igazodik a forgalom pénzigényéhez. A pénzkibocsátási monopóliummal felruházott központi bankok teremtették meg egy ilyen pénz kibocsátásának lehetőségét. A 20. század harmincas éveitől a jegybankok a hitelnyújtással mindenki számára kötelező, belső értékkel nem rendelkező hitelpénzt teremtettek. A belső értékkel (arany vagy ezüst fedezettel) nem rendelkező pénz működésének két fontos feltétele, hogy jogszabály „kényszerítse ki” az elfogadását, a másik, hogy a gazdaság szereplői megéljék, tapasztalják pénzük értékállóságát. Ugyanazt az árut lényegében változatlan áron tudják megvásárolni.</a:t>
            </a:r>
            <a:endParaRPr lang="hu-HU" sz="3600" spc="-50" baseline="30000" dirty="0"/>
          </a:p>
        </p:txBody>
      </p:sp>
      <p:sp>
        <p:nvSpPr>
          <p:cNvPr id="17" name="Cím 1"/>
          <p:cNvSpPr txBox="1">
            <a:spLocks/>
          </p:cNvSpPr>
          <p:nvPr/>
        </p:nvSpPr>
        <p:spPr>
          <a:xfrm>
            <a:off x="0" y="0"/>
            <a:ext cx="9869760" cy="4278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baseline="30000" dirty="0">
                <a:solidFill>
                  <a:srgbClr val="007882"/>
                </a:solidFill>
                <a:latin typeface="+mn-lt"/>
              </a:rPr>
              <a:t>41–42. Egy kis pénztörténet - </a:t>
            </a:r>
            <a:r>
              <a:rPr lang="hu-HU" sz="2400" b="1" baseline="30000" dirty="0"/>
              <a:t>C </a:t>
            </a:r>
            <a:r>
              <a:rPr lang="hu-HU" sz="2400" b="1" baseline="30000" dirty="0">
                <a:solidFill>
                  <a:srgbClr val="007882"/>
                </a:solidFill>
              </a:rPr>
              <a:t>Mi a közös a pénz és a bankok történetében?</a:t>
            </a:r>
            <a:r>
              <a:rPr lang="hu-HU" sz="2400" b="1" baseline="30000" dirty="0">
                <a:solidFill>
                  <a:srgbClr val="007882"/>
                </a:solidFill>
                <a:latin typeface="+mn-lt"/>
              </a:rPr>
              <a:t> </a:t>
            </a:r>
          </a:p>
        </p:txBody>
      </p:sp>
      <p:sp>
        <p:nvSpPr>
          <p:cNvPr id="10" name="Lekerekített téglalap 9"/>
          <p:cNvSpPr/>
          <p:nvPr/>
        </p:nvSpPr>
        <p:spPr>
          <a:xfrm>
            <a:off x="138110" y="5169559"/>
            <a:ext cx="11920539" cy="1403286"/>
          </a:xfrm>
          <a:prstGeom prst="roundRect">
            <a:avLst>
              <a:gd name="adj" fmla="val 5881"/>
            </a:avLst>
          </a:prstGeom>
          <a:solidFill>
            <a:schemeClr val="bg1"/>
          </a:solidFill>
          <a:ln w="38100">
            <a:solidFill>
              <a:srgbClr val="6E32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285750" y="5372515"/>
            <a:ext cx="11572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b="1" baseline="30000" dirty="0"/>
              <a:t>TIPP</a:t>
            </a:r>
          </a:p>
          <a:p>
            <a:r>
              <a:rPr lang="hu-HU" sz="3600" baseline="30000" dirty="0"/>
              <a:t>Ha van kedved játszani és közben még többet megtudni a pénzről, látogass el a </a:t>
            </a:r>
            <a:r>
              <a:rPr lang="hu-HU" sz="3600" baseline="30000" dirty="0" err="1"/>
              <a:t>Sulibank</a:t>
            </a:r>
            <a:r>
              <a:rPr lang="hu-HU" sz="3600" baseline="30000" dirty="0"/>
              <a:t> honlapjának </a:t>
            </a:r>
            <a:r>
              <a:rPr lang="hu-HU" sz="3600" baseline="30000" dirty="0">
                <a:hlinkClick r:id="rId3"/>
              </a:rPr>
              <a:t>játékterére</a:t>
            </a:r>
            <a:r>
              <a:rPr lang="hu-HU" sz="3600" baseline="30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1429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882">
                <a:alpha val="10000"/>
              </a:srgbClr>
            </a:gs>
            <a:gs pos="100000">
              <a:srgbClr val="00A0AE">
                <a:alpha val="25000"/>
              </a:srgbClr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obosi Andrea\Desktop\penziranytu_logo_vektor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69760" y="0"/>
            <a:ext cx="2322240" cy="671119"/>
          </a:xfrm>
          <a:prstGeom prst="rect">
            <a:avLst/>
          </a:prstGeom>
          <a:noFill/>
        </p:spPr>
      </p:pic>
      <p:sp>
        <p:nvSpPr>
          <p:cNvPr id="9" name="Téglalap 8"/>
          <p:cNvSpPr/>
          <p:nvPr/>
        </p:nvSpPr>
        <p:spPr>
          <a:xfrm>
            <a:off x="138112" y="854444"/>
            <a:ext cx="7472364" cy="16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baseline="30000" dirty="0"/>
              <a:t>Magyarországon 1924-ben kezdte meg működését az első önálló jegybank, a Magyar Nemzeti Bank, amely azóta is a törvényes fizetőeszköz, a bankjegyek és érmék kizárólagos kibocsátója.</a:t>
            </a:r>
            <a:endParaRPr lang="hu-HU" sz="3600" spc="-50" baseline="30000" dirty="0"/>
          </a:p>
        </p:txBody>
      </p:sp>
      <p:sp>
        <p:nvSpPr>
          <p:cNvPr id="17" name="Cím 1"/>
          <p:cNvSpPr txBox="1">
            <a:spLocks/>
          </p:cNvSpPr>
          <p:nvPr/>
        </p:nvSpPr>
        <p:spPr>
          <a:xfrm>
            <a:off x="0" y="0"/>
            <a:ext cx="9869760" cy="4278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baseline="30000" dirty="0">
                <a:solidFill>
                  <a:srgbClr val="007882"/>
                </a:solidFill>
                <a:latin typeface="+mn-lt"/>
              </a:rPr>
              <a:t>41–42. Egy kis pénztörténet - </a:t>
            </a:r>
            <a:r>
              <a:rPr lang="hu-HU" sz="2400" b="1" baseline="30000" dirty="0"/>
              <a:t>C </a:t>
            </a:r>
            <a:r>
              <a:rPr lang="hu-HU" sz="2400" b="1" baseline="30000" dirty="0">
                <a:solidFill>
                  <a:srgbClr val="007882"/>
                </a:solidFill>
              </a:rPr>
              <a:t>Mi a közös a pénz és a bankok történetében?</a:t>
            </a:r>
            <a:r>
              <a:rPr lang="hu-HU" sz="2400" b="1" baseline="30000" dirty="0">
                <a:solidFill>
                  <a:srgbClr val="007882"/>
                </a:solidFill>
                <a:latin typeface="+mn-lt"/>
              </a:rPr>
              <a:t> </a:t>
            </a:r>
          </a:p>
        </p:txBody>
      </p:sp>
      <p:sp>
        <p:nvSpPr>
          <p:cNvPr id="12" name="Lekerekített téglalap 11"/>
          <p:cNvSpPr/>
          <p:nvPr/>
        </p:nvSpPr>
        <p:spPr>
          <a:xfrm>
            <a:off x="7879523" y="854444"/>
            <a:ext cx="4156197" cy="5906612"/>
          </a:xfrm>
          <a:prstGeom prst="roundRect">
            <a:avLst>
              <a:gd name="adj" fmla="val 3994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/>
          <p:cNvSpPr/>
          <p:nvPr/>
        </p:nvSpPr>
        <p:spPr>
          <a:xfrm>
            <a:off x="7920921" y="921445"/>
            <a:ext cx="411479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3600" b="1" baseline="30000" dirty="0"/>
              <a:t>Jó, ha tudod!</a:t>
            </a:r>
          </a:p>
          <a:p>
            <a:pPr algn="just"/>
            <a:r>
              <a:rPr lang="hu-HU" sz="3600" baseline="30000" dirty="0"/>
              <a:t>Magyarországon az első pénzintézet létrehozását 1772-ben rendelte el Mária Terézia, de ez még igen szűk hitelezési tevékenységet folytatott, és elsősorban osztrák érdekeltségű bankként működött. Az első önálló magyar pénzintézet létrehozását Fáy András író, politikus kezdeményezte. A Pesti Hazai Első Takarékpénztár egyesületi formában 1840. január 11-én kezdte meg a működését.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4" b="-8354"/>
          <a:stretch/>
        </p:blipFill>
        <p:spPr>
          <a:xfrm>
            <a:off x="138112" y="2369850"/>
            <a:ext cx="7472364" cy="5604273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138112" y="6333077"/>
            <a:ext cx="7472364" cy="42797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tIns="180000" bIns="0" anchor="b">
            <a:spAutoFit/>
          </a:bodyPr>
          <a:lstStyle/>
          <a:p>
            <a:pPr>
              <a:tabLst>
                <a:tab pos="7267575" algn="r"/>
              </a:tabLst>
            </a:pPr>
            <a:r>
              <a:rPr lang="hu-HU" sz="2400" baseline="30000" dirty="0">
                <a:solidFill>
                  <a:schemeClr val="bg1"/>
                </a:solidFill>
              </a:rPr>
              <a:t>A Magyar Nemzeti Bank épülete 	</a:t>
            </a:r>
            <a:endParaRPr lang="hu-HU" sz="2400" baseline="300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347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6AE">
                <a:alpha val="9804"/>
              </a:srgbClr>
            </a:gs>
            <a:gs pos="100000">
              <a:srgbClr val="00A0AE">
                <a:alpha val="24706"/>
              </a:srgbClr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obosi Andrea\Desktop\penziranytu_logo_vektor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69760" y="0"/>
            <a:ext cx="2322240" cy="671119"/>
          </a:xfrm>
          <a:prstGeom prst="rect">
            <a:avLst/>
          </a:prstGeom>
          <a:noFill/>
        </p:spPr>
      </p:pic>
      <p:sp>
        <p:nvSpPr>
          <p:cNvPr id="7" name="Alcím 5"/>
          <p:cNvSpPr>
            <a:spLocks noGrp="1"/>
          </p:cNvSpPr>
          <p:nvPr>
            <p:ph type="subTitle" idx="1"/>
          </p:nvPr>
        </p:nvSpPr>
        <p:spPr>
          <a:xfrm>
            <a:off x="117157" y="1887431"/>
            <a:ext cx="11893867" cy="4970569"/>
          </a:xfrm>
        </p:spPr>
        <p:txBody>
          <a:bodyPr>
            <a:noAutofit/>
          </a:bodyPr>
          <a:lstStyle/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b="1" baseline="30000" dirty="0">
                <a:solidFill>
                  <a:srgbClr val="007882"/>
                </a:solidFill>
              </a:rPr>
              <a:t>Hogy jutottunk el a </a:t>
            </a:r>
            <a:r>
              <a:rPr lang="hu-HU" sz="3600" b="1" baseline="30000" dirty="0" err="1">
                <a:solidFill>
                  <a:srgbClr val="007882"/>
                </a:solidFill>
              </a:rPr>
              <a:t>kauri</a:t>
            </a:r>
            <a:r>
              <a:rPr lang="hu-HU" sz="3600" b="1" baseline="30000" dirty="0">
                <a:solidFill>
                  <a:srgbClr val="007882"/>
                </a:solidFill>
              </a:rPr>
              <a:t> kagylótól a modern pénzig?</a:t>
            </a:r>
            <a:r>
              <a:rPr lang="hu-HU" sz="3600" baseline="30000" dirty="0">
                <a:solidFill>
                  <a:srgbClr val="007882"/>
                </a:solidFill>
              </a:rPr>
              <a:t> </a:t>
            </a:r>
            <a:r>
              <a:rPr lang="hu-HU" sz="3600" baseline="30000" dirty="0"/>
              <a:t>A pénzhasználatot a nomád népek indították el, ez lett a rendszeressé váló termékcsere alapja. Alapvetően négy pénztörténeti korszakot különböztetünk meg, melyek az árupénz korszaka, az aranypénz korszaka, az arany- és pénzhelyettesítők korszaka, a modern pénz korszaka. </a:t>
            </a:r>
          </a:p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b="1" baseline="30000" dirty="0">
                <a:solidFill>
                  <a:srgbClr val="007882"/>
                </a:solidFill>
              </a:rPr>
              <a:t>Mi a modern pénz?</a:t>
            </a:r>
            <a:r>
              <a:rPr lang="hu-HU" sz="3600" baseline="30000" dirty="0">
                <a:solidFill>
                  <a:srgbClr val="007882"/>
                </a:solidFill>
              </a:rPr>
              <a:t> </a:t>
            </a:r>
            <a:r>
              <a:rPr lang="hu-HU" sz="3600" baseline="30000" dirty="0"/>
              <a:t>A mai modern pénz belső érték nélküli pénz, amelynek nincs aranyfedezete, és rugalmasan igazodik a forgalom pénzigényéhez. A modern pénz nemcsak érmék és bankjegyek formájában létezik, hanem „számlapénzként” is.</a:t>
            </a:r>
          </a:p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b="1" baseline="30000" dirty="0">
                <a:solidFill>
                  <a:srgbClr val="007882"/>
                </a:solidFill>
              </a:rPr>
              <a:t>Mi a közös a pénz és a bankok történetében?</a:t>
            </a:r>
            <a:r>
              <a:rPr lang="hu-HU" sz="3600" baseline="30000" dirty="0">
                <a:solidFill>
                  <a:srgbClr val="007882"/>
                </a:solidFill>
              </a:rPr>
              <a:t> </a:t>
            </a:r>
            <a:r>
              <a:rPr lang="hu-HU" sz="3600" baseline="30000" dirty="0"/>
              <a:t>A huszadik századra a növekvő áruforgalommal járó elszámolások szaporodása olyan egységes pénzt kívánt, amely rugalmasan igazodik a forgalom pénzigényéhez. A pénzkibocsátási monopóliummal felruházott központi bankok teremtették meg egy ilyen belső értékkel nem rendelkező pénz kibocsátásának lehetőséget.</a:t>
            </a:r>
            <a:endParaRPr lang="hu-HU" sz="3600" spc="-100" baseline="30000" dirty="0"/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0" y="-1"/>
            <a:ext cx="12192000" cy="17335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7200" b="1" baseline="30000" dirty="0">
                <a:solidFill>
                  <a:srgbClr val="007882"/>
                </a:solidFill>
                <a:latin typeface="+mn-lt"/>
              </a:rPr>
              <a:t>41–42. Egy kis pénztörténet </a:t>
            </a:r>
          </a:p>
        </p:txBody>
      </p:sp>
    </p:spTree>
    <p:extLst>
      <p:ext uri="{BB962C8B-B14F-4D97-AF65-F5344CB8AC3E}">
        <p14:creationId xmlns:p14="http://schemas.microsoft.com/office/powerpoint/2010/main" val="3189660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882">
                <a:alpha val="10000"/>
              </a:srgbClr>
            </a:gs>
            <a:gs pos="100000">
              <a:srgbClr val="00A0AE">
                <a:alpha val="25000"/>
              </a:srgbClr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obosi Andrea\Desktop\penziranytu_logo_vektor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69760" y="0"/>
            <a:ext cx="2322240" cy="671119"/>
          </a:xfrm>
          <a:prstGeom prst="rect">
            <a:avLst/>
          </a:prstGeom>
          <a:noFill/>
        </p:spPr>
      </p:pic>
      <p:sp>
        <p:nvSpPr>
          <p:cNvPr id="5" name="Lekerekített téglalap 4"/>
          <p:cNvSpPr/>
          <p:nvPr/>
        </p:nvSpPr>
        <p:spPr>
          <a:xfrm>
            <a:off x="161926" y="1362076"/>
            <a:ext cx="6467474" cy="5295899"/>
          </a:xfrm>
          <a:prstGeom prst="roundRect">
            <a:avLst>
              <a:gd name="adj" fmla="val 3601"/>
            </a:avLst>
          </a:prstGeom>
          <a:solidFill>
            <a:srgbClr val="FDF4AE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47649" y="1524284"/>
            <a:ext cx="638175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b="1" baseline="30000" dirty="0"/>
              <a:t>Évi nem lett </a:t>
            </a:r>
            <a:r>
              <a:rPr lang="hu-HU" sz="3600" b="1" baseline="30000" dirty="0" err="1"/>
              <a:t>multimilliárdos</a:t>
            </a:r>
            <a:endParaRPr lang="hu-HU" sz="3600" b="1" baseline="30000" dirty="0"/>
          </a:p>
          <a:p>
            <a:pPr algn="just"/>
            <a:r>
              <a:rPr lang="hu-HU" sz="3600" baseline="30000" dirty="0"/>
              <a:t>Molnár Évi egyik délután a spájzban kutatott a nagymamától kapott utolsó üveg baracklekvár után, de nem találta. Rálelt viszont egy réginek tűnő dobozra, amelyben egy nagy köteg bankjegy lapult. Méghozzá elég furcsa összegekkel: az egyikre százmillió </a:t>
            </a:r>
            <a:r>
              <a:rPr lang="hu-HU" sz="3600" baseline="30000" dirty="0" err="1"/>
              <a:t>b.-pengő</a:t>
            </a:r>
            <a:r>
              <a:rPr lang="hu-HU" sz="3600" baseline="30000" dirty="0"/>
              <a:t> </a:t>
            </a:r>
            <a:r>
              <a:rPr lang="hu-HU" sz="3600" i="1" baseline="30000" dirty="0"/>
              <a:t>(kiejtése: </a:t>
            </a:r>
            <a:r>
              <a:rPr lang="hu-HU" sz="3600" i="1" baseline="30000" dirty="0" err="1"/>
              <a:t>bilpengő</a:t>
            </a:r>
            <a:r>
              <a:rPr lang="hu-HU" sz="3600" i="1" baseline="30000" dirty="0"/>
              <a:t>)</a:t>
            </a:r>
            <a:r>
              <a:rPr lang="hu-HU" sz="3600" baseline="30000" dirty="0"/>
              <a:t> a másikra egymilliárd </a:t>
            </a:r>
            <a:r>
              <a:rPr lang="hu-HU" sz="3600" baseline="30000" dirty="0" err="1"/>
              <a:t>b.-pengő</a:t>
            </a:r>
            <a:r>
              <a:rPr lang="hu-HU" sz="3600" baseline="30000" dirty="0"/>
              <a:t> volt ráírva. Évi nagyon izgatott lett, hogy milyen sok pénzre lelt, de Molnár apu gyorsan lelohasztotta lelkesedését: szerinte ez a pénz annyit sem ér, mint a papír, amire nyomtatva van. Évi azonban nem hagyta annyiban, és felkeresett egy régi pénzekkel foglalkozó szakembert, azaz numizmatikust. </a:t>
            </a:r>
          </a:p>
        </p:txBody>
      </p:sp>
      <p:sp>
        <p:nvSpPr>
          <p:cNvPr id="11" name="Cím 1"/>
          <p:cNvSpPr txBox="1">
            <a:spLocks/>
          </p:cNvSpPr>
          <p:nvPr/>
        </p:nvSpPr>
        <p:spPr>
          <a:xfrm>
            <a:off x="0" y="0"/>
            <a:ext cx="9869760" cy="4278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baseline="30000" dirty="0">
                <a:solidFill>
                  <a:srgbClr val="007882"/>
                </a:solidFill>
                <a:latin typeface="+mn-lt"/>
              </a:rPr>
              <a:t>41–42. Egy kis pénztörténet </a:t>
            </a:r>
          </a:p>
        </p:txBody>
      </p:sp>
      <p:sp>
        <p:nvSpPr>
          <p:cNvPr id="13" name="Téglalap 12"/>
          <p:cNvSpPr/>
          <p:nvPr/>
        </p:nvSpPr>
        <p:spPr>
          <a:xfrm>
            <a:off x="0" y="858405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800" b="1" baseline="30000" dirty="0"/>
              <a:t>A. </a:t>
            </a:r>
            <a:r>
              <a:rPr lang="hu-HU" sz="4800" b="1" baseline="30000" dirty="0">
                <a:solidFill>
                  <a:srgbClr val="007882"/>
                </a:solidFill>
              </a:rPr>
              <a:t>Hogy jutottunk el a </a:t>
            </a:r>
            <a:r>
              <a:rPr lang="hu-HU" sz="4800" b="1" baseline="30000" dirty="0" err="1">
                <a:solidFill>
                  <a:srgbClr val="007882"/>
                </a:solidFill>
              </a:rPr>
              <a:t>kauri</a:t>
            </a:r>
            <a:r>
              <a:rPr lang="hu-HU" sz="4800" b="1" baseline="30000" dirty="0">
                <a:solidFill>
                  <a:srgbClr val="007882"/>
                </a:solidFill>
              </a:rPr>
              <a:t> kagylótól a modern pénzig?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26" y="1901168"/>
            <a:ext cx="8069880" cy="456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36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882">
                <a:alpha val="10000"/>
              </a:srgbClr>
            </a:gs>
            <a:gs pos="100000">
              <a:srgbClr val="00A0AE">
                <a:alpha val="25000"/>
              </a:srgbClr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obosi Andrea\Desktop\penziranytu_logo_vektor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69760" y="0"/>
            <a:ext cx="2322240" cy="671119"/>
          </a:xfrm>
          <a:prstGeom prst="rect">
            <a:avLst/>
          </a:prstGeom>
          <a:noFill/>
        </p:spPr>
      </p:pic>
      <p:sp>
        <p:nvSpPr>
          <p:cNvPr id="15" name="Lekerekített téglalap 14"/>
          <p:cNvSpPr/>
          <p:nvPr/>
        </p:nvSpPr>
        <p:spPr>
          <a:xfrm>
            <a:off x="161925" y="847726"/>
            <a:ext cx="11912845" cy="5086350"/>
          </a:xfrm>
          <a:prstGeom prst="roundRect">
            <a:avLst>
              <a:gd name="adj" fmla="val 4034"/>
            </a:avLst>
          </a:prstGeom>
          <a:solidFill>
            <a:srgbClr val="D3F4F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247651" y="962026"/>
            <a:ext cx="11753850" cy="5078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baseline="30000" dirty="0"/>
              <a:t>A szakember elmondta, hogy ezek a bankjegyek már semmit nem érnek, ugyanis 1945–1946-ból valók, amikor a világtörténelem leggyorsabb pénzromlása sújtotta Magyarországot. Bezzeg, ha aranyérméket talált volna – azokért bizony még ma is sok pénzt fizetnének a gyűjtők!</a:t>
            </a:r>
          </a:p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baseline="30000" dirty="0"/>
              <a:t>Nézz utána, és gyűjtsd össze történelmi ismereteid felhasználásával, milyen tárgyak, milyen áruk töltötték be a pénz szerepét a történelem során!</a:t>
            </a:r>
          </a:p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baseline="30000" dirty="0"/>
              <a:t>Írd össze, milyen tulajdonságokkal kellett rendelkeznie egy árunak, hogy pénzként fogadják el!</a:t>
            </a:r>
          </a:p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baseline="30000" dirty="0"/>
              <a:t>Nézz utána, mivel foglalkozik a numizmatika! Miért lehet a történelem segédtudománya?</a:t>
            </a:r>
          </a:p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baseline="30000" dirty="0"/>
              <a:t>Nézz utána, mennyit ér ma Károly Róbert  aranyforintja?</a:t>
            </a:r>
          </a:p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baseline="30000" dirty="0"/>
              <a:t>Olvasd el Krőzus történetét; figyeld meg, hogyan ábrázolják őt különböző festményeken. Miért?</a:t>
            </a:r>
          </a:p>
        </p:txBody>
      </p:sp>
      <p:sp>
        <p:nvSpPr>
          <p:cNvPr id="13" name="Cím 1"/>
          <p:cNvSpPr txBox="1">
            <a:spLocks/>
          </p:cNvSpPr>
          <p:nvPr/>
        </p:nvSpPr>
        <p:spPr>
          <a:xfrm>
            <a:off x="0" y="0"/>
            <a:ext cx="9869760" cy="4278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baseline="30000" dirty="0">
                <a:solidFill>
                  <a:srgbClr val="007882"/>
                </a:solidFill>
                <a:latin typeface="+mn-lt"/>
              </a:rPr>
              <a:t>41–42. Egy kis pénztörténet – </a:t>
            </a:r>
            <a:r>
              <a:rPr lang="hu-HU" sz="2400" b="1" baseline="30000" dirty="0"/>
              <a:t>A. </a:t>
            </a:r>
            <a:r>
              <a:rPr lang="hu-HU" sz="2400" b="1" baseline="30000" dirty="0">
                <a:solidFill>
                  <a:srgbClr val="007882"/>
                </a:solidFill>
              </a:rPr>
              <a:t>Hogy jutottunk el a </a:t>
            </a:r>
            <a:r>
              <a:rPr lang="hu-HU" sz="2400" b="1" baseline="30000" dirty="0" err="1">
                <a:solidFill>
                  <a:srgbClr val="007882"/>
                </a:solidFill>
              </a:rPr>
              <a:t>kauri</a:t>
            </a:r>
            <a:r>
              <a:rPr lang="hu-HU" sz="2400" b="1" baseline="30000" dirty="0">
                <a:solidFill>
                  <a:srgbClr val="007882"/>
                </a:solidFill>
              </a:rPr>
              <a:t> kagylótól a modern pénzig?</a:t>
            </a:r>
            <a:r>
              <a:rPr lang="hu-HU" sz="2400" b="1" baseline="30000" dirty="0">
                <a:solidFill>
                  <a:srgbClr val="007882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6460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882">
                <a:alpha val="10000"/>
              </a:srgbClr>
            </a:gs>
            <a:gs pos="100000">
              <a:srgbClr val="00A0AE">
                <a:alpha val="25000"/>
              </a:srgbClr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obosi Andrea\Desktop\penziranytu_logo_vektor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69760" y="0"/>
            <a:ext cx="2322240" cy="671119"/>
          </a:xfrm>
          <a:prstGeom prst="rect">
            <a:avLst/>
          </a:prstGeom>
          <a:noFill/>
        </p:spPr>
      </p:pic>
      <p:sp>
        <p:nvSpPr>
          <p:cNvPr id="5" name="Lekerekített téglalap 4"/>
          <p:cNvSpPr/>
          <p:nvPr/>
        </p:nvSpPr>
        <p:spPr>
          <a:xfrm>
            <a:off x="161926" y="1362076"/>
            <a:ext cx="3781424" cy="5295899"/>
          </a:xfrm>
          <a:prstGeom prst="roundRect">
            <a:avLst>
              <a:gd name="adj" fmla="val 3601"/>
            </a:avLst>
          </a:prstGeom>
          <a:solidFill>
            <a:srgbClr val="FDF4AE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47649" y="1524284"/>
            <a:ext cx="369570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b="1" baseline="30000" dirty="0"/>
              <a:t>A </a:t>
            </a:r>
            <a:r>
              <a:rPr lang="hu-HU" sz="3600" b="1" baseline="30000" dirty="0" err="1"/>
              <a:t>papírfecni</a:t>
            </a:r>
            <a:endParaRPr lang="hu-HU" sz="3600" b="1" baseline="30000" dirty="0"/>
          </a:p>
          <a:p>
            <a:pPr algn="just"/>
            <a:r>
              <a:rPr lang="hu-HU" sz="3600" baseline="30000" dirty="0"/>
              <a:t>A numizmatikus boltjában Évi érdekes bankókra figyelt fel egy vitrinben. Egy 1913-as húszkoronás bankjegyen például ezt a feliratot olvashatta: „Az Osztrák-Magyar Bank e bankjegyért bárki kívánságára azonnal fizet a Bécsi és Budapesti Főintézeteinél 20 korona törvényes </a:t>
            </a:r>
            <a:r>
              <a:rPr lang="hu-HU" sz="3600" baseline="30000" dirty="0" err="1"/>
              <a:t>érczpénzt</a:t>
            </a:r>
            <a:r>
              <a:rPr lang="hu-HU" sz="3600" baseline="30000" dirty="0"/>
              <a:t>.” Milyen különös </a:t>
            </a:r>
            <a:r>
              <a:rPr lang="hu-HU" sz="3600" baseline="30000" dirty="0" err="1"/>
              <a:t>papírfecni</a:t>
            </a:r>
            <a:r>
              <a:rPr lang="hu-HU" sz="3600" baseline="30000" dirty="0"/>
              <a:t>?! – tűnődött Évi.</a:t>
            </a:r>
          </a:p>
        </p:txBody>
      </p:sp>
      <p:sp>
        <p:nvSpPr>
          <p:cNvPr id="11" name="Cím 1"/>
          <p:cNvSpPr txBox="1">
            <a:spLocks/>
          </p:cNvSpPr>
          <p:nvPr/>
        </p:nvSpPr>
        <p:spPr>
          <a:xfrm>
            <a:off x="0" y="0"/>
            <a:ext cx="9869760" cy="4278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baseline="30000" dirty="0">
                <a:solidFill>
                  <a:srgbClr val="007882"/>
                </a:solidFill>
                <a:latin typeface="+mn-lt"/>
              </a:rPr>
              <a:t>41–42. Egy kis pénztörténet </a:t>
            </a:r>
          </a:p>
        </p:txBody>
      </p:sp>
      <p:sp>
        <p:nvSpPr>
          <p:cNvPr id="13" name="Téglalap 12"/>
          <p:cNvSpPr/>
          <p:nvPr/>
        </p:nvSpPr>
        <p:spPr>
          <a:xfrm>
            <a:off x="0" y="858405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baseline="30000" dirty="0"/>
              <a:t>B</a:t>
            </a:r>
            <a:r>
              <a:rPr lang="hu-HU" sz="4800" b="1" baseline="30000" dirty="0"/>
              <a:t>. </a:t>
            </a:r>
            <a:r>
              <a:rPr lang="it-IT" sz="4800" b="1" baseline="30000" dirty="0">
                <a:solidFill>
                  <a:srgbClr val="007882"/>
                </a:solidFill>
              </a:rPr>
              <a:t>Mi a modern pénz?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73" y="1741186"/>
            <a:ext cx="8078110" cy="482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06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882">
                <a:alpha val="10000"/>
              </a:srgbClr>
            </a:gs>
            <a:gs pos="100000">
              <a:srgbClr val="00A0AE">
                <a:alpha val="25000"/>
              </a:srgbClr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obosi Andrea\Desktop\penziranytu_logo_vektor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69760" y="0"/>
            <a:ext cx="2322240" cy="671119"/>
          </a:xfrm>
          <a:prstGeom prst="rect">
            <a:avLst/>
          </a:prstGeom>
          <a:noFill/>
        </p:spPr>
      </p:pic>
      <p:sp>
        <p:nvSpPr>
          <p:cNvPr id="15" name="Lekerekített téglalap 14"/>
          <p:cNvSpPr/>
          <p:nvPr/>
        </p:nvSpPr>
        <p:spPr>
          <a:xfrm>
            <a:off x="161925" y="847725"/>
            <a:ext cx="11912845" cy="5886449"/>
          </a:xfrm>
          <a:prstGeom prst="roundRect">
            <a:avLst>
              <a:gd name="adj" fmla="val 3063"/>
            </a:avLst>
          </a:prstGeom>
          <a:solidFill>
            <a:srgbClr val="D3F4F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6153443" y="1144375"/>
            <a:ext cx="5964190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spc="-100" baseline="30000" dirty="0"/>
              <a:t>Foglald össze, milyen előnyei voltak a fémpénznek a </a:t>
            </a:r>
            <a:r>
              <a:rPr lang="hu-HU" sz="3600" spc="-100" baseline="30000" dirty="0" err="1"/>
              <a:t>sópénzzel</a:t>
            </a:r>
            <a:r>
              <a:rPr lang="hu-HU" sz="3600" spc="-100" baseline="30000" dirty="0"/>
              <a:t> vagy az élő állattal szemben!</a:t>
            </a:r>
          </a:p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spc="-100" baseline="30000" dirty="0"/>
              <a:t>Készíts táblázatot az alábbi minta alapján, és foglald össze az egyes pénzkorszakok jellemzőit! </a:t>
            </a:r>
          </a:p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spc="-100" baseline="30000" dirty="0"/>
              <a:t>Hasonlítsd össze az 1913-as és az 1920-as bankókat! Milyen fontos különbségeket fedezel fel?</a:t>
            </a:r>
          </a:p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spc="-100" baseline="30000" dirty="0"/>
              <a:t>Nézz utána, meddig lehetett „törvényes </a:t>
            </a:r>
            <a:r>
              <a:rPr lang="hu-HU" sz="3600" spc="-100" baseline="30000" dirty="0" err="1"/>
              <a:t>érczpénzre</a:t>
            </a:r>
            <a:r>
              <a:rPr lang="hu-HU" sz="3600" spc="-100" baseline="30000" dirty="0"/>
              <a:t>” váltani a bankjegyeket!</a:t>
            </a:r>
          </a:p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spc="-100" baseline="30000" dirty="0"/>
              <a:t>Véleményed szerint miért szüntették be egyes országok az I. világháború végén, illetve utána tömegesen a bankjegyek nemesfémre történő váltását?</a:t>
            </a:r>
          </a:p>
        </p:txBody>
      </p:sp>
      <p:sp>
        <p:nvSpPr>
          <p:cNvPr id="13" name="Cím 1"/>
          <p:cNvSpPr txBox="1">
            <a:spLocks/>
          </p:cNvSpPr>
          <p:nvPr/>
        </p:nvSpPr>
        <p:spPr>
          <a:xfrm>
            <a:off x="0" y="0"/>
            <a:ext cx="9869760" cy="4278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baseline="30000" dirty="0">
                <a:solidFill>
                  <a:srgbClr val="007882"/>
                </a:solidFill>
                <a:latin typeface="+mn-lt"/>
              </a:rPr>
              <a:t>41–42. Egy kis pénztörténet – </a:t>
            </a:r>
            <a:r>
              <a:rPr lang="it-IT" sz="2400" b="1" baseline="30000" dirty="0"/>
              <a:t>B</a:t>
            </a:r>
            <a:r>
              <a:rPr lang="hu-HU" sz="2400" b="1" baseline="30000" dirty="0"/>
              <a:t>. </a:t>
            </a:r>
            <a:r>
              <a:rPr lang="it-IT" sz="2400" b="1" baseline="30000" dirty="0">
                <a:solidFill>
                  <a:srgbClr val="007882"/>
                </a:solidFill>
              </a:rPr>
              <a:t>Mi a modern pénz?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1" y="335559"/>
            <a:ext cx="5948655" cy="27241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0" b="-11200"/>
          <a:stretch/>
        </p:blipFill>
        <p:spPr>
          <a:xfrm>
            <a:off x="247651" y="3200667"/>
            <a:ext cx="3243429" cy="213118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0" b="-6100"/>
          <a:stretch/>
        </p:blipFill>
        <p:spPr>
          <a:xfrm>
            <a:off x="2404247" y="4779597"/>
            <a:ext cx="3584049" cy="213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00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882">
                <a:alpha val="10000"/>
              </a:srgbClr>
            </a:gs>
            <a:gs pos="100000">
              <a:srgbClr val="00A0AE">
                <a:alpha val="25000"/>
              </a:srgbClr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obosi Andrea\Desktop\penziranytu_logo_vektor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69760" y="0"/>
            <a:ext cx="2322240" cy="671119"/>
          </a:xfrm>
          <a:prstGeom prst="rect">
            <a:avLst/>
          </a:prstGeom>
          <a:noFill/>
        </p:spPr>
      </p:pic>
      <p:sp>
        <p:nvSpPr>
          <p:cNvPr id="5" name="Lekerekített téglalap 4"/>
          <p:cNvSpPr/>
          <p:nvPr/>
        </p:nvSpPr>
        <p:spPr>
          <a:xfrm>
            <a:off x="161926" y="1362076"/>
            <a:ext cx="8543925" cy="3243859"/>
          </a:xfrm>
          <a:prstGeom prst="roundRect">
            <a:avLst>
              <a:gd name="adj" fmla="val 3601"/>
            </a:avLst>
          </a:prstGeom>
          <a:solidFill>
            <a:srgbClr val="FDF4AE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47649" y="1524284"/>
            <a:ext cx="845820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b="1" spc="-100" baseline="30000" dirty="0"/>
              <a:t>A pénz nem játék!</a:t>
            </a:r>
          </a:p>
          <a:p>
            <a:r>
              <a:rPr lang="hu-HU" sz="3600" spc="-100" baseline="30000" dirty="0"/>
              <a:t>Molnár apuka észrevette, hogy Peti ebben a hónapban háromezer forinttal többet költött az internetes vásárlásra használt bankkártyáról, mint amiben korábban megállapodtak. Sejtette, hogy mi áll a háttérben: Peti rajongója az egyik online űrhajós játéknak, ahol az előrejutást pénzzel lehet gyorsítani, csak vásárolni kell hozzá a játékban használt fizetőeszközből. Peti apu valódi pénzét virtuális pénzre váltotta, amit el is ismert. Megállapodtak, hogy Peti visszapótolja a pénzt.</a:t>
            </a:r>
          </a:p>
        </p:txBody>
      </p:sp>
      <p:sp>
        <p:nvSpPr>
          <p:cNvPr id="11" name="Cím 1"/>
          <p:cNvSpPr txBox="1">
            <a:spLocks/>
          </p:cNvSpPr>
          <p:nvPr/>
        </p:nvSpPr>
        <p:spPr>
          <a:xfrm>
            <a:off x="0" y="0"/>
            <a:ext cx="9869760" cy="4278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baseline="30000" dirty="0">
                <a:solidFill>
                  <a:srgbClr val="007882"/>
                </a:solidFill>
                <a:latin typeface="+mn-lt"/>
              </a:rPr>
              <a:t>41–42. Egy kis pénztörténet </a:t>
            </a:r>
          </a:p>
        </p:txBody>
      </p:sp>
      <p:sp>
        <p:nvSpPr>
          <p:cNvPr id="13" name="Téglalap 12"/>
          <p:cNvSpPr/>
          <p:nvPr/>
        </p:nvSpPr>
        <p:spPr>
          <a:xfrm>
            <a:off x="0" y="858405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800" b="1" baseline="30000" dirty="0"/>
              <a:t>C. </a:t>
            </a:r>
            <a:r>
              <a:rPr lang="hu-HU" sz="4800" b="1" baseline="30000" dirty="0">
                <a:solidFill>
                  <a:srgbClr val="007882"/>
                </a:solidFill>
              </a:rPr>
              <a:t>Mi a közös a pénz és a bankok történetében?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r="-5523"/>
          <a:stretch/>
        </p:blipFill>
        <p:spPr>
          <a:xfrm>
            <a:off x="8791574" y="1362076"/>
            <a:ext cx="4833938" cy="2735196"/>
          </a:xfrm>
          <a:prstGeom prst="rect">
            <a:avLst/>
          </a:prstGeom>
        </p:spPr>
      </p:pic>
      <p:sp>
        <p:nvSpPr>
          <p:cNvPr id="9" name="Lekerekített téglalap 8"/>
          <p:cNvSpPr/>
          <p:nvPr/>
        </p:nvSpPr>
        <p:spPr>
          <a:xfrm>
            <a:off x="161927" y="4718360"/>
            <a:ext cx="11912844" cy="1956478"/>
          </a:xfrm>
          <a:prstGeom prst="roundRect">
            <a:avLst>
              <a:gd name="adj" fmla="val 4034"/>
            </a:avLst>
          </a:prstGeom>
          <a:solidFill>
            <a:srgbClr val="D3F4F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247648" y="4830785"/>
            <a:ext cx="11753853" cy="1956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Bef>
                <a:spcPts val="1200"/>
              </a:spcBef>
            </a:pPr>
            <a:r>
              <a:rPr lang="hu-HU" sz="3600" spc="-100" baseline="30000" dirty="0"/>
              <a:t>Hogyan jelenik meg, ha a mai, belső értékkel nem rendelkező pénz „elértéktelenedik”?</a:t>
            </a:r>
          </a:p>
          <a:p>
            <a:pPr>
              <a:lnSpc>
                <a:spcPts val="3000"/>
              </a:lnSpc>
              <a:spcBef>
                <a:spcPts val="1200"/>
              </a:spcBef>
            </a:pPr>
            <a:r>
              <a:rPr lang="hu-HU" sz="3600" spc="-100" baseline="30000" dirty="0"/>
              <a:t>Mit gondolsz, mi történik, ha a hitelnyújtással keletkező pénzt nem tudják az adósok visszafizetni?</a:t>
            </a:r>
          </a:p>
          <a:p>
            <a:pPr>
              <a:lnSpc>
                <a:spcPts val="3000"/>
              </a:lnSpc>
              <a:spcBef>
                <a:spcPts val="1200"/>
              </a:spcBef>
            </a:pPr>
            <a:r>
              <a:rPr lang="hu-HU" sz="3600" spc="-100" baseline="30000" dirty="0"/>
              <a:t>A következő oldalon található táblázat segítségével foglald össze, hogy az egyes pénzkorszakokban milyen intézmények és milyen funkciókkal segítették a gazdaság működését!</a:t>
            </a:r>
          </a:p>
        </p:txBody>
      </p:sp>
    </p:spTree>
    <p:extLst>
      <p:ext uri="{BB962C8B-B14F-4D97-AF65-F5344CB8AC3E}">
        <p14:creationId xmlns:p14="http://schemas.microsoft.com/office/powerpoint/2010/main" val="3521713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6AE">
                <a:alpha val="9804"/>
              </a:srgbClr>
            </a:gs>
            <a:gs pos="100000">
              <a:srgbClr val="00A0AE">
                <a:alpha val="24706"/>
              </a:srgbClr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obosi Andrea\Desktop\penziranytu_logo_vektor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69760" y="0"/>
            <a:ext cx="2322240" cy="671119"/>
          </a:xfrm>
          <a:prstGeom prst="rect">
            <a:avLst/>
          </a:prstGeom>
          <a:noFill/>
        </p:spPr>
      </p:pic>
      <p:sp>
        <p:nvSpPr>
          <p:cNvPr id="7" name="Cím 1"/>
          <p:cNvSpPr>
            <a:spLocks noGrp="1"/>
          </p:cNvSpPr>
          <p:nvPr>
            <p:ph type="ctrTitle"/>
          </p:nvPr>
        </p:nvSpPr>
        <p:spPr>
          <a:xfrm>
            <a:off x="0" y="2172677"/>
            <a:ext cx="12192000" cy="1219200"/>
          </a:xfrm>
        </p:spPr>
        <p:txBody>
          <a:bodyPr>
            <a:normAutofit/>
          </a:bodyPr>
          <a:lstStyle/>
          <a:p>
            <a:r>
              <a:rPr lang="hu-HU" sz="7200" b="1" baseline="30000" dirty="0">
                <a:solidFill>
                  <a:srgbClr val="007882"/>
                </a:solidFill>
                <a:latin typeface="+mn-lt"/>
              </a:rPr>
              <a:t>Összegzés</a:t>
            </a:r>
          </a:p>
        </p:txBody>
      </p:sp>
      <p:sp>
        <p:nvSpPr>
          <p:cNvPr id="8" name="Téglalap 7"/>
          <p:cNvSpPr/>
          <p:nvPr/>
        </p:nvSpPr>
        <p:spPr>
          <a:xfrm>
            <a:off x="0" y="3552122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6000" i="0" u="none" strike="noStrike" baseline="30000" dirty="0">
                <a:solidFill>
                  <a:srgbClr val="000000"/>
                </a:solidFill>
              </a:rPr>
              <a:t>A legfontosabb tudnivalók</a:t>
            </a:r>
          </a:p>
        </p:txBody>
      </p:sp>
    </p:spTree>
    <p:extLst>
      <p:ext uri="{BB962C8B-B14F-4D97-AF65-F5344CB8AC3E}">
        <p14:creationId xmlns:p14="http://schemas.microsoft.com/office/powerpoint/2010/main" val="1605525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882">
                <a:alpha val="10000"/>
              </a:srgbClr>
            </a:gs>
            <a:gs pos="100000">
              <a:srgbClr val="00A0AE">
                <a:alpha val="25000"/>
              </a:srgbClr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obosi Andrea\Desktop\penziranytu_logo_vektor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69760" y="0"/>
            <a:ext cx="2322240" cy="671119"/>
          </a:xfrm>
          <a:prstGeom prst="rect">
            <a:avLst/>
          </a:prstGeom>
          <a:noFill/>
        </p:spPr>
      </p:pic>
      <p:sp>
        <p:nvSpPr>
          <p:cNvPr id="9" name="Téglalap 8"/>
          <p:cNvSpPr/>
          <p:nvPr/>
        </p:nvSpPr>
        <p:spPr>
          <a:xfrm>
            <a:off x="138111" y="1422733"/>
            <a:ext cx="1200812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spc="-50" baseline="30000" dirty="0"/>
              <a:t>Amikor a pénzre gondolunk, általában érmék, bankjegyek, esetleg bankkártyák jelennek meg a szemünk előtt. A mai kor embere számára ezek testesítik meg a pénzt, de nem mindig volt ez így.</a:t>
            </a:r>
          </a:p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spc="-50" baseline="30000" dirty="0"/>
              <a:t>A pénz együtt fejlődött, alakult az emberiség történetével, a gazdaság változásával, a termelés hatékonyságának növekedésével és ezzel együtt a csere, a kereskedelem és a bankok fejlődésével. Ennek a fejlődésnek a logikája mentén négy pénztörténeti korszakot különböztetünk meg. </a:t>
            </a:r>
          </a:p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spc="-50" baseline="30000" dirty="0"/>
              <a:t>A pénzhasználatot a nomád népek indították el,  ez lett a rendszeressé váló termékcsere alapja. Ebben az időszakban az egyén, a csoport vagy a közösség számára feleslegben maradó termékeket olyanokra cserélték más csoportokkal, amelyekből hiányt szenvedtek. Idővel kiemelkedett egy közvetítő termék, amit elfogadtak köztes (általános) csereeszközként, vagyis megszületett az árupénz. </a:t>
            </a:r>
          </a:p>
        </p:txBody>
      </p:sp>
      <p:sp>
        <p:nvSpPr>
          <p:cNvPr id="17" name="Cím 1"/>
          <p:cNvSpPr txBox="1">
            <a:spLocks/>
          </p:cNvSpPr>
          <p:nvPr/>
        </p:nvSpPr>
        <p:spPr>
          <a:xfrm>
            <a:off x="0" y="0"/>
            <a:ext cx="9869760" cy="4278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baseline="30000" dirty="0">
                <a:solidFill>
                  <a:srgbClr val="007882"/>
                </a:solidFill>
                <a:latin typeface="+mn-lt"/>
              </a:rPr>
              <a:t>41–42. Egy kis pénztörténet </a:t>
            </a:r>
          </a:p>
        </p:txBody>
      </p:sp>
      <p:sp>
        <p:nvSpPr>
          <p:cNvPr id="18" name="Téglalap 17"/>
          <p:cNvSpPr/>
          <p:nvPr/>
        </p:nvSpPr>
        <p:spPr>
          <a:xfrm>
            <a:off x="0" y="858405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800" b="1" baseline="30000" dirty="0"/>
              <a:t>A. </a:t>
            </a:r>
            <a:r>
              <a:rPr lang="hu-HU" sz="4800" b="1" baseline="30000" dirty="0">
                <a:solidFill>
                  <a:srgbClr val="007882"/>
                </a:solidFill>
              </a:rPr>
              <a:t>Hogy jutottunk el a </a:t>
            </a:r>
            <a:r>
              <a:rPr lang="hu-HU" sz="4800" b="1" baseline="30000" dirty="0" err="1">
                <a:solidFill>
                  <a:srgbClr val="007882"/>
                </a:solidFill>
              </a:rPr>
              <a:t>kauri</a:t>
            </a:r>
            <a:r>
              <a:rPr lang="hu-HU" sz="4800" b="1" baseline="30000" dirty="0">
                <a:solidFill>
                  <a:srgbClr val="007882"/>
                </a:solidFill>
              </a:rPr>
              <a:t> kagylótól a modern pénzig?</a:t>
            </a: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9" y="5829766"/>
            <a:ext cx="11666265" cy="85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49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882">
                <a:alpha val="10000"/>
              </a:srgbClr>
            </a:gs>
            <a:gs pos="100000">
              <a:srgbClr val="00A0AE">
                <a:alpha val="25000"/>
              </a:srgbClr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obosi Andrea\Desktop\penziranytu_logo_vektor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69760" y="0"/>
            <a:ext cx="2322240" cy="671119"/>
          </a:xfrm>
          <a:prstGeom prst="rect">
            <a:avLst/>
          </a:prstGeom>
          <a:noFill/>
        </p:spPr>
      </p:pic>
      <p:sp>
        <p:nvSpPr>
          <p:cNvPr id="9" name="Téglalap 8"/>
          <p:cNvSpPr/>
          <p:nvPr/>
        </p:nvSpPr>
        <p:spPr>
          <a:xfrm>
            <a:off x="138111" y="4051954"/>
            <a:ext cx="11911014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spc="-50" baseline="30000" dirty="0"/>
              <a:t>Az arany, illetve általában a nemesfémek értékállóságuk, oszthatóságuk, tartósságuk, egyneműségük, hordozhatóságuk és könnyű felismerhetőségük miatt vették át az általános csereeszköz szerepét az idők előre haladásával.</a:t>
            </a:r>
          </a:p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spc="-50" baseline="30000" dirty="0"/>
              <a:t>A pénzverés mai tudásunk szerint i. e. 650 körül kezdődött el, bölcsője </a:t>
            </a:r>
            <a:r>
              <a:rPr lang="hu-HU" sz="3600" spc="-50" baseline="30000" dirty="0" err="1"/>
              <a:t>Lüdia</a:t>
            </a:r>
            <a:r>
              <a:rPr lang="hu-HU" sz="3600" spc="-50" baseline="30000" dirty="0"/>
              <a:t>, egy ókori anatóliai (görög) állam volt a mai Törökország területén. Ebben az időben jelent meg az </a:t>
            </a:r>
            <a:r>
              <a:rPr lang="hu-HU" sz="3600" spc="-50" baseline="30000" dirty="0" err="1"/>
              <a:t>electrum</a:t>
            </a:r>
            <a:r>
              <a:rPr lang="hu-HU" sz="3600" spc="-50" baseline="30000" dirty="0"/>
              <a:t> alapú pénzverés, amely 2/3 rész aranyat és 1/3 rész ezüstöt jelentett. Az </a:t>
            </a:r>
            <a:r>
              <a:rPr lang="hu-HU" sz="3600" spc="-50" baseline="30000" dirty="0" err="1"/>
              <a:t>electrum</a:t>
            </a:r>
            <a:r>
              <a:rPr lang="hu-HU" sz="3600" spc="-50" baseline="30000" dirty="0"/>
              <a:t> a folyók medrében természetes állapotban volt fellelhető, így a fémet átalakítás nélkül lehetett pénzverésre használni. </a:t>
            </a:r>
          </a:p>
        </p:txBody>
      </p:sp>
      <p:sp>
        <p:nvSpPr>
          <p:cNvPr id="17" name="Cím 1"/>
          <p:cNvSpPr txBox="1">
            <a:spLocks/>
          </p:cNvSpPr>
          <p:nvPr/>
        </p:nvSpPr>
        <p:spPr>
          <a:xfrm>
            <a:off x="0" y="0"/>
            <a:ext cx="9869760" cy="4278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400" b="1" baseline="30000" dirty="0">
                <a:solidFill>
                  <a:srgbClr val="007882"/>
                </a:solidFill>
                <a:latin typeface="+mn-lt"/>
              </a:rPr>
              <a:t>41–42. Egy kis pénztörténet – </a:t>
            </a:r>
            <a:r>
              <a:rPr lang="hu-HU" sz="2400" b="1" baseline="30000" dirty="0"/>
              <a:t>A. </a:t>
            </a:r>
            <a:r>
              <a:rPr lang="hu-HU" sz="2400" b="1" baseline="30000" dirty="0">
                <a:solidFill>
                  <a:srgbClr val="007882"/>
                </a:solidFill>
              </a:rPr>
              <a:t>Hogy jutottunk el a </a:t>
            </a:r>
            <a:r>
              <a:rPr lang="hu-HU" sz="2400" b="1" baseline="30000" dirty="0" err="1">
                <a:solidFill>
                  <a:srgbClr val="007882"/>
                </a:solidFill>
              </a:rPr>
              <a:t>kauri</a:t>
            </a:r>
            <a:r>
              <a:rPr lang="hu-HU" sz="2400" b="1" baseline="30000" dirty="0">
                <a:solidFill>
                  <a:srgbClr val="007882"/>
                </a:solidFill>
              </a:rPr>
              <a:t> kagylótól a modern pénzig?</a:t>
            </a:r>
            <a:r>
              <a:rPr lang="hu-HU" sz="2400" b="1" baseline="30000" dirty="0">
                <a:solidFill>
                  <a:srgbClr val="007882"/>
                </a:solidFill>
                <a:latin typeface="+mn-lt"/>
              </a:rPr>
              <a:t> 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766" y="881855"/>
            <a:ext cx="4377910" cy="2898176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138111" y="881855"/>
            <a:ext cx="802675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  <a:spcBef>
                <a:spcPts val="1200"/>
              </a:spcBef>
            </a:pPr>
            <a:r>
              <a:rPr lang="hu-HU" sz="3600" spc="-50" baseline="30000" dirty="0"/>
              <a:t>A történelem során más-más helyen és időben különböző eszközök váltak népszerűvé, és töltötték be a pénz szerepét.  Ehhez arra is szükség volt, hogy megfelelő bizalom alakuljon ki az „általános csereeszközként” használt áru iránt. Az ugor törzseknél a prém töltötte be a pénz szerepét, Homérosz költeményeiben a pásztortörzsek pénzegysége a marha volt, míg a tengerparti halásztörzseknél a kagylópénz terjedt el: ez volt a </a:t>
            </a:r>
            <a:r>
              <a:rPr lang="hu-HU" sz="3600" spc="-50" baseline="30000" dirty="0" err="1"/>
              <a:t>kauri</a:t>
            </a:r>
            <a:r>
              <a:rPr lang="hu-HU" sz="3600" spc="-50" baseline="30000" dirty="0"/>
              <a:t>, amely apró, csillogó, fehéres rózsaszínű, gomb nagyságú kagyló.  </a:t>
            </a:r>
          </a:p>
        </p:txBody>
      </p:sp>
    </p:spTree>
    <p:extLst>
      <p:ext uri="{BB962C8B-B14F-4D97-AF65-F5344CB8AC3E}">
        <p14:creationId xmlns:p14="http://schemas.microsoft.com/office/powerpoint/2010/main" val="1954837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2098</TotalTime>
  <Words>2164</Words>
  <Application>Microsoft Office PowerPoint</Application>
  <PresentationFormat>Szélesvásznú</PresentationFormat>
  <Paragraphs>77</Paragraphs>
  <Slides>17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Myriad Pro</vt:lpstr>
      <vt:lpstr>Office-téma</vt:lpstr>
      <vt:lpstr>41–42. Egy kis pénztörténet </vt:lpstr>
      <vt:lpstr>PowerPoint-bemutató</vt:lpstr>
      <vt:lpstr>PowerPoint-bemutató</vt:lpstr>
      <vt:lpstr>PowerPoint-bemutató</vt:lpstr>
      <vt:lpstr>PowerPoint-bemutató</vt:lpstr>
      <vt:lpstr>PowerPoint-bemutató</vt:lpstr>
      <vt:lpstr>Összegzés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Mindenár .hu</dc:creator>
  <cp:lastModifiedBy>Merényi Zsuzsanna</cp:lastModifiedBy>
  <cp:revision>215</cp:revision>
  <dcterms:created xsi:type="dcterms:W3CDTF">2016-02-25T10:27:13Z</dcterms:created>
  <dcterms:modified xsi:type="dcterms:W3CDTF">2016-04-01T14:11:50Z</dcterms:modified>
</cp:coreProperties>
</file>