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55" r:id="rId3"/>
    <p:sldId id="364" r:id="rId4"/>
    <p:sldId id="271" r:id="rId5"/>
    <p:sldId id="279" r:id="rId6"/>
    <p:sldId id="366" r:id="rId7"/>
    <p:sldId id="367" r:id="rId8"/>
    <p:sldId id="365" r:id="rId9"/>
    <p:sldId id="274"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penziranytu.hu/tervez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1714500"/>
          </a:xfrm>
        </p:spPr>
        <p:txBody>
          <a:bodyPr>
            <a:normAutofit/>
          </a:bodyPr>
          <a:lstStyle/>
          <a:p>
            <a:r>
              <a:rPr lang="hu-HU" sz="7200" b="1" baseline="30000" dirty="0">
                <a:solidFill>
                  <a:srgbClr val="6E32A0"/>
                </a:solidFill>
                <a:latin typeface="+mn-lt"/>
              </a:rPr>
              <a:t>35. Életpályánk pénzügyi döntései</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533525" y="2788945"/>
            <a:ext cx="10525126" cy="2353577"/>
          </a:xfrm>
        </p:spPr>
        <p:txBody>
          <a:bodyPr>
            <a:noAutofit/>
          </a:bodyPr>
          <a:lstStyle/>
          <a:p>
            <a:pPr algn="l"/>
            <a:r>
              <a:rPr lang="hu-HU" sz="4800" b="1" baseline="30000" dirty="0">
                <a:solidFill>
                  <a:srgbClr val="6E32A0"/>
                </a:solidFill>
              </a:rPr>
              <a:t>A. Milyen pénzügyi lépések kísérik végig életünket?</a:t>
            </a:r>
          </a:p>
        </p:txBody>
      </p:sp>
    </p:spTree>
    <p:extLst>
      <p:ext uri="{BB962C8B-B14F-4D97-AF65-F5344CB8AC3E}">
        <p14:creationId xmlns:p14="http://schemas.microsoft.com/office/powerpoint/2010/main" val="6121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6" y="1362076"/>
            <a:ext cx="4476750" cy="5257799"/>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7649" y="1524284"/>
            <a:ext cx="4324351" cy="5262979"/>
          </a:xfrm>
          <a:prstGeom prst="rect">
            <a:avLst/>
          </a:prstGeom>
        </p:spPr>
        <p:txBody>
          <a:bodyPr wrap="square">
            <a:spAutoFit/>
          </a:bodyPr>
          <a:lstStyle/>
          <a:p>
            <a:r>
              <a:rPr lang="hu-HU" sz="3600" b="1" baseline="30000" dirty="0"/>
              <a:t>Számvetés!   </a:t>
            </a:r>
          </a:p>
          <a:p>
            <a:pPr algn="just"/>
            <a:r>
              <a:rPr lang="hu-HU" sz="3600" baseline="30000" dirty="0"/>
              <a:t>A Molnár család minden év végén összeül, hogy átbeszélje az elmúlt évet, és felkészüljön az újra. Anyu megállapítja, hogy sok minden történt velük: elkészült a családi költségvetés, bankszámlát nyitottak, megtakarításokra tettek szert, sőt a házra hitelt is kellett felvenniük. Apu szomorúan tette hozzá, hogy sajnos az autócserére már nem futotta. Évi szerint jó év volt, Peti pedig már alig várja a következőt.  </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35. Életpályánk pénzügyi döntései</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Milyen pénzügyi lépések kísérik végig életünket?</a:t>
            </a:r>
          </a:p>
        </p:txBody>
      </p:sp>
      <p:pic>
        <p:nvPicPr>
          <p:cNvPr id="14" name="Kép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206" y="1630466"/>
            <a:ext cx="8214810" cy="4648200"/>
          </a:xfrm>
          <a:prstGeom prst="rect">
            <a:avLst/>
          </a:prstGeom>
        </p:spPr>
      </p:pic>
    </p:spTree>
    <p:extLst>
      <p:ext uri="{BB962C8B-B14F-4D97-AF65-F5344CB8AC3E}">
        <p14:creationId xmlns:p14="http://schemas.microsoft.com/office/powerpoint/2010/main" val="336733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8" name="Lekerekített téglalap 7"/>
          <p:cNvSpPr/>
          <p:nvPr/>
        </p:nvSpPr>
        <p:spPr>
          <a:xfrm>
            <a:off x="152401" y="790576"/>
            <a:ext cx="11922370" cy="5800724"/>
          </a:xfrm>
          <a:prstGeom prst="roundRect">
            <a:avLst>
              <a:gd name="adj" fmla="val 4034"/>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276225" y="948164"/>
            <a:ext cx="11989046" cy="2323713"/>
          </a:xfrm>
          <a:prstGeom prst="rect">
            <a:avLst/>
          </a:prstGeom>
        </p:spPr>
        <p:txBody>
          <a:bodyPr wrap="square">
            <a:spAutoFit/>
          </a:bodyPr>
          <a:lstStyle/>
          <a:p>
            <a:pPr algn="just">
              <a:lnSpc>
                <a:spcPts val="3000"/>
              </a:lnSpc>
              <a:spcBef>
                <a:spcPts val="1200"/>
              </a:spcBef>
            </a:pPr>
            <a:r>
              <a:rPr lang="hu-HU" sz="3600" baseline="30000" dirty="0"/>
              <a:t>Írd össze a Molnár család pénzügyi döntéseit az alábbi táblázat mintájára!</a:t>
            </a:r>
          </a:p>
          <a:p>
            <a:pPr algn="just">
              <a:lnSpc>
                <a:spcPts val="3000"/>
              </a:lnSpc>
              <a:spcBef>
                <a:spcPts val="1200"/>
              </a:spcBef>
            </a:pPr>
            <a:r>
              <a:rPr lang="hu-HU" sz="3600" baseline="30000" dirty="0"/>
              <a:t>Gondold végig, milyen fontos pénzügyi döntések fordulhatnak még elő egy-egy család életében!</a:t>
            </a:r>
          </a:p>
          <a:p>
            <a:pPr algn="just">
              <a:lnSpc>
                <a:spcPts val="3000"/>
              </a:lnSpc>
              <a:spcBef>
                <a:spcPts val="1200"/>
              </a:spcBef>
            </a:pPr>
            <a:r>
              <a:rPr lang="hu-HU" sz="3600" baseline="30000" dirty="0"/>
              <a:t>Készíts gondolattérképet egy család fontosabb pénzügyi, gazdasági döntéseinek összefoglalása céljából!</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35. Életpályánk pénzügyi döntései – </a:t>
            </a:r>
            <a:r>
              <a:rPr lang="hu-HU" sz="2400" b="1" baseline="30000" dirty="0"/>
              <a:t>A. </a:t>
            </a:r>
            <a:r>
              <a:rPr lang="hu-HU" sz="2400" b="1" baseline="30000" dirty="0">
                <a:solidFill>
                  <a:srgbClr val="6E32A0"/>
                </a:solidFill>
              </a:rPr>
              <a:t>Milyen pénzügyi lépések kísérik végig életünket?</a:t>
            </a:r>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075" y="3175746"/>
            <a:ext cx="8426696" cy="3415554"/>
          </a:xfrm>
          <a:prstGeom prst="rect">
            <a:avLst/>
          </a:prstGeom>
        </p:spPr>
      </p:pic>
      <p:sp>
        <p:nvSpPr>
          <p:cNvPr id="2" name="Téglalap 1"/>
          <p:cNvSpPr/>
          <p:nvPr/>
        </p:nvSpPr>
        <p:spPr>
          <a:xfrm>
            <a:off x="276225" y="3162922"/>
            <a:ext cx="3181350" cy="3554819"/>
          </a:xfrm>
          <a:prstGeom prst="rect">
            <a:avLst/>
          </a:prstGeom>
        </p:spPr>
        <p:txBody>
          <a:bodyPr wrap="square">
            <a:spAutoFit/>
          </a:bodyPr>
          <a:lstStyle/>
          <a:p>
            <a:pPr algn="just">
              <a:lnSpc>
                <a:spcPts val="3000"/>
              </a:lnSpc>
              <a:spcBef>
                <a:spcPts val="1200"/>
              </a:spcBef>
            </a:pPr>
            <a:r>
              <a:rPr lang="hu-HU" sz="3600" baseline="30000" dirty="0"/>
              <a:t>Keresd meg és próbáld ki a Pénziránytű Alapítvány pénzügyi tervezőjét! Mi a véleményed: milyen életkorban célszerű elkezdeni a pénzügyek tudatos kezelésének tanulását?</a:t>
            </a:r>
            <a:endParaRPr lang="hu-HU" sz="3600" baseline="30000" dirty="0">
              <a:solidFill>
                <a:srgbClr val="000000"/>
              </a:solidFill>
            </a:endParaRPr>
          </a:p>
        </p:txBody>
      </p:sp>
    </p:spTree>
    <p:extLst>
      <p:ext uri="{BB962C8B-B14F-4D97-AF65-F5344CB8AC3E}">
        <p14:creationId xmlns:p14="http://schemas.microsoft.com/office/powerpoint/2010/main" val="134084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38111" y="1466524"/>
            <a:ext cx="12008123" cy="1231556"/>
          </a:xfrm>
          <a:prstGeom prst="rect">
            <a:avLst/>
          </a:prstGeom>
        </p:spPr>
        <p:txBody>
          <a:bodyPr wrap="square">
            <a:spAutoFit/>
          </a:bodyPr>
          <a:lstStyle/>
          <a:p>
            <a:pPr algn="just">
              <a:lnSpc>
                <a:spcPts val="3000"/>
              </a:lnSpc>
              <a:spcBef>
                <a:spcPts val="1200"/>
              </a:spcBef>
            </a:pPr>
            <a:r>
              <a:rPr lang="hu-HU" sz="3600" baseline="30000" dirty="0"/>
              <a:t>Bármilyen meglepő, már születésünkkor pénzügyi döntések előtt állunk. Igaz, ekkor még a szüleinknek kell eldönteniük, hogyan gondoskodjanak a születendő gyermekről. Kössenek-e a gyermek nevére biztosítást? Indítsanak-e megtakarítást?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35. Életpályánk pénzügyi döntései</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Milyen pénzügyi lépések kísérik végig életünket?</a:t>
            </a:r>
          </a:p>
        </p:txBody>
      </p:sp>
      <p:pic>
        <p:nvPicPr>
          <p:cNvPr id="21" name="Kép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0832" y="2088759"/>
            <a:ext cx="3268900" cy="4769241"/>
          </a:xfrm>
          <a:prstGeom prst="rect">
            <a:avLst/>
          </a:prstGeom>
        </p:spPr>
      </p:pic>
      <p:sp>
        <p:nvSpPr>
          <p:cNvPr id="20" name="Téglalap 19"/>
          <p:cNvSpPr/>
          <p:nvPr/>
        </p:nvSpPr>
        <p:spPr>
          <a:xfrm>
            <a:off x="138111" y="2586380"/>
            <a:ext cx="9367839" cy="4478149"/>
          </a:xfrm>
          <a:prstGeom prst="rect">
            <a:avLst/>
          </a:prstGeom>
        </p:spPr>
        <p:txBody>
          <a:bodyPr wrap="square">
            <a:spAutoFit/>
          </a:bodyPr>
          <a:lstStyle/>
          <a:p>
            <a:pPr algn="just">
              <a:lnSpc>
                <a:spcPts val="3000"/>
              </a:lnSpc>
              <a:spcBef>
                <a:spcPts val="1200"/>
              </a:spcBef>
            </a:pPr>
            <a:r>
              <a:rPr lang="hu-HU" sz="3600" baseline="30000" dirty="0"/>
              <a:t>A hatályos törvények értelmében a magyar állam minden gyerek után úgynevezett életkezdési támogatást fizet, amelynek induló összege a csecsemőknél 2016-ban 42 500 forint. Ezt egészíthetik ki a szülők további speciális értékpapír-vásárlással (babakötvénnyel), amelyhez úgynevezett Start számlát kell nyitni. Erre az állam évente a szülők által befizetett összeg 10 százalékának, de évente legfeljebb hatezer forintnak megfelelő további támogatást fizet.</a:t>
            </a:r>
          </a:p>
          <a:p>
            <a:pPr algn="just">
              <a:lnSpc>
                <a:spcPts val="3000"/>
              </a:lnSpc>
              <a:spcBef>
                <a:spcPts val="1200"/>
              </a:spcBef>
            </a:pPr>
            <a:r>
              <a:rPr lang="hu-HU" sz="3600" baseline="30000" dirty="0"/>
              <a:t>Gyermekkorunkban már a bankok számlanyitási lehetőséget is ajánlanak, amelyről szülő, gondviselő segítségével pénzt lehet felvenni, a zsebpénzt utalhatják rá. A számlán összegyűjtött pénz után a bank kamatot fizet, illetve egyes bankok külön ajándékokkal is jutalmazzák a takarékoskodást. </a:t>
            </a:r>
          </a:p>
        </p:txBody>
      </p:sp>
    </p:spTree>
    <p:extLst>
      <p:ext uri="{BB962C8B-B14F-4D97-AF65-F5344CB8AC3E}">
        <p14:creationId xmlns:p14="http://schemas.microsoft.com/office/powerpoint/2010/main" val="95792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38111" y="949255"/>
            <a:ext cx="12008123" cy="1616276"/>
          </a:xfrm>
          <a:prstGeom prst="rect">
            <a:avLst/>
          </a:prstGeom>
        </p:spPr>
        <p:txBody>
          <a:bodyPr wrap="square">
            <a:spAutoFit/>
          </a:bodyPr>
          <a:lstStyle/>
          <a:p>
            <a:pPr algn="just">
              <a:lnSpc>
                <a:spcPts val="3000"/>
              </a:lnSpc>
              <a:spcBef>
                <a:spcPts val="1200"/>
              </a:spcBef>
            </a:pPr>
            <a:r>
              <a:rPr lang="hu-HU" sz="3600" baseline="30000" dirty="0"/>
              <a:t>A 14. életév betöltését követően szülői hozzájárulással már mindenkinek lehet önálló bankszámlája, bankkártyája. 15-16 éves kortól már az első hivatalos munkából származó munkabér is érkezhet a bankszámlára, dönteni lehet a megszerzett jövedelem azonnali vagy jövőbeni felhasználásáról, azaz megtakarításáról.</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35. Életpályánk pénzügyi döntései – </a:t>
            </a:r>
            <a:r>
              <a:rPr lang="hu-HU" sz="2400" b="1" baseline="30000" dirty="0"/>
              <a:t>A. </a:t>
            </a:r>
            <a:r>
              <a:rPr lang="hu-HU" sz="2400" b="1" baseline="30000" dirty="0">
                <a:solidFill>
                  <a:srgbClr val="6E32A0"/>
                </a:solidFill>
              </a:rPr>
              <a:t>Milyen pénzügyi lépések kísérik végig életünket?</a:t>
            </a:r>
          </a:p>
        </p:txBody>
      </p:sp>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924" y="1705657"/>
            <a:ext cx="2802650" cy="5115151"/>
          </a:xfrm>
          <a:prstGeom prst="rect">
            <a:avLst/>
          </a:prstGeom>
        </p:spPr>
      </p:pic>
      <p:sp>
        <p:nvSpPr>
          <p:cNvPr id="3" name="Téglalap 2"/>
          <p:cNvSpPr/>
          <p:nvPr/>
        </p:nvSpPr>
        <p:spPr>
          <a:xfrm>
            <a:off x="138110" y="2566378"/>
            <a:ext cx="9310689" cy="4309321"/>
          </a:xfrm>
          <a:prstGeom prst="rect">
            <a:avLst/>
          </a:prstGeom>
        </p:spPr>
        <p:txBody>
          <a:bodyPr wrap="square">
            <a:spAutoFit/>
          </a:bodyPr>
          <a:lstStyle/>
          <a:p>
            <a:pPr algn="just">
              <a:lnSpc>
                <a:spcPts val="3000"/>
              </a:lnSpc>
              <a:spcBef>
                <a:spcPts val="1200"/>
              </a:spcBef>
            </a:pPr>
            <a:r>
              <a:rPr lang="hu-HU" sz="3600" baseline="30000" dirty="0"/>
              <a:t>18 éves kortól önállóan nyithatunk bankszámlát, igényelhetünk bankkártyát, rendszeres banki kapcsolat alakulhat ki: ösztöndíj, diákhitel, esetleg munkabér érkezhet számlánkra. Az el nem költött pénzünk elhelyezésére befektetési lehetőségek után nézünk. 20–22 éves kortól fogyasztási hitelek felvételére, megtakarításokra kerülhet sor. Ha dolgozunk, rendszeres önálló jövedelmet kapunk, folyamatosan gazdálkodunk. Nagyjából 25 éves kortól már saját háztartásunkban hozhatunk pénzügyi döntéseket. Ekkor már olyan kérdések foglalkoztatnak minket, hogy miként intézzük a mindennapok pénzügyeit. Hogyan tudunk autót, ingatlant vásárolni? Hogyan csökkenthetjük az életünk veszélyforrásaiból származó kockázatokat? </a:t>
            </a:r>
          </a:p>
        </p:txBody>
      </p:sp>
    </p:spTree>
    <p:extLst>
      <p:ext uri="{BB962C8B-B14F-4D97-AF65-F5344CB8AC3E}">
        <p14:creationId xmlns:p14="http://schemas.microsoft.com/office/powerpoint/2010/main" val="23941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38111" y="933124"/>
            <a:ext cx="12008123" cy="1616276"/>
          </a:xfrm>
          <a:prstGeom prst="rect">
            <a:avLst/>
          </a:prstGeom>
        </p:spPr>
        <p:txBody>
          <a:bodyPr wrap="square">
            <a:spAutoFit/>
          </a:bodyPr>
          <a:lstStyle/>
          <a:p>
            <a:pPr>
              <a:lnSpc>
                <a:spcPts val="3000"/>
              </a:lnSpc>
              <a:spcBef>
                <a:spcPts val="1200"/>
              </a:spcBef>
            </a:pPr>
            <a:r>
              <a:rPr lang="hu-HU" sz="3600" baseline="30000" dirty="0"/>
              <a:t>Az önálló háztartással kapcsolatban rendszeres és rendszertelen kifizetési kötelezettségeink keletkeznek, ame­lyeket a pénzügyi szol­­gál­ta­tó(i)</a:t>
            </a:r>
            <a:r>
              <a:rPr lang="hu-HU" sz="3600" baseline="30000" dirty="0" err="1"/>
              <a:t>nk</a:t>
            </a:r>
            <a:r>
              <a:rPr lang="hu-HU" sz="3600" baseline="30000" dirty="0"/>
              <a:t> segítségével többféleképpen is teljesíthetünk. Számos szempont figyelembevételével a fizetési módok között választanunk kell. Hosszú lejáratú hitelek felvételére is sor kerülhet (autó-, ingatlanvásárlással összefüggésben).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35. Életpályánk pénzügyi döntései – </a:t>
            </a:r>
            <a:r>
              <a:rPr lang="hu-HU" sz="2400" b="1" baseline="30000" dirty="0"/>
              <a:t>A. </a:t>
            </a:r>
            <a:r>
              <a:rPr lang="hu-HU" sz="2400" b="1" baseline="30000" dirty="0">
                <a:solidFill>
                  <a:srgbClr val="6E32A0"/>
                </a:solidFill>
              </a:rPr>
              <a:t>Milyen pénzügyi lépések kísérik végig életünket?</a:t>
            </a:r>
          </a:p>
        </p:txBody>
      </p:sp>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1993847"/>
            <a:ext cx="2686049" cy="4864153"/>
          </a:xfrm>
          <a:prstGeom prst="rect">
            <a:avLst/>
          </a:prstGeom>
        </p:spPr>
      </p:pic>
      <p:sp>
        <p:nvSpPr>
          <p:cNvPr id="3" name="Téglalap 2"/>
          <p:cNvSpPr/>
          <p:nvPr/>
        </p:nvSpPr>
        <p:spPr>
          <a:xfrm>
            <a:off x="138110" y="2473196"/>
            <a:ext cx="9082089" cy="3708708"/>
          </a:xfrm>
          <a:prstGeom prst="rect">
            <a:avLst/>
          </a:prstGeom>
        </p:spPr>
        <p:txBody>
          <a:bodyPr wrap="square">
            <a:spAutoFit/>
          </a:bodyPr>
          <a:lstStyle/>
          <a:p>
            <a:pPr>
              <a:lnSpc>
                <a:spcPts val="3000"/>
              </a:lnSpc>
              <a:spcBef>
                <a:spcPts val="1200"/>
              </a:spcBef>
            </a:pPr>
            <a:r>
              <a:rPr lang="hu-HU" sz="3600" baseline="30000" dirty="0"/>
              <a:t>Biz­to­sításokról döntünk (élet-, egészség-, nyugdíj-, vagyonbiztosításról), öngondoskodás jellegű meg­takarításaink is lehetnek. </a:t>
            </a:r>
          </a:p>
          <a:p>
            <a:pPr algn="just">
              <a:lnSpc>
                <a:spcPts val="3000"/>
              </a:lnSpc>
              <a:spcBef>
                <a:spcPts val="1200"/>
              </a:spcBef>
            </a:pPr>
            <a:r>
              <a:rPr lang="hu-HU" sz="3600" baseline="30000" dirty="0"/>
              <a:t>A növekvő család egyben növekvő terheket jelent. 30 éves kortól az eddigiek mellett a gyerekeinkre vonatkozó hosszú távú megtakarítások, befektetések is megjelennek. 45–50 éves kortól megkezdődik a felkészülés az időskorra. Erősödik az öngondoskodás jellegű megtakarítások szerepe (nyugdíj-előtakarékosság, életbiztosítás), az életkor előre </a:t>
            </a:r>
            <a:r>
              <a:rPr lang="hu-HU" sz="3600" baseline="30000" dirty="0" err="1"/>
              <a:t>haladtával</a:t>
            </a:r>
            <a:r>
              <a:rPr lang="hu-HU" sz="3600" baseline="30000" dirty="0"/>
              <a:t>, a gyerekek önállóvá válásával pedig csökkenhetnek a kiadások.</a:t>
            </a:r>
          </a:p>
        </p:txBody>
      </p:sp>
    </p:spTree>
    <p:extLst>
      <p:ext uri="{BB962C8B-B14F-4D97-AF65-F5344CB8AC3E}">
        <p14:creationId xmlns:p14="http://schemas.microsoft.com/office/powerpoint/2010/main" val="376944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380872" y="837847"/>
            <a:ext cx="8455631" cy="2770438"/>
          </a:xfrm>
          <a:prstGeom prst="rect">
            <a:avLst/>
          </a:prstGeom>
        </p:spPr>
        <p:txBody>
          <a:bodyPr wrap="square">
            <a:spAutoFit/>
          </a:bodyPr>
          <a:lstStyle/>
          <a:p>
            <a:pPr algn="just">
              <a:lnSpc>
                <a:spcPts val="3000"/>
              </a:lnSpc>
              <a:spcBef>
                <a:spcPts val="1200"/>
              </a:spcBef>
            </a:pPr>
            <a:r>
              <a:rPr lang="hu-HU" sz="3600" baseline="30000" dirty="0"/>
              <a:t>Akárhogy is vélekedünk a jövőről, szerencsére egyre többen belátják, hogy a jövőről való gondoskodás egyéni felelősség kérdése is. Az eljövendő nyugdíjaskor esetleges megélhetési nehézségeivel szemben a jelenkor egyéni megtakarításai döntő jelentőséggel bírnak. Éppen ezért a nyugdíjas évek anyagi biztonságának megteremtését már életünk aktív szakaszában el kell kezdeni.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35. Életpályánk pénzügyi döntései – </a:t>
            </a:r>
            <a:r>
              <a:rPr lang="hu-HU" sz="2400" b="1" baseline="30000" dirty="0"/>
              <a:t>A. </a:t>
            </a:r>
            <a:r>
              <a:rPr lang="hu-HU" sz="2400" b="1" baseline="30000" dirty="0">
                <a:solidFill>
                  <a:srgbClr val="6E32A0"/>
                </a:solidFill>
              </a:rPr>
              <a:t>Milyen pénzügyi lépések kísérik végig életünket?</a:t>
            </a:r>
          </a:p>
        </p:txBody>
      </p:sp>
      <p:sp>
        <p:nvSpPr>
          <p:cNvPr id="18" name="Lekerekített téglalap 17"/>
          <p:cNvSpPr/>
          <p:nvPr/>
        </p:nvSpPr>
        <p:spPr>
          <a:xfrm>
            <a:off x="138111" y="3686176"/>
            <a:ext cx="8771220" cy="2915780"/>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p:cNvSpPr/>
          <p:nvPr/>
        </p:nvSpPr>
        <p:spPr>
          <a:xfrm>
            <a:off x="266700" y="3924299"/>
            <a:ext cx="8569803" cy="2677656"/>
          </a:xfrm>
          <a:prstGeom prst="rect">
            <a:avLst/>
          </a:prstGeom>
        </p:spPr>
        <p:txBody>
          <a:bodyPr wrap="square">
            <a:spAutoFit/>
          </a:bodyPr>
          <a:lstStyle/>
          <a:p>
            <a:r>
              <a:rPr lang="hu-HU" sz="3600" b="1" baseline="30000" dirty="0"/>
              <a:t>TIPP</a:t>
            </a:r>
          </a:p>
          <a:p>
            <a:pPr algn="just"/>
            <a:r>
              <a:rPr lang="hu-HU" sz="3600" baseline="30000" dirty="0"/>
              <a:t>Minden életszakaszban nagy segítségünkre lehet a Pénziránytű Alapítvány </a:t>
            </a:r>
            <a:r>
              <a:rPr lang="hu-HU" sz="3600" baseline="30000" dirty="0">
                <a:hlinkClick r:id="rId3"/>
              </a:rPr>
              <a:t>pénzügyi tervezőprogramja</a:t>
            </a:r>
            <a:r>
              <a:rPr lang="hu-HU" sz="3600" baseline="30000" dirty="0"/>
              <a:t>, amely segít felvenni a harcot a „pénznyelők” ellen. Gondold végig, mi mindenre költesz úgy, hogy szinte észre sem veszed! Van, aki nassol, más feleslegesen autózik, megint más az akcióknak nem tud ellenállni. Ezek a pénznyelők, amelyek észrevétlenül apasztják a pénztárcánkat. </a:t>
            </a:r>
          </a:p>
        </p:txBody>
      </p:sp>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451" y="427838"/>
            <a:ext cx="3493651" cy="6430161"/>
          </a:xfrm>
          <a:prstGeom prst="rect">
            <a:avLst/>
          </a:prstGeom>
        </p:spPr>
      </p:pic>
    </p:spTree>
    <p:extLst>
      <p:ext uri="{BB962C8B-B14F-4D97-AF65-F5344CB8AC3E}">
        <p14:creationId xmlns:p14="http://schemas.microsoft.com/office/powerpoint/2010/main" val="155551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887431"/>
            <a:ext cx="11893867" cy="4970569"/>
          </a:xfrm>
        </p:spPr>
        <p:txBody>
          <a:bodyPr>
            <a:noAutofit/>
          </a:bodyPr>
          <a:lstStyle/>
          <a:p>
            <a:pPr algn="just">
              <a:lnSpc>
                <a:spcPts val="3000"/>
              </a:lnSpc>
              <a:spcBef>
                <a:spcPts val="1200"/>
              </a:spcBef>
            </a:pPr>
            <a:r>
              <a:rPr lang="hu-HU" sz="3600" b="1" baseline="30000" dirty="0">
                <a:solidFill>
                  <a:srgbClr val="6E32A0"/>
                </a:solidFill>
              </a:rPr>
              <a:t>Milyen pénzügyi lépések kísérik végig életünket?</a:t>
            </a:r>
            <a:r>
              <a:rPr lang="hu-HU" sz="3600" baseline="30000" dirty="0">
                <a:solidFill>
                  <a:srgbClr val="6E32A0"/>
                </a:solidFill>
              </a:rPr>
              <a:t> </a:t>
            </a:r>
            <a:r>
              <a:rPr lang="hu-HU" sz="3600" baseline="30000" dirty="0"/>
              <a:t>Születésünktől kezdve végigkísérnek a pénzügyi döntések. A 14. életév betöltését követően szülői hozzájárulással már mindenkinek lehet önálló bankszámlája, bankkártyája, amelyre 15–16 éves kortól már az első hivatalos munkából származó munkabér is megérkezhet. 18 éves kortól már rendszeres banki kapcsolat alakulhat ki. A saját háztartás megteremtése, majd később a családalapítás számos új és hosszú távú pénzügyi döntés elé állít bennünket a hitelfelvételtől a befektetésen keresztül az életünket védő, értékeinket érintő biztosításokig. </a:t>
            </a:r>
          </a:p>
        </p:txBody>
      </p:sp>
      <p:sp>
        <p:nvSpPr>
          <p:cNvPr id="8" name="Cím 1"/>
          <p:cNvSpPr>
            <a:spLocks noGrp="1"/>
          </p:cNvSpPr>
          <p:nvPr>
            <p:ph type="ctrTitle"/>
          </p:nvPr>
        </p:nvSpPr>
        <p:spPr>
          <a:xfrm>
            <a:off x="0" y="0"/>
            <a:ext cx="12192000" cy="1828800"/>
          </a:xfrm>
        </p:spPr>
        <p:txBody>
          <a:bodyPr>
            <a:normAutofit/>
          </a:bodyPr>
          <a:lstStyle/>
          <a:p>
            <a:r>
              <a:rPr lang="hu-HU" sz="7200" b="1" baseline="30000" dirty="0">
                <a:solidFill>
                  <a:srgbClr val="6E32A0"/>
                </a:solidFill>
                <a:latin typeface="+mn-lt"/>
              </a:rPr>
              <a:t>35. Életpályánk pénzügyi döntései</a:t>
            </a:r>
          </a:p>
        </p:txBody>
      </p:sp>
    </p:spTree>
    <p:extLst>
      <p:ext uri="{BB962C8B-B14F-4D97-AF65-F5344CB8AC3E}">
        <p14:creationId xmlns:p14="http://schemas.microsoft.com/office/powerpoint/2010/main" val="250228547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772</Words>
  <Application>Microsoft Office PowerPoint</Application>
  <PresentationFormat>Szélesvásznú</PresentationFormat>
  <Paragraphs>31</Paragraphs>
  <Slides>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9</vt:i4>
      </vt:variant>
    </vt:vector>
  </HeadingPairs>
  <TitlesOfParts>
    <vt:vector size="13" baseType="lpstr">
      <vt:lpstr>Arial</vt:lpstr>
      <vt:lpstr>Calibri</vt:lpstr>
      <vt:lpstr>Calibri Light</vt:lpstr>
      <vt:lpstr>Office-téma</vt:lpstr>
      <vt:lpstr>35. Életpályánk pénzügyi döntései</vt:lpstr>
      <vt:lpstr>PowerPoint-bemutató</vt:lpstr>
      <vt:lpstr>PowerPoint-bemutató</vt:lpstr>
      <vt:lpstr>Összegzés</vt:lpstr>
      <vt:lpstr>PowerPoint-bemutató</vt:lpstr>
      <vt:lpstr>PowerPoint-bemutató</vt:lpstr>
      <vt:lpstr>PowerPoint-bemutató</vt:lpstr>
      <vt:lpstr>PowerPoint-bemutató</vt:lpstr>
      <vt:lpstr>35. Életpályánk pénzügyi döntései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170</cp:revision>
  <dcterms:created xsi:type="dcterms:W3CDTF">2016-02-25T10:27:13Z</dcterms:created>
  <dcterms:modified xsi:type="dcterms:W3CDTF">2016-04-01T13:49:02Z</dcterms:modified>
</cp:coreProperties>
</file>