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308" r:id="rId3"/>
    <p:sldId id="379" r:id="rId4"/>
    <p:sldId id="381" r:id="rId5"/>
    <p:sldId id="380" r:id="rId6"/>
    <p:sldId id="271" r:id="rId7"/>
    <p:sldId id="279" r:id="rId8"/>
    <p:sldId id="382" r:id="rId9"/>
    <p:sldId id="383" r:id="rId10"/>
    <p:sldId id="384" r:id="rId11"/>
    <p:sldId id="385" r:id="rId12"/>
    <p:sldId id="387" r:id="rId13"/>
    <p:sldId id="386" r:id="rId14"/>
    <p:sldId id="388" r:id="rId15"/>
    <p:sldId id="274" r:id="rId16"/>
    <p:sldId id="389" r:id="rId17"/>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32A0"/>
    <a:srgbClr val="FDF4AE"/>
    <a:srgbClr val="D3F4FF"/>
    <a:srgbClr val="F7EDBF"/>
    <a:srgbClr val="F1E8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31" autoAdjust="0"/>
    <p:restoredTop sz="94660"/>
  </p:normalViewPr>
  <p:slideViewPr>
    <p:cSldViewPr snapToGrid="0">
      <p:cViewPr varScale="1">
        <p:scale>
          <a:sx n="72" d="100"/>
          <a:sy n="72" d="100"/>
        </p:scale>
        <p:origin x="69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Alcím mintájának szerkesztése</a:t>
            </a:r>
          </a:p>
        </p:txBody>
      </p:sp>
      <p:sp>
        <p:nvSpPr>
          <p:cNvPr id="4" name="Dátum helye 3"/>
          <p:cNvSpPr>
            <a:spLocks noGrp="1"/>
          </p:cNvSpPr>
          <p:nvPr>
            <p:ph type="dt" sz="half" idx="10"/>
          </p:nvPr>
        </p:nvSpPr>
        <p:spPr/>
        <p:txBody>
          <a:bodyPr/>
          <a:lstStyle/>
          <a:p>
            <a:fld id="{38B504CB-8247-424B-A5D3-1B0E1B340D4A}" type="datetimeFigureOut">
              <a:rPr lang="hu-HU" smtClean="0"/>
              <a:t>2016. 04. 01.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B102CB42-E189-422C-B37E-A53A271CDB1F}" type="slidenum">
              <a:rPr lang="hu-HU" smtClean="0"/>
              <a:t>‹#›</a:t>
            </a:fld>
            <a:endParaRPr lang="hu-HU"/>
          </a:p>
        </p:txBody>
      </p:sp>
    </p:spTree>
    <p:extLst>
      <p:ext uri="{BB962C8B-B14F-4D97-AF65-F5344CB8AC3E}">
        <p14:creationId xmlns:p14="http://schemas.microsoft.com/office/powerpoint/2010/main" val="1666148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38B504CB-8247-424B-A5D3-1B0E1B340D4A}" type="datetimeFigureOut">
              <a:rPr lang="hu-HU" smtClean="0"/>
              <a:t>2016. 04. 01.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B102CB42-E189-422C-B37E-A53A271CDB1F}" type="slidenum">
              <a:rPr lang="hu-HU" smtClean="0"/>
              <a:t>‹#›</a:t>
            </a:fld>
            <a:endParaRPr lang="hu-HU"/>
          </a:p>
        </p:txBody>
      </p:sp>
    </p:spTree>
    <p:extLst>
      <p:ext uri="{BB962C8B-B14F-4D97-AF65-F5344CB8AC3E}">
        <p14:creationId xmlns:p14="http://schemas.microsoft.com/office/powerpoint/2010/main" val="1026072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24900" y="365125"/>
            <a:ext cx="2628900" cy="5811838"/>
          </a:xfrm>
        </p:spPr>
        <p:txBody>
          <a:bodyPr vert="eaVert"/>
          <a:lstStyle/>
          <a:p>
            <a:r>
              <a:rPr lang="hu-HU"/>
              <a:t>Mintacím szerkesztése</a:t>
            </a:r>
          </a:p>
        </p:txBody>
      </p:sp>
      <p:sp>
        <p:nvSpPr>
          <p:cNvPr id="3" name="Függőleges szöveg helye 2"/>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38B504CB-8247-424B-A5D3-1B0E1B340D4A}" type="datetimeFigureOut">
              <a:rPr lang="hu-HU" smtClean="0"/>
              <a:t>2016. 04. 01.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B102CB42-E189-422C-B37E-A53A271CDB1F}" type="slidenum">
              <a:rPr lang="hu-HU" smtClean="0"/>
              <a:t>‹#›</a:t>
            </a:fld>
            <a:endParaRPr lang="hu-HU"/>
          </a:p>
        </p:txBody>
      </p:sp>
    </p:spTree>
    <p:extLst>
      <p:ext uri="{BB962C8B-B14F-4D97-AF65-F5344CB8AC3E}">
        <p14:creationId xmlns:p14="http://schemas.microsoft.com/office/powerpoint/2010/main" val="1375510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38B504CB-8247-424B-A5D3-1B0E1B340D4A}" type="datetimeFigureOut">
              <a:rPr lang="hu-HU" smtClean="0"/>
              <a:t>2016. 04. 01.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B102CB42-E189-422C-B37E-A53A271CDB1F}" type="slidenum">
              <a:rPr lang="hu-HU" smtClean="0"/>
              <a:t>‹#›</a:t>
            </a:fld>
            <a:endParaRPr lang="hu-HU"/>
          </a:p>
        </p:txBody>
      </p:sp>
    </p:spTree>
    <p:extLst>
      <p:ext uri="{BB962C8B-B14F-4D97-AF65-F5344CB8AC3E}">
        <p14:creationId xmlns:p14="http://schemas.microsoft.com/office/powerpoint/2010/main" val="2246068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0" y="1709738"/>
            <a:ext cx="10515600" cy="2852737"/>
          </a:xfrm>
        </p:spPr>
        <p:txBody>
          <a:bodyPr anchor="b"/>
          <a:lstStyle>
            <a:lvl1pPr>
              <a:defRPr sz="6000"/>
            </a:lvl1pPr>
          </a:lstStyle>
          <a:p>
            <a:r>
              <a:rPr lang="hu-HU"/>
              <a:t>Mintacím szerkesztése</a:t>
            </a:r>
          </a:p>
        </p:txBody>
      </p:sp>
      <p:sp>
        <p:nvSpPr>
          <p:cNvPr id="3" name="Szöveg hely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p:cNvSpPr>
            <a:spLocks noGrp="1"/>
          </p:cNvSpPr>
          <p:nvPr>
            <p:ph type="dt" sz="half" idx="10"/>
          </p:nvPr>
        </p:nvSpPr>
        <p:spPr/>
        <p:txBody>
          <a:bodyPr/>
          <a:lstStyle/>
          <a:p>
            <a:fld id="{38B504CB-8247-424B-A5D3-1B0E1B340D4A}" type="datetimeFigureOut">
              <a:rPr lang="hu-HU" smtClean="0"/>
              <a:t>2016. 04. 01.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B102CB42-E189-422C-B37E-A53A271CDB1F}" type="slidenum">
              <a:rPr lang="hu-HU" smtClean="0"/>
              <a:t>‹#›</a:t>
            </a:fld>
            <a:endParaRPr lang="hu-HU"/>
          </a:p>
        </p:txBody>
      </p:sp>
    </p:spTree>
    <p:extLst>
      <p:ext uri="{BB962C8B-B14F-4D97-AF65-F5344CB8AC3E}">
        <p14:creationId xmlns:p14="http://schemas.microsoft.com/office/powerpoint/2010/main" val="1006492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p:cNvSpPr>
            <a:spLocks noGrp="1"/>
          </p:cNvSpPr>
          <p:nvPr>
            <p:ph type="dt" sz="half" idx="10"/>
          </p:nvPr>
        </p:nvSpPr>
        <p:spPr/>
        <p:txBody>
          <a:bodyPr/>
          <a:lstStyle/>
          <a:p>
            <a:fld id="{38B504CB-8247-424B-A5D3-1B0E1B340D4A}" type="datetimeFigureOut">
              <a:rPr lang="hu-HU" smtClean="0"/>
              <a:t>2016. 04. 01.</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B102CB42-E189-422C-B37E-A53A271CDB1F}" type="slidenum">
              <a:rPr lang="hu-HU" smtClean="0"/>
              <a:t>‹#›</a:t>
            </a:fld>
            <a:endParaRPr lang="hu-HU"/>
          </a:p>
        </p:txBody>
      </p:sp>
    </p:spTree>
    <p:extLst>
      <p:ext uri="{BB962C8B-B14F-4D97-AF65-F5344CB8AC3E}">
        <p14:creationId xmlns:p14="http://schemas.microsoft.com/office/powerpoint/2010/main" val="1076689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39788" y="365125"/>
            <a:ext cx="10515600" cy="1325563"/>
          </a:xfrm>
        </p:spPr>
        <p:txBody>
          <a:bodyPr/>
          <a:lstStyle/>
          <a:p>
            <a:r>
              <a:rPr lang="hu-HU"/>
              <a:t>Mintacím szerkesztése</a:t>
            </a:r>
          </a:p>
        </p:txBody>
      </p:sp>
      <p:sp>
        <p:nvSpPr>
          <p:cNvPr id="3" name="Szöveg hely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p:cNvSpPr>
            <a:spLocks noGrp="1"/>
          </p:cNvSpPr>
          <p:nvPr>
            <p:ph type="dt" sz="half" idx="10"/>
          </p:nvPr>
        </p:nvSpPr>
        <p:spPr/>
        <p:txBody>
          <a:bodyPr/>
          <a:lstStyle/>
          <a:p>
            <a:fld id="{38B504CB-8247-424B-A5D3-1B0E1B340D4A}" type="datetimeFigureOut">
              <a:rPr lang="hu-HU" smtClean="0"/>
              <a:t>2016. 04. 01.</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B102CB42-E189-422C-B37E-A53A271CDB1F}" type="slidenum">
              <a:rPr lang="hu-HU" smtClean="0"/>
              <a:t>‹#›</a:t>
            </a:fld>
            <a:endParaRPr lang="hu-HU"/>
          </a:p>
        </p:txBody>
      </p:sp>
    </p:spTree>
    <p:extLst>
      <p:ext uri="{BB962C8B-B14F-4D97-AF65-F5344CB8AC3E}">
        <p14:creationId xmlns:p14="http://schemas.microsoft.com/office/powerpoint/2010/main" val="844295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Dátum helye 2"/>
          <p:cNvSpPr>
            <a:spLocks noGrp="1"/>
          </p:cNvSpPr>
          <p:nvPr>
            <p:ph type="dt" sz="half" idx="10"/>
          </p:nvPr>
        </p:nvSpPr>
        <p:spPr/>
        <p:txBody>
          <a:bodyPr/>
          <a:lstStyle/>
          <a:p>
            <a:fld id="{38B504CB-8247-424B-A5D3-1B0E1B340D4A}" type="datetimeFigureOut">
              <a:rPr lang="hu-HU" smtClean="0"/>
              <a:t>2016. 04. 01.</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B102CB42-E189-422C-B37E-A53A271CDB1F}" type="slidenum">
              <a:rPr lang="hu-HU" smtClean="0"/>
              <a:t>‹#›</a:t>
            </a:fld>
            <a:endParaRPr lang="hu-HU"/>
          </a:p>
        </p:txBody>
      </p:sp>
    </p:spTree>
    <p:extLst>
      <p:ext uri="{BB962C8B-B14F-4D97-AF65-F5344CB8AC3E}">
        <p14:creationId xmlns:p14="http://schemas.microsoft.com/office/powerpoint/2010/main" val="3980283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38B504CB-8247-424B-A5D3-1B0E1B340D4A}" type="datetimeFigureOut">
              <a:rPr lang="hu-HU" smtClean="0"/>
              <a:t>2016. 04. 01.</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B102CB42-E189-422C-B37E-A53A271CDB1F}" type="slidenum">
              <a:rPr lang="hu-HU" smtClean="0"/>
              <a:t>‹#›</a:t>
            </a:fld>
            <a:endParaRPr lang="hu-HU"/>
          </a:p>
        </p:txBody>
      </p:sp>
    </p:spTree>
    <p:extLst>
      <p:ext uri="{BB962C8B-B14F-4D97-AF65-F5344CB8AC3E}">
        <p14:creationId xmlns:p14="http://schemas.microsoft.com/office/powerpoint/2010/main" val="4230355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Tartalom hely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p:cNvSpPr>
            <a:spLocks noGrp="1"/>
          </p:cNvSpPr>
          <p:nvPr>
            <p:ph type="dt" sz="half" idx="10"/>
          </p:nvPr>
        </p:nvSpPr>
        <p:spPr/>
        <p:txBody>
          <a:bodyPr/>
          <a:lstStyle/>
          <a:p>
            <a:fld id="{38B504CB-8247-424B-A5D3-1B0E1B340D4A}" type="datetimeFigureOut">
              <a:rPr lang="hu-HU" smtClean="0"/>
              <a:t>2016. 04. 01.</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B102CB42-E189-422C-B37E-A53A271CDB1F}" type="slidenum">
              <a:rPr lang="hu-HU" smtClean="0"/>
              <a:t>‹#›</a:t>
            </a:fld>
            <a:endParaRPr lang="hu-HU"/>
          </a:p>
        </p:txBody>
      </p:sp>
    </p:spTree>
    <p:extLst>
      <p:ext uri="{BB962C8B-B14F-4D97-AF65-F5344CB8AC3E}">
        <p14:creationId xmlns:p14="http://schemas.microsoft.com/office/powerpoint/2010/main" val="3498759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Kép hely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p:cNvSpPr>
            <a:spLocks noGrp="1"/>
          </p:cNvSpPr>
          <p:nvPr>
            <p:ph type="dt" sz="half" idx="10"/>
          </p:nvPr>
        </p:nvSpPr>
        <p:spPr/>
        <p:txBody>
          <a:bodyPr/>
          <a:lstStyle/>
          <a:p>
            <a:fld id="{38B504CB-8247-424B-A5D3-1B0E1B340D4A}" type="datetimeFigureOut">
              <a:rPr lang="hu-HU" smtClean="0"/>
              <a:t>2016. 04. 01.</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B102CB42-E189-422C-B37E-A53A271CDB1F}" type="slidenum">
              <a:rPr lang="hu-HU" smtClean="0"/>
              <a:t>‹#›</a:t>
            </a:fld>
            <a:endParaRPr lang="hu-HU"/>
          </a:p>
        </p:txBody>
      </p:sp>
    </p:spTree>
    <p:extLst>
      <p:ext uri="{BB962C8B-B14F-4D97-AF65-F5344CB8AC3E}">
        <p14:creationId xmlns:p14="http://schemas.microsoft.com/office/powerpoint/2010/main" val="3416990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p>
        </p:txBody>
      </p:sp>
      <p:sp>
        <p:nvSpPr>
          <p:cNvPr id="3" name="Szöveg hely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B504CB-8247-424B-A5D3-1B0E1B340D4A}" type="datetimeFigureOut">
              <a:rPr lang="hu-HU" smtClean="0"/>
              <a:t>2016. 04. 01.</a:t>
            </a:fld>
            <a:endParaRPr lang="hu-HU"/>
          </a:p>
        </p:txBody>
      </p:sp>
      <p:sp>
        <p:nvSpPr>
          <p:cNvPr id="5" name="Élőláb hely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02CB42-E189-422C-B37E-A53A271CDB1F}" type="slidenum">
              <a:rPr lang="hu-HU" smtClean="0"/>
              <a:t>‹#›</a:t>
            </a:fld>
            <a:endParaRPr lang="hu-HU"/>
          </a:p>
        </p:txBody>
      </p:sp>
    </p:spTree>
    <p:extLst>
      <p:ext uri="{BB962C8B-B14F-4D97-AF65-F5344CB8AC3E}">
        <p14:creationId xmlns:p14="http://schemas.microsoft.com/office/powerpoint/2010/main" val="23589074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www.nettober.com/index.php?p=berkalk20160101"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sp>
        <p:nvSpPr>
          <p:cNvPr id="2" name="Cím 1"/>
          <p:cNvSpPr>
            <a:spLocks noGrp="1"/>
          </p:cNvSpPr>
          <p:nvPr>
            <p:ph type="ctrTitle"/>
          </p:nvPr>
        </p:nvSpPr>
        <p:spPr>
          <a:xfrm>
            <a:off x="0" y="0"/>
            <a:ext cx="12192000" cy="2324100"/>
          </a:xfrm>
        </p:spPr>
        <p:txBody>
          <a:bodyPr>
            <a:normAutofit/>
          </a:bodyPr>
          <a:lstStyle/>
          <a:p>
            <a:r>
              <a:rPr lang="hu-HU" sz="7200" b="1" baseline="30000" dirty="0">
                <a:solidFill>
                  <a:srgbClr val="6E32A0"/>
                </a:solidFill>
                <a:latin typeface="+mn-lt"/>
              </a:rPr>
              <a:t>29–30. Adófizetési kötelezettségeink</a:t>
            </a:r>
          </a:p>
        </p:txBody>
      </p:sp>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6" name="Alcím 5"/>
          <p:cNvSpPr>
            <a:spLocks noGrp="1"/>
          </p:cNvSpPr>
          <p:nvPr>
            <p:ph type="subTitle" idx="1"/>
          </p:nvPr>
        </p:nvSpPr>
        <p:spPr>
          <a:xfrm>
            <a:off x="1246094" y="2788945"/>
            <a:ext cx="10812557" cy="2353577"/>
          </a:xfrm>
        </p:spPr>
        <p:txBody>
          <a:bodyPr>
            <a:noAutofit/>
          </a:bodyPr>
          <a:lstStyle/>
          <a:p>
            <a:pPr marL="358775" indent="-358775" algn="l"/>
            <a:r>
              <a:rPr lang="hu-HU" sz="4800" b="1" baseline="30000" dirty="0">
                <a:solidFill>
                  <a:srgbClr val="6E32A0"/>
                </a:solidFill>
              </a:rPr>
              <a:t>A. Miből áll a munkabér? </a:t>
            </a:r>
            <a:br>
              <a:rPr lang="hu-HU" sz="4800" b="1" baseline="30000" dirty="0">
                <a:solidFill>
                  <a:srgbClr val="6E32A0"/>
                </a:solidFill>
              </a:rPr>
            </a:br>
            <a:r>
              <a:rPr lang="hu-HU" sz="4800" b="1" baseline="30000" dirty="0">
                <a:solidFill>
                  <a:srgbClr val="6E32A0"/>
                </a:solidFill>
              </a:rPr>
              <a:t>Mi a különbség a nettó és a bruttó bér között?</a:t>
            </a:r>
          </a:p>
          <a:p>
            <a:pPr algn="l"/>
            <a:r>
              <a:rPr lang="hu-HU" sz="4800" b="1" baseline="30000" dirty="0">
                <a:solidFill>
                  <a:srgbClr val="6E32A0"/>
                </a:solidFill>
              </a:rPr>
              <a:t>B. Milyen adókat fizetünk az államnak?</a:t>
            </a:r>
          </a:p>
          <a:p>
            <a:pPr algn="l"/>
            <a:r>
              <a:rPr lang="hu-HU" sz="4800" b="1" baseline="30000" dirty="0">
                <a:solidFill>
                  <a:srgbClr val="6E32A0"/>
                </a:solidFill>
              </a:rPr>
              <a:t>C. Miért kell adózni, mi az adórendszer?</a:t>
            </a:r>
          </a:p>
        </p:txBody>
      </p:sp>
    </p:spTree>
    <p:extLst>
      <p:ext uri="{BB962C8B-B14F-4D97-AF65-F5344CB8AC3E}">
        <p14:creationId xmlns:p14="http://schemas.microsoft.com/office/powerpoint/2010/main" val="61216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8"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6E32A0"/>
                </a:solidFill>
                <a:latin typeface="+mn-lt"/>
              </a:rPr>
              <a:t>29–30. Adófizetési kötelezettségeink – </a:t>
            </a:r>
            <a:r>
              <a:rPr lang="hu-HU" sz="2400" b="1" baseline="30000" dirty="0"/>
              <a:t>B. </a:t>
            </a:r>
            <a:r>
              <a:rPr lang="hu-HU" sz="2400" b="1" baseline="30000" dirty="0">
                <a:solidFill>
                  <a:srgbClr val="6E32A0"/>
                </a:solidFill>
              </a:rPr>
              <a:t>Milyen adókat fizetünk az államnak?</a:t>
            </a:r>
          </a:p>
        </p:txBody>
      </p:sp>
      <p:pic>
        <p:nvPicPr>
          <p:cNvPr id="7170" name="Picture 2" descr="H:\--LACOM--\PAK konyv\-konyv-\--prezi--\29-30\afakulc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2" y="3656795"/>
            <a:ext cx="10506074" cy="3095541"/>
          </a:xfrm>
          <a:prstGeom prst="rect">
            <a:avLst/>
          </a:prstGeom>
          <a:noFill/>
          <a:extLst>
            <a:ext uri="{909E8E84-426E-40DD-AFC4-6F175D3DCCD1}">
              <a14:hiddenFill xmlns:a14="http://schemas.microsoft.com/office/drawing/2010/main">
                <a:solidFill>
                  <a:srgbClr val="FFFFFF"/>
                </a:solidFill>
              </a14:hiddenFill>
            </a:ext>
          </a:extLst>
        </p:spPr>
      </p:pic>
      <p:sp>
        <p:nvSpPr>
          <p:cNvPr id="12" name="Téglalap 11"/>
          <p:cNvSpPr/>
          <p:nvPr/>
        </p:nvSpPr>
        <p:spPr>
          <a:xfrm>
            <a:off x="295276" y="838201"/>
            <a:ext cx="11731783" cy="2939266"/>
          </a:xfrm>
          <a:prstGeom prst="rect">
            <a:avLst/>
          </a:prstGeom>
        </p:spPr>
        <p:txBody>
          <a:bodyPr wrap="square">
            <a:spAutoFit/>
          </a:bodyPr>
          <a:lstStyle/>
          <a:p>
            <a:pPr algn="just">
              <a:lnSpc>
                <a:spcPts val="3000"/>
              </a:lnSpc>
              <a:spcBef>
                <a:spcPts val="1200"/>
              </a:spcBef>
            </a:pPr>
            <a:r>
              <a:rPr lang="hu-HU" sz="3600" baseline="30000" dirty="0"/>
              <a:t>Szintén a fogyasztáshoz, vásárláshoz kapcsolódó adó a jövedéki adó, amely néhány termék (például a dohányáru, az ásványi olaj, az alkohol) többletadója. Ez az adó nemcsak bevételt jelent az állam számára, hanem mértékével – mint árat jelentősen növelő tényezővel – a fogyasztást is befolyásolni szeretné.</a:t>
            </a:r>
          </a:p>
          <a:p>
            <a:pPr algn="just">
              <a:lnSpc>
                <a:spcPts val="3000"/>
              </a:lnSpc>
              <a:spcBef>
                <a:spcPts val="1200"/>
              </a:spcBef>
            </a:pPr>
            <a:r>
              <a:rPr lang="hu-HU" sz="3600" baseline="30000" dirty="0"/>
              <a:t>A helyi adókat az önkormányzatok vetik ki és szedik be. Az elnevezés arra utal, hogy helyben, azaz a lakóhelyünk önkormányzatának fizetjük, és az önkormányzat használja fel a település közszolgáltatásainak működtetésére. </a:t>
            </a:r>
          </a:p>
        </p:txBody>
      </p:sp>
    </p:spTree>
    <p:extLst>
      <p:ext uri="{BB962C8B-B14F-4D97-AF65-F5344CB8AC3E}">
        <p14:creationId xmlns:p14="http://schemas.microsoft.com/office/powerpoint/2010/main" val="1337569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5" name="Téglalap 4"/>
          <p:cNvSpPr/>
          <p:nvPr/>
        </p:nvSpPr>
        <p:spPr>
          <a:xfrm>
            <a:off x="504825" y="959573"/>
            <a:ext cx="11353800" cy="3093154"/>
          </a:xfrm>
          <a:prstGeom prst="rect">
            <a:avLst/>
          </a:prstGeom>
        </p:spPr>
        <p:txBody>
          <a:bodyPr wrap="square">
            <a:spAutoFit/>
          </a:bodyPr>
          <a:lstStyle/>
          <a:p>
            <a:pPr algn="just">
              <a:lnSpc>
                <a:spcPts val="3000"/>
              </a:lnSpc>
              <a:spcBef>
                <a:spcPts val="1200"/>
              </a:spcBef>
            </a:pPr>
            <a:r>
              <a:rPr lang="hu-HU" sz="3600" baseline="30000" dirty="0"/>
              <a:t>A háztartásokat érintő adók lehetnek vagyoni típusúak és kommunális jellegűek.</a:t>
            </a:r>
          </a:p>
          <a:p>
            <a:pPr algn="just">
              <a:lnSpc>
                <a:spcPts val="3000"/>
              </a:lnSpc>
              <a:spcBef>
                <a:spcPts val="1200"/>
              </a:spcBef>
            </a:pPr>
            <a:r>
              <a:rPr lang="hu-HU" sz="3600" baseline="30000" dirty="0"/>
              <a:t>Vagyoni típusú adó a lakás és nem lakáscélú építményekre, illetve telekre kivetett adó, amelyekre vagy négyzetméter alapú adót kell fizetnie a tulajdonosnak, vagy a forgalmi értéke alapján százalékosan határozzák meg a fizetendő adót. </a:t>
            </a:r>
          </a:p>
          <a:p>
            <a:pPr algn="just">
              <a:lnSpc>
                <a:spcPts val="3000"/>
              </a:lnSpc>
              <a:spcBef>
                <a:spcPts val="1200"/>
              </a:spcBef>
            </a:pPr>
            <a:r>
              <a:rPr lang="hu-HU" sz="3600" baseline="30000" dirty="0"/>
              <a:t>A kommunális jellegű adók szintén a lakáscélú ingatlanok tulajdonosát vagy bérlőjét terhelik. Ilyen lehet például az önkormányzat által kivetett lakóingatlan-adó, idegenforgalmi adó.</a:t>
            </a:r>
          </a:p>
        </p:txBody>
      </p:sp>
      <p:sp>
        <p:nvSpPr>
          <p:cNvPr id="8"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6E32A0"/>
                </a:solidFill>
                <a:latin typeface="+mn-lt"/>
              </a:rPr>
              <a:t>29–30. Adófizetési kötelezettségeink – </a:t>
            </a:r>
            <a:r>
              <a:rPr lang="hu-HU" sz="2400" b="1" baseline="30000" dirty="0"/>
              <a:t>B. </a:t>
            </a:r>
            <a:r>
              <a:rPr lang="hu-HU" sz="2400" b="1" baseline="30000" dirty="0">
                <a:solidFill>
                  <a:srgbClr val="6E32A0"/>
                </a:solidFill>
              </a:rPr>
              <a:t>Milyen adókat fizetünk az államnak?</a:t>
            </a:r>
          </a:p>
        </p:txBody>
      </p:sp>
      <p:sp>
        <p:nvSpPr>
          <p:cNvPr id="9" name="Lekerekített téglalap 8"/>
          <p:cNvSpPr/>
          <p:nvPr/>
        </p:nvSpPr>
        <p:spPr>
          <a:xfrm>
            <a:off x="504825" y="4097078"/>
            <a:ext cx="11461270" cy="2324101"/>
          </a:xfrm>
          <a:prstGeom prst="roundRect">
            <a:avLst>
              <a:gd name="adj" fmla="val 3833"/>
            </a:avLst>
          </a:prstGeom>
          <a:solidFill>
            <a:schemeClr val="accent2">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 name="Téglalap 10"/>
          <p:cNvSpPr/>
          <p:nvPr/>
        </p:nvSpPr>
        <p:spPr>
          <a:xfrm>
            <a:off x="598811" y="4211379"/>
            <a:ext cx="11306320" cy="2308324"/>
          </a:xfrm>
          <a:prstGeom prst="rect">
            <a:avLst/>
          </a:prstGeom>
        </p:spPr>
        <p:txBody>
          <a:bodyPr wrap="square">
            <a:spAutoFit/>
          </a:bodyPr>
          <a:lstStyle/>
          <a:p>
            <a:pPr algn="just"/>
            <a:r>
              <a:rPr lang="hu-HU" sz="3600" b="1" baseline="30000" dirty="0"/>
              <a:t>Jó, ha tudod!</a:t>
            </a:r>
          </a:p>
          <a:p>
            <a:pPr algn="just"/>
            <a:r>
              <a:rPr lang="hu-HU" sz="3600" baseline="30000" dirty="0"/>
              <a:t>A családokat olyan befizetések is terhelhetik, amelyek elnevezése nem tartalmazza az adó kifejezést, de az állam bevételét képezik. Ide tartoznak az illetékek, amelyeket például tulajdon, örökség, ajándék szerzésekor kell fizetni. Ugyancsak illeték az elnevezése a különböző hivatalos okmányok (például útlevél, elveszett személyi igazolvány) kiállításának, de itt szolgáltatást fizetünk meg vele.</a:t>
            </a:r>
          </a:p>
        </p:txBody>
      </p:sp>
    </p:spTree>
    <p:extLst>
      <p:ext uri="{BB962C8B-B14F-4D97-AF65-F5344CB8AC3E}">
        <p14:creationId xmlns:p14="http://schemas.microsoft.com/office/powerpoint/2010/main" val="299703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5" name="Téglalap 4"/>
          <p:cNvSpPr/>
          <p:nvPr/>
        </p:nvSpPr>
        <p:spPr>
          <a:xfrm>
            <a:off x="98116" y="1621798"/>
            <a:ext cx="6763930" cy="4478149"/>
          </a:xfrm>
          <a:prstGeom prst="rect">
            <a:avLst/>
          </a:prstGeom>
        </p:spPr>
        <p:txBody>
          <a:bodyPr wrap="square">
            <a:spAutoFit/>
          </a:bodyPr>
          <a:lstStyle/>
          <a:p>
            <a:pPr algn="just">
              <a:lnSpc>
                <a:spcPts val="3000"/>
              </a:lnSpc>
              <a:spcBef>
                <a:spcPts val="1200"/>
              </a:spcBef>
            </a:pPr>
            <a:r>
              <a:rPr lang="hu-HU" sz="3600" spc="-100" baseline="30000" dirty="0"/>
              <a:t>Az adók az állam és az önkormányzatok bevételeit biztosítják, forrásul szolgálnak a kiadások finanszírozására, amelyeket a társadalom tagjai, a gazdaság szereplői fizetnek be. Az állam által beszedett pénzt közpénznek is hívjuk, mivel ezt az állam gyűjti be, és dönt arról is, hogy a beérkező összegeket a társadalom érdekében hogyan költi el. Az állam, akárcsak a család, háztartást vezet, a neve államháztartás.  </a:t>
            </a:r>
          </a:p>
          <a:p>
            <a:pPr algn="just">
              <a:lnSpc>
                <a:spcPts val="3000"/>
              </a:lnSpc>
              <a:spcBef>
                <a:spcPts val="1200"/>
              </a:spcBef>
            </a:pPr>
            <a:r>
              <a:rPr lang="hu-HU" sz="3600" spc="-100" baseline="30000" dirty="0"/>
              <a:t>Az adózás azt jelenti, hogy az adófizetők bevételének vagy jövedelmének meghatározott része állami rendelkezés alá kerül. </a:t>
            </a:r>
          </a:p>
        </p:txBody>
      </p:sp>
      <p:sp>
        <p:nvSpPr>
          <p:cNvPr id="8"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6E32A0"/>
                </a:solidFill>
                <a:latin typeface="+mn-lt"/>
              </a:rPr>
              <a:t>29–30. Adófizetési kötelezettségeink</a:t>
            </a:r>
          </a:p>
        </p:txBody>
      </p:sp>
      <p:sp>
        <p:nvSpPr>
          <p:cNvPr id="9" name="Téglalap 8"/>
          <p:cNvSpPr/>
          <p:nvPr/>
        </p:nvSpPr>
        <p:spPr>
          <a:xfrm>
            <a:off x="0" y="858405"/>
            <a:ext cx="12192000" cy="584775"/>
          </a:xfrm>
          <a:prstGeom prst="rect">
            <a:avLst/>
          </a:prstGeom>
        </p:spPr>
        <p:txBody>
          <a:bodyPr wrap="square">
            <a:spAutoFit/>
          </a:bodyPr>
          <a:lstStyle/>
          <a:p>
            <a:pPr algn="ctr"/>
            <a:r>
              <a:rPr lang="hu-HU" sz="4800" b="1" baseline="30000" dirty="0"/>
              <a:t>C. </a:t>
            </a:r>
            <a:r>
              <a:rPr lang="hu-HU" sz="4800" b="1" baseline="30000" dirty="0">
                <a:solidFill>
                  <a:srgbClr val="6E32A0"/>
                </a:solidFill>
              </a:rPr>
              <a:t>Miért kell adózni, mi az adórendszer?</a:t>
            </a:r>
          </a:p>
        </p:txBody>
      </p:sp>
      <p:sp>
        <p:nvSpPr>
          <p:cNvPr id="7" name="Lekerekített téglalap 6"/>
          <p:cNvSpPr/>
          <p:nvPr/>
        </p:nvSpPr>
        <p:spPr>
          <a:xfrm>
            <a:off x="6967243" y="1366978"/>
            <a:ext cx="5198918" cy="4732969"/>
          </a:xfrm>
          <a:prstGeom prst="roundRect">
            <a:avLst>
              <a:gd name="adj" fmla="val 3833"/>
            </a:avLst>
          </a:prstGeom>
          <a:solidFill>
            <a:schemeClr val="accent2">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 name="Téglalap 9"/>
          <p:cNvSpPr/>
          <p:nvPr/>
        </p:nvSpPr>
        <p:spPr>
          <a:xfrm>
            <a:off x="7290924" y="1490740"/>
            <a:ext cx="4814273" cy="4524315"/>
          </a:xfrm>
          <a:prstGeom prst="rect">
            <a:avLst/>
          </a:prstGeom>
        </p:spPr>
        <p:txBody>
          <a:bodyPr wrap="square">
            <a:spAutoFit/>
          </a:bodyPr>
          <a:lstStyle/>
          <a:p>
            <a:r>
              <a:rPr lang="hu-HU" sz="3600" b="1" baseline="30000" dirty="0"/>
              <a:t>Jó, ha tudod!</a:t>
            </a:r>
          </a:p>
          <a:p>
            <a:pPr algn="just"/>
            <a:r>
              <a:rPr lang="hu-HU" sz="3600" baseline="30000" dirty="0"/>
              <a:t>A magánszemély adófizetők minden évben eldönthetik, hogy az állam mire fordítsa befizetett adójuk 2 (1+</a:t>
            </a:r>
            <a:r>
              <a:rPr lang="hu-HU" sz="3600" baseline="30000" dirty="0" err="1"/>
              <a:t>1</a:t>
            </a:r>
            <a:r>
              <a:rPr lang="hu-HU" sz="3600" baseline="30000" dirty="0"/>
              <a:t>) százalékát. Ebből 1 százalékot az Országgyűlés által elismert egyház számára vagy egy, az állam által megszabott feladat költségeinek fedezésére lehet felajánlani. Az adó másik 1 százaléka a Nemzeti Adó- és Vámhivatal honlapján nyilvántartott civil szervezetek egyikének adható. </a:t>
            </a:r>
          </a:p>
        </p:txBody>
      </p:sp>
    </p:spTree>
    <p:extLst>
      <p:ext uri="{BB962C8B-B14F-4D97-AF65-F5344CB8AC3E}">
        <p14:creationId xmlns:p14="http://schemas.microsoft.com/office/powerpoint/2010/main" val="2110023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5" name="Téglalap 4"/>
          <p:cNvSpPr/>
          <p:nvPr/>
        </p:nvSpPr>
        <p:spPr>
          <a:xfrm>
            <a:off x="7468949" y="904876"/>
            <a:ext cx="4513501" cy="5863144"/>
          </a:xfrm>
          <a:prstGeom prst="rect">
            <a:avLst/>
          </a:prstGeom>
        </p:spPr>
        <p:txBody>
          <a:bodyPr wrap="square">
            <a:spAutoFit/>
          </a:bodyPr>
          <a:lstStyle/>
          <a:p>
            <a:pPr algn="just">
              <a:lnSpc>
                <a:spcPts val="3000"/>
              </a:lnSpc>
              <a:spcBef>
                <a:spcPts val="1200"/>
              </a:spcBef>
            </a:pPr>
            <a:r>
              <a:rPr lang="hu-HU" sz="3600" spc="-100" baseline="30000" dirty="0">
                <a:solidFill>
                  <a:prstClr val="black"/>
                </a:solidFill>
              </a:rPr>
              <a:t>Felmerül a kérdés, hogy a termékek, szolgáltatások mely körét kell a lakosságnak közösen finanszíroznia. Ki fizesse az orvosi vizsgálatot, a kórházi ellátást, az utcai közvilágítást, a rendőrt, az iskolát, a könyvtárat, a tudományos kutatást? </a:t>
            </a:r>
            <a:r>
              <a:rPr lang="hu-HU" sz="3600" baseline="30000" dirty="0"/>
              <a:t>Ezek elsősorban olyan szolgáltatások, termékek, amelyeket azok számára is biztosítani kell, akik fizetésük, vagyoni helyzetük (fizetőképességük) alapján nem feltétlenül engedhetik meg maguknak. Ilyen például az oktatás vagy az egészségügyi ellátások.</a:t>
            </a:r>
          </a:p>
        </p:txBody>
      </p:sp>
      <p:sp>
        <p:nvSpPr>
          <p:cNvPr id="8"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6E32A0"/>
                </a:solidFill>
                <a:latin typeface="+mn-lt"/>
              </a:rPr>
              <a:t>29–30. Adófizetési kötelezettségeink – </a:t>
            </a:r>
            <a:r>
              <a:rPr lang="hu-HU" sz="2400" b="1" baseline="30000" dirty="0"/>
              <a:t>C. </a:t>
            </a:r>
            <a:r>
              <a:rPr lang="hu-HU" sz="2400" b="1" baseline="30000" dirty="0">
                <a:solidFill>
                  <a:srgbClr val="6E32A0"/>
                </a:solidFill>
              </a:rPr>
              <a:t>Miért kell adózni, mi az adórendszer?</a:t>
            </a:r>
          </a:p>
        </p:txBody>
      </p:sp>
      <p:pic>
        <p:nvPicPr>
          <p:cNvPr id="8194" name="Picture 2" descr="H:\--LACOM--\PAK konyv\-konyv-\--prezi--\29-30\kapcsola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89" y="427839"/>
            <a:ext cx="7257456" cy="6306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6366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5" name="Téglalap 4"/>
          <p:cNvSpPr/>
          <p:nvPr/>
        </p:nvSpPr>
        <p:spPr>
          <a:xfrm>
            <a:off x="533401" y="904875"/>
            <a:ext cx="4822823" cy="5247590"/>
          </a:xfrm>
          <a:prstGeom prst="rect">
            <a:avLst/>
          </a:prstGeom>
        </p:spPr>
        <p:txBody>
          <a:bodyPr wrap="square">
            <a:spAutoFit/>
          </a:bodyPr>
          <a:lstStyle/>
          <a:p>
            <a:pPr algn="just">
              <a:lnSpc>
                <a:spcPts val="3000"/>
              </a:lnSpc>
              <a:spcBef>
                <a:spcPts val="1200"/>
              </a:spcBef>
            </a:pPr>
            <a:r>
              <a:rPr lang="hu-HU" sz="3600" baseline="30000" dirty="0"/>
              <a:t>Az állam fedezi azon szolgáltatások költségeit is, melyeket mindenki igénybe vesz, melyekből senki sem zárható ki, és a végső fogyasztó sem azonosítható pontosan. Ide tartozik például a közvilágítás, a honvédség, rendőrség működtetése, de még az állami ünnepekhez kötődő kiadások is. </a:t>
            </a:r>
          </a:p>
          <a:p>
            <a:pPr algn="just">
              <a:lnSpc>
                <a:spcPts val="3000"/>
              </a:lnSpc>
              <a:spcBef>
                <a:spcPts val="1200"/>
              </a:spcBef>
            </a:pPr>
            <a:r>
              <a:rPr lang="hu-HU" sz="3600" baseline="30000" dirty="0"/>
              <a:t>Az adórendszer magában foglalja az adózási szabályokat, az adók beszedésének módját, az adók mértékét. </a:t>
            </a:r>
          </a:p>
        </p:txBody>
      </p:sp>
      <p:sp>
        <p:nvSpPr>
          <p:cNvPr id="8"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6E32A0"/>
                </a:solidFill>
                <a:latin typeface="+mn-lt"/>
              </a:rPr>
              <a:t>29–30. Adófizetési kötelezettségeink - </a:t>
            </a:r>
            <a:r>
              <a:rPr lang="hu-HU" sz="2400" b="1" baseline="30000" dirty="0"/>
              <a:t>C </a:t>
            </a:r>
            <a:r>
              <a:rPr lang="hu-HU" sz="2400" b="1" baseline="30000" dirty="0">
                <a:solidFill>
                  <a:srgbClr val="6E32A0"/>
                </a:solidFill>
              </a:rPr>
              <a:t>Miért kell adózni, mi az adórendszer?</a:t>
            </a:r>
          </a:p>
        </p:txBody>
      </p:sp>
      <p:pic>
        <p:nvPicPr>
          <p:cNvPr id="2" name="Kép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0213" y="904875"/>
            <a:ext cx="6572250" cy="4824413"/>
          </a:xfrm>
          <a:prstGeom prst="rect">
            <a:avLst/>
          </a:prstGeom>
        </p:spPr>
      </p:pic>
    </p:spTree>
    <p:extLst>
      <p:ext uri="{BB962C8B-B14F-4D97-AF65-F5344CB8AC3E}">
        <p14:creationId xmlns:p14="http://schemas.microsoft.com/office/powerpoint/2010/main" val="2265080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6" name="Alcím 5"/>
          <p:cNvSpPr>
            <a:spLocks noGrp="1"/>
          </p:cNvSpPr>
          <p:nvPr>
            <p:ph type="subTitle" idx="1"/>
          </p:nvPr>
        </p:nvSpPr>
        <p:spPr>
          <a:xfrm>
            <a:off x="117157" y="1631576"/>
            <a:ext cx="11893867" cy="3836894"/>
          </a:xfrm>
        </p:spPr>
        <p:txBody>
          <a:bodyPr>
            <a:noAutofit/>
          </a:bodyPr>
          <a:lstStyle/>
          <a:p>
            <a:pPr algn="just">
              <a:lnSpc>
                <a:spcPts val="3000"/>
              </a:lnSpc>
              <a:spcBef>
                <a:spcPts val="1200"/>
              </a:spcBef>
            </a:pPr>
            <a:r>
              <a:rPr lang="hu-HU" sz="3600" b="1" baseline="30000" dirty="0">
                <a:solidFill>
                  <a:srgbClr val="6E32A0"/>
                </a:solidFill>
              </a:rPr>
              <a:t>Miből áll a munkabér?</a:t>
            </a:r>
            <a:r>
              <a:rPr lang="hu-HU" sz="3600" baseline="30000" dirty="0">
                <a:solidFill>
                  <a:srgbClr val="6E32A0"/>
                </a:solidFill>
              </a:rPr>
              <a:t> </a:t>
            </a:r>
            <a:r>
              <a:rPr lang="hu-HU" sz="3600" b="1" baseline="30000" dirty="0">
                <a:solidFill>
                  <a:srgbClr val="6E32A0"/>
                </a:solidFill>
              </a:rPr>
              <a:t>Mi a különbség a nettó és a bruttó bér között?</a:t>
            </a:r>
            <a:r>
              <a:rPr lang="hu-HU" sz="3600" baseline="30000" dirty="0">
                <a:solidFill>
                  <a:srgbClr val="6E32A0"/>
                </a:solidFill>
              </a:rPr>
              <a:t> </a:t>
            </a:r>
            <a:r>
              <a:rPr lang="hu-HU" sz="3600" baseline="30000" dirty="0"/>
              <a:t>Munkabér alatt azt az összeget kell érteni, melyet a munkaviszony keretében foglalkoztatott munkavállaló munkája alapján a munkáltató a munkavállalónak fizet. Ebből a köznyelvben bruttó bérnek nevezett összegből a munkáltató különböző jogcímeken különféle tételeket von le. A levonások után kézhez kapott összeg a nettó bér.</a:t>
            </a:r>
          </a:p>
          <a:p>
            <a:pPr algn="just">
              <a:lnSpc>
                <a:spcPts val="3000"/>
              </a:lnSpc>
              <a:spcBef>
                <a:spcPts val="1200"/>
              </a:spcBef>
            </a:pPr>
            <a:r>
              <a:rPr lang="hu-HU" sz="3600" b="1" baseline="30000" dirty="0">
                <a:solidFill>
                  <a:srgbClr val="6E32A0"/>
                </a:solidFill>
              </a:rPr>
              <a:t>Milyen adókat fizetünk az államnak?</a:t>
            </a:r>
            <a:r>
              <a:rPr lang="hu-HU" sz="3600" baseline="30000" dirty="0">
                <a:solidFill>
                  <a:srgbClr val="6E32A0"/>
                </a:solidFill>
              </a:rPr>
              <a:t> </a:t>
            </a:r>
            <a:r>
              <a:rPr lang="hu-HU" sz="3600" baseline="30000" dirty="0"/>
              <a:t>Az általános forgalmi adó (áfa) fogyasztási típusú adó, amelyet áru és szolgáltatás vásárlásakor – az áru és szolgáltatás ellenértékével együtt – az eladónak kell fizetni, amelyet ő az államnak befizet. A fogyasztáshoz, vásárláshoz kapcsolódik néhány termék (dohányáru, ásványi olaj, alkohol) jövedéki adója. A helyi adókat az önkormányzatok vetik ki és szedik be. Vagyoni típusú adó a lakás- és nem lakáscélú építményekre, illetve telekre kivetett adó, a kommunális jellegű adók szintén a lakáscélú ingatlanok tulajdonosát vagy bérlőjét terhelik.</a:t>
            </a:r>
          </a:p>
        </p:txBody>
      </p:sp>
      <p:sp>
        <p:nvSpPr>
          <p:cNvPr id="3" name="Téglalap 2"/>
          <p:cNvSpPr/>
          <p:nvPr/>
        </p:nvSpPr>
        <p:spPr>
          <a:xfrm>
            <a:off x="0" y="-783319"/>
            <a:ext cx="12192000" cy="584775"/>
          </a:xfrm>
          <a:prstGeom prst="rect">
            <a:avLst/>
          </a:prstGeom>
        </p:spPr>
        <p:txBody>
          <a:bodyPr wrap="square">
            <a:spAutoFit/>
          </a:bodyPr>
          <a:lstStyle/>
          <a:p>
            <a:pPr algn="ctr"/>
            <a:r>
              <a:rPr lang="hu-HU" sz="4800" i="0" u="none" strike="noStrike" baseline="30000" dirty="0">
                <a:solidFill>
                  <a:srgbClr val="000000"/>
                </a:solidFill>
                <a:latin typeface="Myriad Pro" panose="020B0503030403020204" pitchFamily="34" charset="0"/>
              </a:rPr>
              <a:t>A legfontosabb tudnivalók</a:t>
            </a:r>
          </a:p>
        </p:txBody>
      </p:sp>
      <p:sp>
        <p:nvSpPr>
          <p:cNvPr id="7" name="Cím 1"/>
          <p:cNvSpPr>
            <a:spLocks noGrp="1"/>
          </p:cNvSpPr>
          <p:nvPr>
            <p:ph type="ctrTitle"/>
          </p:nvPr>
        </p:nvSpPr>
        <p:spPr>
          <a:xfrm>
            <a:off x="0" y="0"/>
            <a:ext cx="12192000" cy="1714500"/>
          </a:xfrm>
        </p:spPr>
        <p:txBody>
          <a:bodyPr>
            <a:normAutofit/>
          </a:bodyPr>
          <a:lstStyle/>
          <a:p>
            <a:r>
              <a:rPr lang="hu-HU" sz="7200" b="1" baseline="30000" dirty="0">
                <a:solidFill>
                  <a:srgbClr val="6E32A0"/>
                </a:solidFill>
                <a:latin typeface="+mn-lt"/>
              </a:rPr>
              <a:t>29–30. Adófizetési kötelezettségeink</a:t>
            </a:r>
          </a:p>
        </p:txBody>
      </p:sp>
    </p:spTree>
    <p:extLst>
      <p:ext uri="{BB962C8B-B14F-4D97-AF65-F5344CB8AC3E}">
        <p14:creationId xmlns:p14="http://schemas.microsoft.com/office/powerpoint/2010/main" val="2502285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6" name="Alcím 5"/>
          <p:cNvSpPr>
            <a:spLocks noGrp="1"/>
          </p:cNvSpPr>
          <p:nvPr>
            <p:ph type="subTitle" idx="1"/>
          </p:nvPr>
        </p:nvSpPr>
        <p:spPr>
          <a:xfrm>
            <a:off x="149066" y="1913044"/>
            <a:ext cx="11893867" cy="3836894"/>
          </a:xfrm>
        </p:spPr>
        <p:txBody>
          <a:bodyPr>
            <a:noAutofit/>
          </a:bodyPr>
          <a:lstStyle/>
          <a:p>
            <a:pPr algn="just">
              <a:lnSpc>
                <a:spcPts val="3000"/>
              </a:lnSpc>
              <a:spcBef>
                <a:spcPts val="1200"/>
              </a:spcBef>
            </a:pPr>
            <a:r>
              <a:rPr lang="hu-HU" sz="3600" b="1" baseline="30000" dirty="0">
                <a:solidFill>
                  <a:srgbClr val="6E32A0"/>
                </a:solidFill>
              </a:rPr>
              <a:t>Miért kell adózni, mi az adórendszer?</a:t>
            </a:r>
            <a:r>
              <a:rPr lang="hu-HU" sz="3600" baseline="30000" dirty="0">
                <a:solidFill>
                  <a:srgbClr val="6E32A0"/>
                </a:solidFill>
              </a:rPr>
              <a:t> </a:t>
            </a:r>
            <a:r>
              <a:rPr lang="hu-HU" sz="3600" baseline="30000" dirty="0"/>
              <a:t>Az adók az állam bevételeit biztosítják, forrásul szolgálnak a kiadások finanszírozására.  Az adózás tehát azt jelenti, hogy az adófizetők tulajdonából a bevétel vagy jövedelem meghatározott része állami rendelkezés alá kerül. Az adókat az állam gyűjti be, és dönt arról, hogy a beérkező összegeket a társadalom érdekében hogyan költi el. Az adórendszer magában foglalja az adózási szabályokat, az adók beszedésének módját, az adók mértékét. </a:t>
            </a:r>
            <a:endParaRPr lang="hu-HU" sz="3600" dirty="0">
              <a:solidFill>
                <a:srgbClr val="6E32A0"/>
              </a:solidFill>
            </a:endParaRPr>
          </a:p>
        </p:txBody>
      </p:sp>
      <p:sp>
        <p:nvSpPr>
          <p:cNvPr id="7" name="Cím 1"/>
          <p:cNvSpPr>
            <a:spLocks noGrp="1"/>
          </p:cNvSpPr>
          <p:nvPr>
            <p:ph type="ctrTitle"/>
          </p:nvPr>
        </p:nvSpPr>
        <p:spPr>
          <a:xfrm>
            <a:off x="0" y="0"/>
            <a:ext cx="12192000" cy="1714500"/>
          </a:xfrm>
        </p:spPr>
        <p:txBody>
          <a:bodyPr>
            <a:normAutofit/>
          </a:bodyPr>
          <a:lstStyle/>
          <a:p>
            <a:r>
              <a:rPr lang="hu-HU" sz="7200" b="1" baseline="30000" dirty="0">
                <a:solidFill>
                  <a:srgbClr val="6E32A0"/>
                </a:solidFill>
                <a:latin typeface="+mn-lt"/>
              </a:rPr>
              <a:t>29–30. Adófizetési kötelezettségeink</a:t>
            </a:r>
          </a:p>
        </p:txBody>
      </p:sp>
    </p:spTree>
    <p:extLst>
      <p:ext uri="{BB962C8B-B14F-4D97-AF65-F5344CB8AC3E}">
        <p14:creationId xmlns:p14="http://schemas.microsoft.com/office/powerpoint/2010/main" val="1911627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5" name="Lekerekített téglalap 4"/>
          <p:cNvSpPr/>
          <p:nvPr/>
        </p:nvSpPr>
        <p:spPr>
          <a:xfrm>
            <a:off x="117662" y="1362075"/>
            <a:ext cx="4136791" cy="5419725"/>
          </a:xfrm>
          <a:prstGeom prst="roundRect">
            <a:avLst>
              <a:gd name="adj" fmla="val 3601"/>
            </a:avLst>
          </a:prstGeom>
          <a:solidFill>
            <a:srgbClr val="FDF4AE"/>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 name="Téglalap 2"/>
          <p:cNvSpPr/>
          <p:nvPr/>
        </p:nvSpPr>
        <p:spPr>
          <a:xfrm>
            <a:off x="198342" y="1414133"/>
            <a:ext cx="4056111" cy="5632311"/>
          </a:xfrm>
          <a:prstGeom prst="rect">
            <a:avLst/>
          </a:prstGeom>
        </p:spPr>
        <p:txBody>
          <a:bodyPr wrap="square">
            <a:spAutoFit/>
          </a:bodyPr>
          <a:lstStyle/>
          <a:p>
            <a:r>
              <a:rPr lang="hu-HU" sz="3600" b="1" baseline="30000" dirty="0"/>
              <a:t>Pénz a zsebben </a:t>
            </a:r>
          </a:p>
          <a:p>
            <a:pPr algn="just"/>
            <a:r>
              <a:rPr lang="hu-HU" sz="3600" baseline="30000" dirty="0"/>
              <a:t>Molnár Évi egy nap megkérdezi az édesapjától, hogy mennyi a bruttó fizetése. Apu zavarba jön: a munkáltatója havonta 174 625 forintot utal át a bankszámlájára, amely már az adókedvezményt is tartalmazza, de arra nem emlékszik, hogy ez mekkora bruttó bért jelent. Anyu azt javasolja neki, hogy nézzék át  a fizetési jegyzéket, azon ugyanis rajta kell lennie mindennek. </a:t>
            </a:r>
          </a:p>
        </p:txBody>
      </p:sp>
      <p:sp>
        <p:nvSpPr>
          <p:cNvPr id="12"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6E32A0"/>
                </a:solidFill>
                <a:latin typeface="+mn-lt"/>
              </a:rPr>
              <a:t>29–30. Adófizetési kötelezettségeink</a:t>
            </a:r>
          </a:p>
        </p:txBody>
      </p:sp>
      <p:sp>
        <p:nvSpPr>
          <p:cNvPr id="10" name="Téglalap 9"/>
          <p:cNvSpPr/>
          <p:nvPr/>
        </p:nvSpPr>
        <p:spPr>
          <a:xfrm>
            <a:off x="0" y="914875"/>
            <a:ext cx="12192000" cy="543739"/>
          </a:xfrm>
          <a:prstGeom prst="rect">
            <a:avLst/>
          </a:prstGeom>
        </p:spPr>
        <p:txBody>
          <a:bodyPr wrap="square">
            <a:spAutoFit/>
          </a:bodyPr>
          <a:lstStyle/>
          <a:p>
            <a:pPr algn="ctr"/>
            <a:r>
              <a:rPr lang="hu-HU" sz="4400" b="1" baseline="30000" dirty="0"/>
              <a:t>A.</a:t>
            </a:r>
            <a:r>
              <a:rPr lang="hu-HU" sz="4400" b="1" baseline="30000" dirty="0">
                <a:solidFill>
                  <a:srgbClr val="6E32A0"/>
                </a:solidFill>
              </a:rPr>
              <a:t> Miből áll a munkabér? Mi a különbség a nettó és a bruttó bér között?</a:t>
            </a:r>
          </a:p>
        </p:txBody>
      </p:sp>
      <p:sp>
        <p:nvSpPr>
          <p:cNvPr id="7" name="Lekerekített téglalap 6"/>
          <p:cNvSpPr/>
          <p:nvPr/>
        </p:nvSpPr>
        <p:spPr>
          <a:xfrm>
            <a:off x="4401671" y="1362076"/>
            <a:ext cx="7584141" cy="5419724"/>
          </a:xfrm>
          <a:prstGeom prst="roundRect">
            <a:avLst>
              <a:gd name="adj" fmla="val 3993"/>
            </a:avLst>
          </a:prstGeom>
          <a:solidFill>
            <a:srgbClr val="D3F4FF"/>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 name="Téglalap 7"/>
          <p:cNvSpPr/>
          <p:nvPr/>
        </p:nvSpPr>
        <p:spPr>
          <a:xfrm>
            <a:off x="4401671" y="1451389"/>
            <a:ext cx="7436923" cy="2169825"/>
          </a:xfrm>
          <a:prstGeom prst="rect">
            <a:avLst/>
          </a:prstGeom>
        </p:spPr>
        <p:txBody>
          <a:bodyPr wrap="square">
            <a:spAutoFit/>
          </a:bodyPr>
          <a:lstStyle/>
          <a:p>
            <a:pPr algn="just">
              <a:lnSpc>
                <a:spcPts val="3000"/>
              </a:lnSpc>
              <a:spcBef>
                <a:spcPts val="1200"/>
              </a:spcBef>
            </a:pPr>
            <a:r>
              <a:rPr lang="hu-HU" sz="3600" baseline="30000" dirty="0"/>
              <a:t>Nézd át Molnár apuka bérjegyzékének kivonatát, és foglald össze, hogy milyen típusú levonások szerepelnek rajta!</a:t>
            </a:r>
          </a:p>
          <a:p>
            <a:pPr algn="just">
              <a:lnSpc>
                <a:spcPts val="3000"/>
              </a:lnSpc>
              <a:spcBef>
                <a:spcPts val="1200"/>
              </a:spcBef>
            </a:pPr>
            <a:r>
              <a:rPr lang="hu-HU" sz="3600" baseline="30000" dirty="0"/>
              <a:t>Számítsd ki, hogy a kézhez kapott (nettó) bér hány százaléka a bruttó (munkaszerződésben megállapított) bérének?</a:t>
            </a:r>
            <a:endParaRPr lang="hu-HU" sz="3600" baseline="30000" dirty="0">
              <a:solidFill>
                <a:srgbClr val="000000"/>
              </a:solidFill>
            </a:endParaRPr>
          </a:p>
        </p:txBody>
      </p:sp>
      <p:pic>
        <p:nvPicPr>
          <p:cNvPr id="1026" name="Picture 2" descr="H:\--LACOM--\PAK konyv\-konyv-\--prezi--\29-30\munkab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9387" y="3546643"/>
            <a:ext cx="5226423" cy="2934837"/>
          </a:xfrm>
          <a:prstGeom prst="rect">
            <a:avLst/>
          </a:prstGeom>
          <a:noFill/>
          <a:extLst>
            <a:ext uri="{909E8E84-426E-40DD-AFC4-6F175D3DCCD1}">
              <a14:hiddenFill xmlns:a14="http://schemas.microsoft.com/office/drawing/2010/main">
                <a:solidFill>
                  <a:srgbClr val="FFFFFF"/>
                </a:solidFill>
              </a14:hiddenFill>
            </a:ext>
          </a:extLst>
        </p:spPr>
      </p:pic>
      <p:sp>
        <p:nvSpPr>
          <p:cNvPr id="2" name="Téglalap 1"/>
          <p:cNvSpPr/>
          <p:nvPr/>
        </p:nvSpPr>
        <p:spPr>
          <a:xfrm>
            <a:off x="4401671" y="3621214"/>
            <a:ext cx="2357713" cy="3251309"/>
          </a:xfrm>
          <a:prstGeom prst="rect">
            <a:avLst/>
          </a:prstGeom>
        </p:spPr>
        <p:txBody>
          <a:bodyPr wrap="square">
            <a:spAutoFit/>
          </a:bodyPr>
          <a:lstStyle/>
          <a:p>
            <a:pPr algn="just">
              <a:lnSpc>
                <a:spcPts val="3000"/>
              </a:lnSpc>
              <a:spcBef>
                <a:spcPts val="1200"/>
              </a:spcBef>
            </a:pPr>
            <a:r>
              <a:rPr lang="hu-HU" sz="3600" baseline="30000" dirty="0"/>
              <a:t>Állapítsd meg, hogy mekkora adókedvezményt kapott apu a személyi jövedelemadóból a két eltartott gyermek után!</a:t>
            </a:r>
            <a:endParaRPr lang="hu-HU" sz="3600" baseline="30000" dirty="0">
              <a:solidFill>
                <a:srgbClr val="000000"/>
              </a:solidFill>
            </a:endParaRPr>
          </a:p>
        </p:txBody>
      </p:sp>
    </p:spTree>
    <p:extLst>
      <p:ext uri="{BB962C8B-B14F-4D97-AF65-F5344CB8AC3E}">
        <p14:creationId xmlns:p14="http://schemas.microsoft.com/office/powerpoint/2010/main" val="447906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5" name="Lekerekített téglalap 4"/>
          <p:cNvSpPr/>
          <p:nvPr/>
        </p:nvSpPr>
        <p:spPr>
          <a:xfrm>
            <a:off x="117662" y="1362075"/>
            <a:ext cx="5081867" cy="5325595"/>
          </a:xfrm>
          <a:prstGeom prst="roundRect">
            <a:avLst>
              <a:gd name="adj" fmla="val 3601"/>
            </a:avLst>
          </a:prstGeom>
          <a:solidFill>
            <a:srgbClr val="FDF4AE"/>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 name="Téglalap 2"/>
          <p:cNvSpPr/>
          <p:nvPr/>
        </p:nvSpPr>
        <p:spPr>
          <a:xfrm>
            <a:off x="198342" y="1468563"/>
            <a:ext cx="4938434" cy="5262979"/>
          </a:xfrm>
          <a:prstGeom prst="rect">
            <a:avLst/>
          </a:prstGeom>
        </p:spPr>
        <p:txBody>
          <a:bodyPr wrap="square">
            <a:spAutoFit/>
          </a:bodyPr>
          <a:lstStyle/>
          <a:p>
            <a:pPr algn="just"/>
            <a:r>
              <a:rPr lang="hu-HU" sz="3600" b="1" baseline="30000" dirty="0"/>
              <a:t>Közös terhek </a:t>
            </a:r>
          </a:p>
          <a:p>
            <a:pPr algn="just"/>
            <a:r>
              <a:rPr lang="hu-HU" sz="3600" baseline="30000" dirty="0"/>
              <a:t>Miután Molnárék közösen átnézték apu bérjegyzékét, Évi megjegyezte, hogy milyen sokféle levonás terheli a fizetést. Hát még a többi adó! – kapcsolódik be a beszélgetésbe anyu, aki szerint minden vásárlás adózik, hiszen áfát fizet. Az önkormányzatnak az építményadót és a gépkocsi után a gépjárműadót kell befizetni – folytatja a sort apu. Nyaraláskor Füreden idegenforgalmi adót is fizettünk! – csap a homlokára Peti. Évi viszont nem érti, minek ez a sokféle adó.   </a:t>
            </a:r>
          </a:p>
        </p:txBody>
      </p:sp>
      <p:sp>
        <p:nvSpPr>
          <p:cNvPr id="12"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6E32A0"/>
                </a:solidFill>
                <a:latin typeface="+mn-lt"/>
              </a:rPr>
              <a:t>29–30. Adófizetési kötelezettségeink</a:t>
            </a:r>
          </a:p>
        </p:txBody>
      </p:sp>
      <p:sp>
        <p:nvSpPr>
          <p:cNvPr id="10" name="Téglalap 9"/>
          <p:cNvSpPr/>
          <p:nvPr/>
        </p:nvSpPr>
        <p:spPr>
          <a:xfrm>
            <a:off x="0" y="858405"/>
            <a:ext cx="12192000" cy="584775"/>
          </a:xfrm>
          <a:prstGeom prst="rect">
            <a:avLst/>
          </a:prstGeom>
        </p:spPr>
        <p:txBody>
          <a:bodyPr wrap="square">
            <a:spAutoFit/>
          </a:bodyPr>
          <a:lstStyle/>
          <a:p>
            <a:pPr algn="ctr"/>
            <a:r>
              <a:rPr lang="hu-HU" sz="4800" b="1" baseline="30000" dirty="0"/>
              <a:t>B. </a:t>
            </a:r>
            <a:r>
              <a:rPr lang="hu-HU" sz="4800" b="1" baseline="30000" dirty="0">
                <a:solidFill>
                  <a:srgbClr val="6E32A0"/>
                </a:solidFill>
              </a:rPr>
              <a:t>Milyen adókat fizetünk az államnak?</a:t>
            </a:r>
          </a:p>
        </p:txBody>
      </p:sp>
      <p:pic>
        <p:nvPicPr>
          <p:cNvPr id="2050" name="Picture 2" descr="H:\--LACOM--\PAK konyv\-konyv-\--prezi--\29-30\abra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362075"/>
            <a:ext cx="9411977" cy="5325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2994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12"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6E32A0"/>
                </a:solidFill>
                <a:latin typeface="+mn-lt"/>
              </a:rPr>
              <a:t>29–30. Adófizetési kötelezettségeink - </a:t>
            </a:r>
            <a:r>
              <a:rPr lang="hu-HU" sz="2400" b="1" baseline="30000" dirty="0"/>
              <a:t>B </a:t>
            </a:r>
            <a:r>
              <a:rPr lang="hu-HU" sz="2400" b="1" baseline="30000" dirty="0">
                <a:solidFill>
                  <a:srgbClr val="6E32A0"/>
                </a:solidFill>
              </a:rPr>
              <a:t>Milyen adókat fizetünk az államnak?</a:t>
            </a:r>
          </a:p>
        </p:txBody>
      </p:sp>
      <p:sp>
        <p:nvSpPr>
          <p:cNvPr id="7" name="Lekerekített téglalap 6"/>
          <p:cNvSpPr/>
          <p:nvPr/>
        </p:nvSpPr>
        <p:spPr>
          <a:xfrm>
            <a:off x="354106" y="1371602"/>
            <a:ext cx="11456894" cy="4399718"/>
          </a:xfrm>
          <a:prstGeom prst="roundRect">
            <a:avLst>
              <a:gd name="adj" fmla="val 3993"/>
            </a:avLst>
          </a:prstGeom>
          <a:solidFill>
            <a:srgbClr val="D3F4FF"/>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 name="Téglalap 7"/>
          <p:cNvSpPr/>
          <p:nvPr/>
        </p:nvSpPr>
        <p:spPr>
          <a:xfrm>
            <a:off x="416858" y="1524002"/>
            <a:ext cx="11394141" cy="4247317"/>
          </a:xfrm>
          <a:prstGeom prst="rect">
            <a:avLst/>
          </a:prstGeom>
        </p:spPr>
        <p:txBody>
          <a:bodyPr wrap="square">
            <a:spAutoFit/>
          </a:bodyPr>
          <a:lstStyle/>
          <a:p>
            <a:pPr algn="just">
              <a:lnSpc>
                <a:spcPts val="3000"/>
              </a:lnSpc>
              <a:spcBef>
                <a:spcPts val="1200"/>
              </a:spcBef>
            </a:pPr>
            <a:r>
              <a:rPr lang="hu-HU" sz="3600" baseline="30000" dirty="0"/>
              <a:t>Minek a rövidítése az áfa? Nézz utána, mennyi áfát kell fizetni a könyvek és a sportversenyek belépője után!</a:t>
            </a:r>
          </a:p>
          <a:p>
            <a:pPr algn="just">
              <a:lnSpc>
                <a:spcPts val="3000"/>
              </a:lnSpc>
              <a:spcBef>
                <a:spcPts val="1200"/>
              </a:spcBef>
            </a:pPr>
            <a:r>
              <a:rPr lang="hu-HU" sz="3600" baseline="30000" dirty="0"/>
              <a:t>A füredi önkormányzat úgy határozta meg az idegenforgalmi adót, hogy minden eltöltött éjszaka után 300 forintot kér személyenként, de az első vendégéjszaka ingyenes, és a törvénnyel összhangban a 18 év alattiak után nem kell adót fizetni. Mennyi adót fizettek Molnárék, ha 10 napot (9 éjszakát) töltöttek Füreden?</a:t>
            </a:r>
          </a:p>
          <a:p>
            <a:pPr algn="just">
              <a:lnSpc>
                <a:spcPts val="3000"/>
              </a:lnSpc>
              <a:spcBef>
                <a:spcPts val="1200"/>
              </a:spcBef>
            </a:pPr>
            <a:r>
              <a:rPr lang="hu-HU" sz="3600" baseline="30000" dirty="0"/>
              <a:t>A helyi önkormányzati rendelet szerint az építményadó mértéke 1100 Ft/négyzetméter vagy az építmény korrigált forgalmi értékének 3,6%-a. Mekkora adót fizetnek Molnárék egy évben, ha a házuk hasznos alap-területe 70 négyzetméter?  Melyik számítási móddal járnának jobban, ha a ház forgalmi értéke 6 millió forint? </a:t>
            </a:r>
            <a:endParaRPr lang="hu-HU" sz="3600" baseline="30000" dirty="0">
              <a:solidFill>
                <a:srgbClr val="000000"/>
              </a:solidFill>
            </a:endParaRPr>
          </a:p>
        </p:txBody>
      </p:sp>
    </p:spTree>
    <p:extLst>
      <p:ext uri="{BB962C8B-B14F-4D97-AF65-F5344CB8AC3E}">
        <p14:creationId xmlns:p14="http://schemas.microsoft.com/office/powerpoint/2010/main" val="3735902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5" name="Lekerekített téglalap 4"/>
          <p:cNvSpPr/>
          <p:nvPr/>
        </p:nvSpPr>
        <p:spPr>
          <a:xfrm>
            <a:off x="117663" y="1362075"/>
            <a:ext cx="3773020" cy="5244913"/>
          </a:xfrm>
          <a:prstGeom prst="roundRect">
            <a:avLst>
              <a:gd name="adj" fmla="val 3601"/>
            </a:avLst>
          </a:prstGeom>
          <a:solidFill>
            <a:srgbClr val="FDF4AE"/>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 name="Téglalap 2"/>
          <p:cNvSpPr/>
          <p:nvPr/>
        </p:nvSpPr>
        <p:spPr>
          <a:xfrm>
            <a:off x="198341" y="1468563"/>
            <a:ext cx="3620624" cy="5262979"/>
          </a:xfrm>
          <a:prstGeom prst="rect">
            <a:avLst/>
          </a:prstGeom>
        </p:spPr>
        <p:txBody>
          <a:bodyPr wrap="square">
            <a:spAutoFit/>
          </a:bodyPr>
          <a:lstStyle/>
          <a:p>
            <a:r>
              <a:rPr lang="hu-HU" sz="3600" b="1" baseline="30000" dirty="0"/>
              <a:t>Tudod-e, kinek füstölsz?</a:t>
            </a:r>
          </a:p>
          <a:p>
            <a:pPr algn="just"/>
            <a:r>
              <a:rPr lang="hu-HU" sz="3600" baseline="30000" dirty="0"/>
              <a:t>Peti barátai néha rágyújtanak bulizás közben, annak ellenére, hogy tudják, mennyire egészségtelen. Peti egy napon megkérdezte tőlük, tudják-e, mennyi pénzt fizetnek be minden egyes elszívott szállal az államnak. A barátok zavartan vonogatták a vállukat, majd megkérdezték: Adószakértő lettél?</a:t>
            </a:r>
          </a:p>
        </p:txBody>
      </p:sp>
      <p:sp>
        <p:nvSpPr>
          <p:cNvPr id="12"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6E32A0"/>
                </a:solidFill>
                <a:latin typeface="+mn-lt"/>
              </a:rPr>
              <a:t>29–30. Adófizetési kötelezettségeink</a:t>
            </a:r>
          </a:p>
        </p:txBody>
      </p:sp>
      <p:sp>
        <p:nvSpPr>
          <p:cNvPr id="10" name="Téglalap 9"/>
          <p:cNvSpPr/>
          <p:nvPr/>
        </p:nvSpPr>
        <p:spPr>
          <a:xfrm>
            <a:off x="0" y="858405"/>
            <a:ext cx="12192000" cy="584775"/>
          </a:xfrm>
          <a:prstGeom prst="rect">
            <a:avLst/>
          </a:prstGeom>
        </p:spPr>
        <p:txBody>
          <a:bodyPr wrap="square">
            <a:spAutoFit/>
          </a:bodyPr>
          <a:lstStyle/>
          <a:p>
            <a:pPr algn="ctr"/>
            <a:r>
              <a:rPr lang="hu-HU" sz="4800" b="1" baseline="30000" dirty="0"/>
              <a:t>C. </a:t>
            </a:r>
            <a:r>
              <a:rPr lang="hu-HU" sz="4800" b="1" baseline="30000" dirty="0">
                <a:solidFill>
                  <a:srgbClr val="6E32A0"/>
                </a:solidFill>
              </a:rPr>
              <a:t>Miért kell adózni, mi az adórendszer?</a:t>
            </a:r>
          </a:p>
        </p:txBody>
      </p:sp>
      <p:sp>
        <p:nvSpPr>
          <p:cNvPr id="7" name="Lekerekített téglalap 6"/>
          <p:cNvSpPr/>
          <p:nvPr/>
        </p:nvSpPr>
        <p:spPr>
          <a:xfrm>
            <a:off x="4155142" y="1362076"/>
            <a:ext cx="3348318" cy="5244911"/>
          </a:xfrm>
          <a:prstGeom prst="roundRect">
            <a:avLst>
              <a:gd name="adj" fmla="val 3993"/>
            </a:avLst>
          </a:prstGeom>
          <a:solidFill>
            <a:srgbClr val="D3F4FF"/>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 name="Téglalap 7"/>
          <p:cNvSpPr/>
          <p:nvPr/>
        </p:nvSpPr>
        <p:spPr>
          <a:xfrm>
            <a:off x="4155142" y="1451389"/>
            <a:ext cx="3348318" cy="5093702"/>
          </a:xfrm>
          <a:prstGeom prst="rect">
            <a:avLst/>
          </a:prstGeom>
        </p:spPr>
        <p:txBody>
          <a:bodyPr wrap="square">
            <a:spAutoFit/>
          </a:bodyPr>
          <a:lstStyle/>
          <a:p>
            <a:pPr algn="just">
              <a:lnSpc>
                <a:spcPts val="3000"/>
              </a:lnSpc>
              <a:spcBef>
                <a:spcPts val="1200"/>
              </a:spcBef>
            </a:pPr>
            <a:r>
              <a:rPr lang="hu-HU" sz="3600" baseline="30000" dirty="0"/>
              <a:t>Számold ki, mennyi jövedéki adót füstölög el egy dohányos napi 10 szál cigaretta elszívásával, ha egy doboz ára 1000 Ft! Az adó mértéke a törvény szerint 2015-ben ezer darabonként 15 700 Ft + a kiskereskedelmi eladási ár 25%-a, ami együtt nem lehet kevesebb, mint 28 000 Ft (ezer darabonként).</a:t>
            </a:r>
          </a:p>
        </p:txBody>
      </p:sp>
      <p:pic>
        <p:nvPicPr>
          <p:cNvPr id="2" name="Kép 1"/>
          <p:cNvPicPr>
            <a:picLocks noChangeAspect="1"/>
          </p:cNvPicPr>
          <p:nvPr/>
        </p:nvPicPr>
        <p:blipFill rotWithShape="1">
          <a:blip r:embed="rId3" cstate="print">
            <a:extLst>
              <a:ext uri="{28A0092B-C50C-407E-A947-70E740481C1C}">
                <a14:useLocalDpi xmlns:a14="http://schemas.microsoft.com/office/drawing/2010/main" val="0"/>
              </a:ext>
            </a:extLst>
          </a:blip>
          <a:srcRect l="37066" r="9951"/>
          <a:stretch/>
        </p:blipFill>
        <p:spPr>
          <a:xfrm>
            <a:off x="7767919" y="1362074"/>
            <a:ext cx="4219294" cy="5244913"/>
          </a:xfrm>
          <a:prstGeom prst="rect">
            <a:avLst/>
          </a:prstGeom>
        </p:spPr>
      </p:pic>
    </p:spTree>
    <p:extLst>
      <p:ext uri="{BB962C8B-B14F-4D97-AF65-F5344CB8AC3E}">
        <p14:creationId xmlns:p14="http://schemas.microsoft.com/office/powerpoint/2010/main" val="314792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sp>
        <p:nvSpPr>
          <p:cNvPr id="2" name="Cím 1"/>
          <p:cNvSpPr>
            <a:spLocks noGrp="1"/>
          </p:cNvSpPr>
          <p:nvPr>
            <p:ph type="ctrTitle"/>
          </p:nvPr>
        </p:nvSpPr>
        <p:spPr>
          <a:xfrm>
            <a:off x="0" y="2172677"/>
            <a:ext cx="12192000" cy="1219200"/>
          </a:xfrm>
        </p:spPr>
        <p:txBody>
          <a:bodyPr>
            <a:normAutofit/>
          </a:bodyPr>
          <a:lstStyle/>
          <a:p>
            <a:r>
              <a:rPr lang="hu-HU" sz="7200" b="1" baseline="30000" dirty="0">
                <a:solidFill>
                  <a:srgbClr val="6E32A0"/>
                </a:solidFill>
                <a:latin typeface="+mn-lt"/>
              </a:rPr>
              <a:t>Összegzés</a:t>
            </a:r>
          </a:p>
        </p:txBody>
      </p:sp>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3" name="Téglalap 2"/>
          <p:cNvSpPr/>
          <p:nvPr/>
        </p:nvSpPr>
        <p:spPr>
          <a:xfrm>
            <a:off x="0" y="3552122"/>
            <a:ext cx="12192000" cy="707886"/>
          </a:xfrm>
          <a:prstGeom prst="rect">
            <a:avLst/>
          </a:prstGeom>
        </p:spPr>
        <p:txBody>
          <a:bodyPr wrap="square">
            <a:spAutoFit/>
          </a:bodyPr>
          <a:lstStyle/>
          <a:p>
            <a:pPr algn="ctr"/>
            <a:r>
              <a:rPr lang="hu-HU" sz="6000" i="0" u="none" strike="noStrike" baseline="30000" dirty="0">
                <a:solidFill>
                  <a:srgbClr val="000000"/>
                </a:solidFill>
              </a:rPr>
              <a:t>A legfontosabb tudnivalók</a:t>
            </a:r>
          </a:p>
        </p:txBody>
      </p:sp>
    </p:spTree>
    <p:extLst>
      <p:ext uri="{BB962C8B-B14F-4D97-AF65-F5344CB8AC3E}">
        <p14:creationId xmlns:p14="http://schemas.microsoft.com/office/powerpoint/2010/main" val="3780757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5" name="Téglalap 4"/>
          <p:cNvSpPr/>
          <p:nvPr/>
        </p:nvSpPr>
        <p:spPr>
          <a:xfrm>
            <a:off x="114300" y="1443180"/>
            <a:ext cx="11871511" cy="1231556"/>
          </a:xfrm>
          <a:prstGeom prst="rect">
            <a:avLst/>
          </a:prstGeom>
        </p:spPr>
        <p:txBody>
          <a:bodyPr wrap="square">
            <a:spAutoFit/>
          </a:bodyPr>
          <a:lstStyle/>
          <a:p>
            <a:pPr>
              <a:lnSpc>
                <a:spcPts val="3000"/>
              </a:lnSpc>
              <a:spcBef>
                <a:spcPts val="1200"/>
              </a:spcBef>
            </a:pPr>
            <a:r>
              <a:rPr lang="hu-HU" sz="3600" baseline="30000" dirty="0"/>
              <a:t>Munkabér alatt azt a jövedelmet kell érteni, melyet a munkaviszony keretében foglalkoztatott munkavállaló számára a munkáltató a vele kötött munkaszerződés alapján  fizet. Ezt az összeget nevezik bruttó bérnek. </a:t>
            </a:r>
          </a:p>
        </p:txBody>
      </p:sp>
      <p:sp>
        <p:nvSpPr>
          <p:cNvPr id="8"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6E32A0"/>
                </a:solidFill>
                <a:latin typeface="+mn-lt"/>
              </a:rPr>
              <a:t>29–30. Adófizetési kötelezettségeink</a:t>
            </a:r>
          </a:p>
        </p:txBody>
      </p:sp>
      <p:sp>
        <p:nvSpPr>
          <p:cNvPr id="9" name="Téglalap 8"/>
          <p:cNvSpPr/>
          <p:nvPr/>
        </p:nvSpPr>
        <p:spPr>
          <a:xfrm>
            <a:off x="-45945" y="928030"/>
            <a:ext cx="12192000" cy="543739"/>
          </a:xfrm>
          <a:prstGeom prst="rect">
            <a:avLst/>
          </a:prstGeom>
        </p:spPr>
        <p:txBody>
          <a:bodyPr wrap="square">
            <a:spAutoFit/>
          </a:bodyPr>
          <a:lstStyle/>
          <a:p>
            <a:pPr algn="ctr"/>
            <a:r>
              <a:rPr lang="hu-HU" sz="4400" b="1" baseline="30000" dirty="0"/>
              <a:t>A.</a:t>
            </a:r>
            <a:r>
              <a:rPr lang="hu-HU" sz="4400" b="1" baseline="30000" dirty="0">
                <a:solidFill>
                  <a:srgbClr val="6E32A0"/>
                </a:solidFill>
              </a:rPr>
              <a:t> Miből áll a munkabér? Mi a különbség a nettó és a bruttó bér között?</a:t>
            </a:r>
          </a:p>
        </p:txBody>
      </p:sp>
      <p:sp>
        <p:nvSpPr>
          <p:cNvPr id="3" name="Téglalap 2"/>
          <p:cNvSpPr/>
          <p:nvPr/>
        </p:nvSpPr>
        <p:spPr>
          <a:xfrm>
            <a:off x="114300" y="2674736"/>
            <a:ext cx="5201771" cy="3155159"/>
          </a:xfrm>
          <a:prstGeom prst="rect">
            <a:avLst/>
          </a:prstGeom>
        </p:spPr>
        <p:txBody>
          <a:bodyPr wrap="square">
            <a:spAutoFit/>
          </a:bodyPr>
          <a:lstStyle/>
          <a:p>
            <a:pPr algn="just">
              <a:lnSpc>
                <a:spcPts val="3000"/>
              </a:lnSpc>
              <a:spcBef>
                <a:spcPts val="1200"/>
              </a:spcBef>
            </a:pPr>
            <a:r>
              <a:rPr lang="hu-HU" sz="3600" baseline="30000" dirty="0"/>
              <a:t>Ezt a pénzt teljes egészében a munkavállaló sosem kapja kézhez, mert ebből a munkáltató különböző jogcímeken különféle tételeket von le, melyeket az adóhatóságnak és a társadalombiztosításnak befizet. A levonások után kézhez kapott összeg a nettó bér. </a:t>
            </a:r>
          </a:p>
        </p:txBody>
      </p:sp>
      <p:pic>
        <p:nvPicPr>
          <p:cNvPr id="2" name="Kép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6316" y="2228850"/>
            <a:ext cx="6509495" cy="4338819"/>
          </a:xfrm>
          <a:prstGeom prst="rect">
            <a:avLst/>
          </a:prstGeom>
        </p:spPr>
      </p:pic>
    </p:spTree>
    <p:extLst>
      <p:ext uri="{BB962C8B-B14F-4D97-AF65-F5344CB8AC3E}">
        <p14:creationId xmlns:p14="http://schemas.microsoft.com/office/powerpoint/2010/main" val="957924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5" name="Téglalap 4"/>
          <p:cNvSpPr/>
          <p:nvPr/>
        </p:nvSpPr>
        <p:spPr>
          <a:xfrm>
            <a:off x="719420" y="1201271"/>
            <a:ext cx="6488204" cy="4478149"/>
          </a:xfrm>
          <a:prstGeom prst="rect">
            <a:avLst/>
          </a:prstGeom>
        </p:spPr>
        <p:txBody>
          <a:bodyPr wrap="square">
            <a:spAutoFit/>
          </a:bodyPr>
          <a:lstStyle/>
          <a:p>
            <a:pPr algn="just">
              <a:lnSpc>
                <a:spcPts val="3000"/>
              </a:lnSpc>
              <a:spcBef>
                <a:spcPts val="1200"/>
              </a:spcBef>
            </a:pPr>
            <a:r>
              <a:rPr lang="hu-HU" sz="3600" baseline="30000" dirty="0"/>
              <a:t>A bruttó munkabérből a munkáltató csak olyan tételeket vonhat le, melyeket jogszabály ír elő. Az adókat és járulékokat a munkáltatónak kötelező levonni, és a levont összeget az államnak befizetni. </a:t>
            </a:r>
          </a:p>
          <a:p>
            <a:pPr algn="just">
              <a:lnSpc>
                <a:spcPts val="3000"/>
              </a:lnSpc>
              <a:spcBef>
                <a:spcPts val="1200"/>
              </a:spcBef>
            </a:pPr>
            <a:r>
              <a:rPr lang="hu-HU" sz="3600" baseline="30000" dirty="0"/>
              <a:t>Nem számítanak bele a bruttó bérbe a nem pénzbeli (természetbeni) juttatások, amelyek lehetnek termékek vagy szolgáltatások. Ilyen többek között a telefon vagy a gépjármű használatba adása, az étkezési jegy, a költségtérítések. Nem része a bruttó bérnek a pénzbeli juttatások közül a  családi pótlék sem.</a:t>
            </a:r>
          </a:p>
        </p:txBody>
      </p:sp>
      <p:sp>
        <p:nvSpPr>
          <p:cNvPr id="8"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6E32A0"/>
                </a:solidFill>
                <a:latin typeface="+mn-lt"/>
              </a:rPr>
              <a:t>29–30. Adófizetési kötelezettségeink - </a:t>
            </a:r>
            <a:r>
              <a:rPr lang="hu-HU" sz="2400" b="1" baseline="30000" dirty="0"/>
              <a:t>A</a:t>
            </a:r>
            <a:r>
              <a:rPr lang="hu-HU" sz="2400" b="1" baseline="30000" dirty="0">
                <a:solidFill>
                  <a:srgbClr val="6E32A0"/>
                </a:solidFill>
              </a:rPr>
              <a:t> Miből áll a munkabér? Mi a különbség a nettó és a bruttó bér között?</a:t>
            </a:r>
          </a:p>
        </p:txBody>
      </p:sp>
      <p:sp>
        <p:nvSpPr>
          <p:cNvPr id="7" name="Lekerekített téglalap 6"/>
          <p:cNvSpPr/>
          <p:nvPr/>
        </p:nvSpPr>
        <p:spPr>
          <a:xfrm>
            <a:off x="7781902" y="1201270"/>
            <a:ext cx="3727479" cy="4387929"/>
          </a:xfrm>
          <a:prstGeom prst="roundRect">
            <a:avLst>
              <a:gd name="adj" fmla="val 4438"/>
            </a:avLst>
          </a:prstGeom>
          <a:solidFill>
            <a:schemeClr val="bg1"/>
          </a:solidFill>
          <a:ln w="38100">
            <a:solidFill>
              <a:srgbClr val="6E32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 name="Téglalap 9"/>
          <p:cNvSpPr/>
          <p:nvPr/>
        </p:nvSpPr>
        <p:spPr>
          <a:xfrm>
            <a:off x="7898444" y="1434215"/>
            <a:ext cx="3610936" cy="4154984"/>
          </a:xfrm>
          <a:prstGeom prst="rect">
            <a:avLst/>
          </a:prstGeom>
        </p:spPr>
        <p:txBody>
          <a:bodyPr wrap="square">
            <a:spAutoFit/>
          </a:bodyPr>
          <a:lstStyle/>
          <a:p>
            <a:pPr algn="just"/>
            <a:r>
              <a:rPr lang="hu-HU" sz="3600" b="1" baseline="30000" dirty="0"/>
              <a:t>TIPP</a:t>
            </a:r>
          </a:p>
          <a:p>
            <a:pPr algn="just"/>
            <a:r>
              <a:rPr lang="hu-HU" sz="3600" baseline="30000" dirty="0"/>
              <a:t>Az interneten több </a:t>
            </a:r>
            <a:r>
              <a:rPr lang="hu-HU" sz="3600" baseline="30000" dirty="0">
                <a:hlinkClick r:id="rId3"/>
              </a:rPr>
              <a:t>kalkulátor</a:t>
            </a:r>
            <a:r>
              <a:rPr lang="hu-HU" sz="3600" baseline="30000" dirty="0"/>
              <a:t> is elérhető, amelyek megmutatják, hogy a bruttó bért milyen összegű levonások terhelik, azaz hogyan jön ki a nettó bér. A kalkulátorok a munkáltatók bérrel kapcsolatos adóterheit is megmutatják.</a:t>
            </a:r>
          </a:p>
        </p:txBody>
      </p:sp>
    </p:spTree>
    <p:extLst>
      <p:ext uri="{BB962C8B-B14F-4D97-AF65-F5344CB8AC3E}">
        <p14:creationId xmlns:p14="http://schemas.microsoft.com/office/powerpoint/2010/main" val="1879735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5" name="Téglalap 4"/>
          <p:cNvSpPr/>
          <p:nvPr/>
        </p:nvSpPr>
        <p:spPr>
          <a:xfrm>
            <a:off x="114300" y="1567005"/>
            <a:ext cx="8791575" cy="4862870"/>
          </a:xfrm>
          <a:prstGeom prst="rect">
            <a:avLst/>
          </a:prstGeom>
        </p:spPr>
        <p:txBody>
          <a:bodyPr wrap="square">
            <a:spAutoFit/>
          </a:bodyPr>
          <a:lstStyle/>
          <a:p>
            <a:pPr algn="just">
              <a:lnSpc>
                <a:spcPts val="3000"/>
              </a:lnSpc>
              <a:spcBef>
                <a:spcPts val="1200"/>
              </a:spcBef>
            </a:pPr>
            <a:r>
              <a:rPr lang="hu-HU" sz="3600" baseline="30000" dirty="0"/>
              <a:t>A jövedelmek (például a munkabér) után fizetendő személyi jövedelemadón kívül a családok legnagyobb adóbefizetése az áfa. Az általános forgalmi adó (áfa) fogyasztási típusú adó. Ezt áru és szolgáltatás vásárlásakor – az áru és szolgáltatás ellenértékével együtt – az eladónak fizetjük meg, amelyet ő az államnak befizet. </a:t>
            </a:r>
          </a:p>
          <a:p>
            <a:pPr algn="just">
              <a:lnSpc>
                <a:spcPts val="3000"/>
              </a:lnSpc>
              <a:spcBef>
                <a:spcPts val="1200"/>
              </a:spcBef>
            </a:pPr>
            <a:r>
              <a:rPr lang="hu-HU" sz="3600" baseline="30000" dirty="0"/>
              <a:t>Mindenki, aki terméket vagy szolgáltatást vásárol, adófizetővé válik. Magyarországon az áfa általános mértéke 27 százalék, ami azt jelenti, hogy például egy 200 forintos termék után további 27 százalékot számolnak fel, és így összesen 254 forintba kerül (ezt nevezik fogyasztói árnak). Az 54 forintot a kereskedőnek kell befizetnie az államnak. Léteznek alacsonyabb </a:t>
            </a:r>
            <a:r>
              <a:rPr lang="hu-HU" sz="3600" baseline="30000" dirty="0" err="1"/>
              <a:t>áfakulcsos</a:t>
            </a:r>
            <a:r>
              <a:rPr lang="hu-HU" sz="3600" baseline="30000" dirty="0"/>
              <a:t> termékek, szolgáltatások, sőt van </a:t>
            </a:r>
            <a:r>
              <a:rPr lang="hu-HU" sz="3600" baseline="30000" dirty="0" err="1"/>
              <a:t>áfamentes</a:t>
            </a:r>
            <a:r>
              <a:rPr lang="hu-HU" sz="3600" baseline="30000" dirty="0"/>
              <a:t> szolgáltatás is. </a:t>
            </a:r>
          </a:p>
        </p:txBody>
      </p:sp>
      <p:sp>
        <p:nvSpPr>
          <p:cNvPr id="8"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6E32A0"/>
                </a:solidFill>
                <a:latin typeface="+mn-lt"/>
              </a:rPr>
              <a:t>29–30. Adófizetési kötelezettségeink</a:t>
            </a:r>
          </a:p>
        </p:txBody>
      </p:sp>
      <p:sp>
        <p:nvSpPr>
          <p:cNvPr id="9" name="Téglalap 8"/>
          <p:cNvSpPr/>
          <p:nvPr/>
        </p:nvSpPr>
        <p:spPr>
          <a:xfrm>
            <a:off x="0" y="858405"/>
            <a:ext cx="12192000" cy="584775"/>
          </a:xfrm>
          <a:prstGeom prst="rect">
            <a:avLst/>
          </a:prstGeom>
        </p:spPr>
        <p:txBody>
          <a:bodyPr wrap="square">
            <a:spAutoFit/>
          </a:bodyPr>
          <a:lstStyle/>
          <a:p>
            <a:pPr algn="ctr"/>
            <a:r>
              <a:rPr lang="hu-HU" sz="4800" b="1" baseline="30000" dirty="0"/>
              <a:t>B. </a:t>
            </a:r>
            <a:r>
              <a:rPr lang="hu-HU" sz="4800" b="1" baseline="30000" dirty="0">
                <a:solidFill>
                  <a:srgbClr val="6E32A0"/>
                </a:solidFill>
              </a:rPr>
              <a:t>Milyen adókat fizetünk az államnak?</a:t>
            </a:r>
          </a:p>
        </p:txBody>
      </p:sp>
      <p:pic>
        <p:nvPicPr>
          <p:cNvPr id="6147" name="Picture 3" descr="H:\--LACOM--\PAK konyv\-konyv-\--prezi--\29-30\shutterstock_2707297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61974" y="3010721"/>
            <a:ext cx="3758625" cy="375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7372106"/>
      </p:ext>
    </p:extLst>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2439</TotalTime>
  <Words>1751</Words>
  <Application>Microsoft Office PowerPoint</Application>
  <PresentationFormat>Szélesvásznú</PresentationFormat>
  <Paragraphs>65</Paragraphs>
  <Slides>16</Slides>
  <Notes>0</Notes>
  <HiddenSlides>0</HiddenSlides>
  <MMClips>0</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16</vt:i4>
      </vt:variant>
    </vt:vector>
  </HeadingPairs>
  <TitlesOfParts>
    <vt:vector size="21" baseType="lpstr">
      <vt:lpstr>Arial</vt:lpstr>
      <vt:lpstr>Calibri</vt:lpstr>
      <vt:lpstr>Calibri Light</vt:lpstr>
      <vt:lpstr>Myriad Pro</vt:lpstr>
      <vt:lpstr>Office-téma</vt:lpstr>
      <vt:lpstr>29–30. Adófizetési kötelezettségeink</vt:lpstr>
      <vt:lpstr>PowerPoint-bemutató</vt:lpstr>
      <vt:lpstr>PowerPoint-bemutató</vt:lpstr>
      <vt:lpstr>PowerPoint-bemutató</vt:lpstr>
      <vt:lpstr>PowerPoint-bemutató</vt:lpstr>
      <vt:lpstr>Összegzés</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29–30. Adófizetési kötelezettségeink</vt:lpstr>
      <vt:lpstr>29–30. Adófizetési kötelezettségeink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bemutató</dc:title>
  <dc:creator>Mindenár .hu</dc:creator>
  <cp:lastModifiedBy>Merényi Zsuzsanna</cp:lastModifiedBy>
  <cp:revision>193</cp:revision>
  <dcterms:created xsi:type="dcterms:W3CDTF">2016-02-25T10:27:13Z</dcterms:created>
  <dcterms:modified xsi:type="dcterms:W3CDTF">2016-04-01T13:43:03Z</dcterms:modified>
</cp:coreProperties>
</file>