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308" r:id="rId3"/>
    <p:sldId id="362" r:id="rId4"/>
    <p:sldId id="372" r:id="rId5"/>
    <p:sldId id="373" r:id="rId6"/>
    <p:sldId id="271" r:id="rId7"/>
    <p:sldId id="279" r:id="rId8"/>
    <p:sldId id="374" r:id="rId9"/>
    <p:sldId id="375" r:id="rId10"/>
    <p:sldId id="376" r:id="rId11"/>
    <p:sldId id="377" r:id="rId12"/>
    <p:sldId id="379" r:id="rId13"/>
    <p:sldId id="274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32A0"/>
    <a:srgbClr val="FDF4AE"/>
    <a:srgbClr val="D3F4FF"/>
    <a:srgbClr val="F7EDBF"/>
    <a:srgbClr val="F1E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3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9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6148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607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51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606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649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668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4295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0283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035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875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699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89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24100"/>
          </a:xfrm>
        </p:spPr>
        <p:txBody>
          <a:bodyPr>
            <a:normAutofit/>
          </a:bodyPr>
          <a:lstStyle/>
          <a:p>
            <a:r>
              <a:rPr lang="hu-HU" sz="7200" b="1" baseline="30000" dirty="0">
                <a:solidFill>
                  <a:srgbClr val="6E32A0"/>
                </a:solidFill>
                <a:latin typeface="+mn-lt"/>
              </a:rPr>
              <a:t>27–28. Nyugdíjas évek</a:t>
            </a:r>
          </a:p>
        </p:txBody>
      </p:sp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2994212" y="2788945"/>
            <a:ext cx="9064438" cy="2353577"/>
          </a:xfrm>
        </p:spPr>
        <p:txBody>
          <a:bodyPr>
            <a:noAutofit/>
          </a:bodyPr>
          <a:lstStyle/>
          <a:p>
            <a:pPr algn="l"/>
            <a:r>
              <a:rPr lang="hu-HU" sz="4800" b="1" baseline="30000" dirty="0">
                <a:solidFill>
                  <a:srgbClr val="6E32A0"/>
                </a:solidFill>
              </a:rPr>
              <a:t>A. Mi a nyugdíj?</a:t>
            </a:r>
          </a:p>
          <a:p>
            <a:pPr algn="l"/>
            <a:r>
              <a:rPr lang="hu-HU" sz="4800" b="1" baseline="30000" dirty="0">
                <a:solidFill>
                  <a:srgbClr val="6E32A0"/>
                </a:solidFill>
              </a:rPr>
              <a:t>B. Ki fizeti a nyugdíjakat és miből?</a:t>
            </a:r>
          </a:p>
          <a:p>
            <a:pPr algn="l"/>
            <a:r>
              <a:rPr lang="hu-HU" sz="4800" b="1" baseline="30000" dirty="0">
                <a:solidFill>
                  <a:srgbClr val="6E32A0"/>
                </a:solidFill>
              </a:rPr>
              <a:t>C. Melyek a nyugdíjrendszer pillérei? </a:t>
            </a:r>
          </a:p>
        </p:txBody>
      </p:sp>
    </p:spTree>
    <p:extLst>
      <p:ext uri="{BB962C8B-B14F-4D97-AF65-F5344CB8AC3E}">
        <p14:creationId xmlns:p14="http://schemas.microsoft.com/office/powerpoint/2010/main" val="61216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>
            <a:off x="114300" y="1443180"/>
            <a:ext cx="11970124" cy="1231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nyugdíjrendszer Magyarországon gyakorlatilag két pillérből áll: az állami felosztó-kirovó rendszer mellett létrejött a második pillér, amely lehetővé teszi, hogy mindenki előre gondolkodjon, azaz takarékoskodjon idős korára.</a:t>
            </a:r>
          </a:p>
        </p:txBody>
      </p:sp>
      <p:sp>
        <p:nvSpPr>
          <p:cNvPr id="16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27–28. Nyugdíjas évek</a:t>
            </a:r>
          </a:p>
        </p:txBody>
      </p:sp>
      <p:sp>
        <p:nvSpPr>
          <p:cNvPr id="17" name="Téglalap 16"/>
          <p:cNvSpPr/>
          <p:nvPr/>
        </p:nvSpPr>
        <p:spPr>
          <a:xfrm>
            <a:off x="0" y="85840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C. </a:t>
            </a:r>
            <a:r>
              <a:rPr lang="hu-HU" sz="4800" b="1" baseline="30000" dirty="0">
                <a:solidFill>
                  <a:srgbClr val="6E32A0"/>
                </a:solidFill>
              </a:rPr>
              <a:t>Melyek a nyugdíjrendszer pillérei? </a:t>
            </a:r>
          </a:p>
        </p:txBody>
      </p:sp>
      <p:pic>
        <p:nvPicPr>
          <p:cNvPr id="11266" name="Picture 2" descr="H:\--LACOM--\PAK konyv\-konyv-\--prezi--\27-28\megtakarita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50" y="2495550"/>
            <a:ext cx="9639300" cy="436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658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>
            <a:off x="114300" y="851510"/>
            <a:ext cx="118872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második pillér alapját a hosszú távú befektetések</a:t>
            </a:r>
            <a:r>
              <a:rPr lang="hu-HU" sz="3600" dirty="0"/>
              <a:t> </a:t>
            </a:r>
            <a:r>
              <a:rPr lang="hu-HU" sz="3600" baseline="30000" dirty="0"/>
              <a:t>jelentik. Sokan életjáradékot kérnek a lakásukért cserébe, ami azt jelenti, hogy életük végéig nyugdíj­-ki­egé­szítést kapnak, aminek fejében a lakás a haláluk után az életjáradékot fizető banké lesz. 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Önkéntes nyugdíjpénztárakban havi rendszeres befizetésekkel hizlalható a saját számla, az összegyűlt pénz a nyugdíjba vonulás után egy összegben felvehető vagy havi járadékra váltható.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További megoldás a nyugdíj-előtakarékossági számla (</a:t>
            </a:r>
            <a:r>
              <a:rPr lang="hu-HU" sz="3600" baseline="30000" dirty="0" err="1"/>
              <a:t>nyesz</a:t>
            </a:r>
            <a:r>
              <a:rPr lang="hu-HU" sz="3600" baseline="30000" dirty="0"/>
              <a:t>) nyitása, amelynek segítségével kockázatosabb befektetések – például részvények – is választhatók, ezekkel magasabb nyereség érhető el, de ugyanúgy könnyebben könyvelhető el veszteség is. A számlán összegyűlő pénz ebben az esetben is a nyugdíjba vonulás után vehető fel és költhető el. Az önkéntes hosszú távú megtakarítások egy részét (önkéntes nyugdíjpénztár, nyugdíj-előtakarékossági számla, nyugdíjbiztosítás) az állam adókedvezményekkel is támogatja ezzel is erősítve a nyugdíjrendszer második pillérét.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biztosítók is kínálnak hosszú távú, nyugdíjcélú, biztosítással kombinált megtakarításokat.  </a:t>
            </a:r>
          </a:p>
        </p:txBody>
      </p:sp>
      <p:sp>
        <p:nvSpPr>
          <p:cNvPr id="16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27–28. Nyugdíjas évek – </a:t>
            </a:r>
            <a:r>
              <a:rPr lang="hu-HU" sz="2400" b="1" baseline="30000" dirty="0"/>
              <a:t>C. </a:t>
            </a:r>
            <a:r>
              <a:rPr lang="hu-HU" sz="2400" b="1" baseline="30000" dirty="0">
                <a:solidFill>
                  <a:srgbClr val="6E32A0"/>
                </a:solidFill>
              </a:rPr>
              <a:t>Melyek a nyugdíjrendszer pillérei? </a:t>
            </a:r>
          </a:p>
        </p:txBody>
      </p:sp>
    </p:spTree>
    <p:extLst>
      <p:ext uri="{BB962C8B-B14F-4D97-AF65-F5344CB8AC3E}">
        <p14:creationId xmlns:p14="http://schemas.microsoft.com/office/powerpoint/2010/main" val="3262791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16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27–28. Nyugdíjas évek – </a:t>
            </a:r>
            <a:r>
              <a:rPr lang="hu-HU" sz="2400" b="1" baseline="30000" dirty="0"/>
              <a:t>C. </a:t>
            </a:r>
            <a:r>
              <a:rPr lang="hu-HU" sz="2400" b="1" baseline="30000" dirty="0">
                <a:solidFill>
                  <a:srgbClr val="6E32A0"/>
                </a:solidFill>
              </a:rPr>
              <a:t>Melyek a nyugdíjrendszer pillérei? 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472437" y="944958"/>
            <a:ext cx="11341258" cy="5092090"/>
          </a:xfrm>
          <a:prstGeom prst="roundRect">
            <a:avLst>
              <a:gd name="adj" fmla="val 3833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812800" y="1231496"/>
            <a:ext cx="1100089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Jó, ha tudod!</a:t>
            </a:r>
          </a:p>
          <a:p>
            <a:pPr algn="just"/>
            <a:r>
              <a:rPr lang="hu-HU" sz="3600" baseline="30000" dirty="0"/>
              <a:t>Minél előbb kezdjük el a felhalmozást a második pillérben! Ha elég korán kezdjük, akkor már viszonylag kis összegek rendszeres befektetésével a nyugdíjkor eléréséig jelentős összeget halmozhatunk fel. </a:t>
            </a:r>
          </a:p>
          <a:p>
            <a:pPr algn="just"/>
            <a:endParaRPr lang="hu-HU" sz="3600" baseline="30000" dirty="0"/>
          </a:p>
          <a:p>
            <a:pPr algn="just"/>
            <a:r>
              <a:rPr lang="hu-HU" sz="3600" baseline="30000" dirty="0"/>
              <a:t>Idő előtt ne nyúljunk nyugdíjcélú megtakarításainkhoz, azért ugyanis „büntetés” járhat! Ebben az esetben elveszíthetjük a megtakarított pénz egy részét.  (Az önkéntes nyugdíjpénztárak szerződésben felajánlják, hogy a kamat „n” évente kivehető.) </a:t>
            </a:r>
          </a:p>
          <a:p>
            <a:pPr algn="just"/>
            <a:endParaRPr lang="hu-HU" sz="3600" baseline="30000" dirty="0"/>
          </a:p>
          <a:p>
            <a:pPr algn="just"/>
            <a:r>
              <a:rPr lang="hu-HU" sz="3600" baseline="30000" dirty="0"/>
              <a:t>Az időközben felmerülő pénzügyi problémáinkat lehetőleg próbáljuk meg más forrásokból megoldani. Mindig megbízható intézményt válasszunk nyugdíjcélú megtakarításaink kezelésére!</a:t>
            </a:r>
          </a:p>
        </p:txBody>
      </p:sp>
    </p:spTree>
    <p:extLst>
      <p:ext uri="{BB962C8B-B14F-4D97-AF65-F5344CB8AC3E}">
        <p14:creationId xmlns:p14="http://schemas.microsoft.com/office/powerpoint/2010/main" val="4164799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117157" y="1631576"/>
            <a:ext cx="11893867" cy="3836894"/>
          </a:xfrm>
        </p:spPr>
        <p:txBody>
          <a:bodyPr>
            <a:no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="1" baseline="30000" dirty="0">
                <a:solidFill>
                  <a:srgbClr val="6E32A0"/>
                </a:solidFill>
              </a:rPr>
              <a:t>Mi a nyugdíj?</a:t>
            </a:r>
            <a:r>
              <a:rPr lang="hu-HU" sz="3600" baseline="30000" dirty="0">
                <a:solidFill>
                  <a:srgbClr val="6E32A0"/>
                </a:solidFill>
              </a:rPr>
              <a:t> </a:t>
            </a:r>
            <a:r>
              <a:rPr lang="hu-HU" sz="3600" baseline="30000" dirty="0"/>
              <a:t>A nyugdíj az állampolgárok számára garantált állami ellátás, amelyet a munkával töltött évek után a nyugdíjkorhatár elérésétől kezdve kapnak az emberek. 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="1" baseline="30000" dirty="0">
                <a:solidFill>
                  <a:srgbClr val="6E32A0"/>
                </a:solidFill>
              </a:rPr>
              <a:t>Ki fizeti a nyugdíjakat és miből?</a:t>
            </a:r>
            <a:r>
              <a:rPr lang="hu-HU" sz="3600" baseline="30000" dirty="0">
                <a:solidFill>
                  <a:srgbClr val="6E32A0"/>
                </a:solidFill>
              </a:rPr>
              <a:t> </a:t>
            </a:r>
            <a:r>
              <a:rPr lang="hu-HU" sz="3600" baseline="30000" dirty="0"/>
              <a:t>Nyugdíjba vonulás után az állam a nyugdíjbiztosítási rendszeréből biztosítja a havi nyugdíjat. A nyugdíjak fizetésének forrását a munkáltatók által a munkavállaló bruttó bére után fizetett (2016-ban 27 százalékos mértékű) szociális hozzájárulási adó és a munkavállaló által fizetett (jelenleg a bruttó jövedelme 10 százalékát kitevő) nyugdíjjárulék jelenti. 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="1" baseline="30000" dirty="0">
                <a:solidFill>
                  <a:srgbClr val="6E32A0"/>
                </a:solidFill>
              </a:rPr>
              <a:t>Melyek a nyugdíjrendszer pillérei?</a:t>
            </a:r>
            <a:r>
              <a:rPr lang="hu-HU" sz="3600" baseline="30000" dirty="0">
                <a:solidFill>
                  <a:srgbClr val="6E32A0"/>
                </a:solidFill>
              </a:rPr>
              <a:t> </a:t>
            </a:r>
            <a:r>
              <a:rPr lang="hu-HU" sz="3600" baseline="30000" dirty="0"/>
              <a:t>A nyugdíjrendszer Magyarországon két pillérből áll: az állami felosztó-kirovó rendszer mellett létrejött a második pillér, amely lehetővé teszi, hogy mindenki előre gondolkodjon, azaz takarékoskodjon idős korára.  Bizonyos hosszú távú megtakarításokat (önkéntes nyugdíjpénztár, nyugdíjbiztosítás, nyugdíj-előtakarékossági számla) az állam adókedvezményekkel is támogat. </a:t>
            </a:r>
            <a:endParaRPr lang="hu-HU" sz="3600" dirty="0">
              <a:solidFill>
                <a:srgbClr val="6E32A0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0" y="-783319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i="0" u="none" strike="noStrike" baseline="30000" dirty="0">
                <a:solidFill>
                  <a:srgbClr val="000000"/>
                </a:solidFill>
                <a:latin typeface="Myriad Pro" panose="020B0503030403020204" pitchFamily="34" charset="0"/>
              </a:rPr>
              <a:t>A legfontosabb tudnivalók</a:t>
            </a:r>
          </a:p>
        </p:txBody>
      </p:sp>
      <p:sp>
        <p:nvSpPr>
          <p:cNvPr id="9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586753"/>
          </a:xfrm>
        </p:spPr>
        <p:txBody>
          <a:bodyPr>
            <a:normAutofit/>
          </a:bodyPr>
          <a:lstStyle/>
          <a:p>
            <a:r>
              <a:rPr lang="hu-HU" sz="7200" b="1" baseline="30000" dirty="0">
                <a:solidFill>
                  <a:srgbClr val="6E32A0"/>
                </a:solidFill>
                <a:latin typeface="+mn-lt"/>
              </a:rPr>
              <a:t>27–28. Nyugdíjas évek</a:t>
            </a:r>
          </a:p>
        </p:txBody>
      </p:sp>
    </p:spTree>
    <p:extLst>
      <p:ext uri="{BB962C8B-B14F-4D97-AF65-F5344CB8AC3E}">
        <p14:creationId xmlns:p14="http://schemas.microsoft.com/office/powerpoint/2010/main" val="250228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Lekerekített téglalap 4"/>
          <p:cNvSpPr/>
          <p:nvPr/>
        </p:nvSpPr>
        <p:spPr>
          <a:xfrm>
            <a:off x="117661" y="1362075"/>
            <a:ext cx="5215637" cy="5325595"/>
          </a:xfrm>
          <a:prstGeom prst="roundRect">
            <a:avLst>
              <a:gd name="adj" fmla="val 3601"/>
            </a:avLst>
          </a:prstGeom>
          <a:solidFill>
            <a:srgbClr val="FDF4A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234202" y="1577033"/>
            <a:ext cx="499600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Hol van az még?</a:t>
            </a:r>
          </a:p>
          <a:p>
            <a:pPr algn="just"/>
            <a:r>
              <a:rPr lang="hu-HU" sz="3600" baseline="30000" dirty="0"/>
              <a:t>Molnár apuka meghívta hétvégére az egyik barátját. Amikor ebéd után kiültek a kertbe beszélgetni, büszkén mesélte, hogy előrelátó módon félretették az örökségből származó pénzük felét, így még idős korukra is marad pénzük. A barát csak a fejét csóválta, szerinte apunak inkább meg kellett volna vennie az autót. Hiszen azért vonják le a bérükből minden hónapban a nyugdíjjárulékot, hogy abból az állam idős korukban nyugdíjat adjon.     </a:t>
            </a:r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27–28. Nyugdíjas évek</a:t>
            </a:r>
          </a:p>
        </p:txBody>
      </p:sp>
      <p:sp>
        <p:nvSpPr>
          <p:cNvPr id="10" name="Téglalap 9"/>
          <p:cNvSpPr/>
          <p:nvPr/>
        </p:nvSpPr>
        <p:spPr>
          <a:xfrm>
            <a:off x="0" y="85840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A. </a:t>
            </a:r>
            <a:r>
              <a:rPr lang="hu-HU" sz="4800" b="1" baseline="30000" dirty="0">
                <a:solidFill>
                  <a:srgbClr val="6E32A0"/>
                </a:solidFill>
              </a:rPr>
              <a:t>Mi a nyugdíj?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5436394" y="1362076"/>
            <a:ext cx="6549417" cy="2917824"/>
          </a:xfrm>
          <a:prstGeom prst="roundRect">
            <a:avLst>
              <a:gd name="adj" fmla="val 3993"/>
            </a:avLst>
          </a:prstGeom>
          <a:solidFill>
            <a:srgbClr val="D3F4F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5660513" y="1427808"/>
            <a:ext cx="6428393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Mi a véleményed, igaza van apu barátjának? Foglald össze a barát javaslatának előnyeit és hátrányait! 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Ismersz olyan mondást, amely kifejezi a barát által megfogalmazott életszemléletet?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Nézz utána, hogy hány százalékot vonnak le apu béréből nyugdíjjárulékként!</a:t>
            </a:r>
            <a:endParaRPr lang="hu-HU" sz="3600" baseline="30000" dirty="0">
              <a:solidFill>
                <a:srgbClr val="000000"/>
              </a:solidFill>
            </a:endParaRPr>
          </a:p>
        </p:txBody>
      </p:sp>
      <p:pic>
        <p:nvPicPr>
          <p:cNvPr id="9218" name="Picture 2" descr="H:\--LACOM--\PAK konyv\-konyv-\--prezi--\27-28\abra1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89" t="12538" b="30354"/>
          <a:stretch/>
        </p:blipFill>
        <p:spPr bwMode="auto">
          <a:xfrm>
            <a:off x="5449839" y="4378893"/>
            <a:ext cx="6474012" cy="2308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7906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Lekerekített téglalap 4"/>
          <p:cNvSpPr/>
          <p:nvPr/>
        </p:nvSpPr>
        <p:spPr>
          <a:xfrm>
            <a:off x="117662" y="1507650"/>
            <a:ext cx="4463303" cy="4659871"/>
          </a:xfrm>
          <a:prstGeom prst="roundRect">
            <a:avLst>
              <a:gd name="adj" fmla="val 5809"/>
            </a:avLst>
          </a:prstGeom>
          <a:solidFill>
            <a:srgbClr val="FDF4A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224118" y="1722606"/>
            <a:ext cx="4267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A nyugdíjbomba   </a:t>
            </a:r>
          </a:p>
          <a:p>
            <a:pPr algn="just"/>
            <a:r>
              <a:rPr lang="hu-HU" sz="3600" baseline="30000" dirty="0"/>
              <a:t>Molnár apukának szöget ütött a fejébe a barátjával folytatott beszélgetés. Elkezdett azon töprengeni, hogy nyugdíjba vonulás után vajon miből fogják fenntartani a lakást, az autót, a háztartást. Még jobban megijedt, amikor egy nap azt hallotta a rádióban, hogy  már Magyarországon is ketyeg a nyugdíjbomba! </a:t>
            </a:r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25–26. A biztosítások</a:t>
            </a:r>
          </a:p>
        </p:txBody>
      </p:sp>
      <p:sp>
        <p:nvSpPr>
          <p:cNvPr id="10" name="Téglalap 9"/>
          <p:cNvSpPr/>
          <p:nvPr/>
        </p:nvSpPr>
        <p:spPr>
          <a:xfrm>
            <a:off x="0" y="85840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B. </a:t>
            </a:r>
            <a:r>
              <a:rPr lang="hu-HU" sz="4800" b="1" baseline="30000" dirty="0">
                <a:solidFill>
                  <a:srgbClr val="6E32A0"/>
                </a:solidFill>
              </a:rPr>
              <a:t>Ki fizeti a nyugdíjakat és miből?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609" y="1443180"/>
            <a:ext cx="5235547" cy="480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586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12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25–26. A biztosítások – </a:t>
            </a:r>
            <a:r>
              <a:rPr lang="hu-HU" sz="2400" b="1" baseline="30000" dirty="0"/>
              <a:t>B. </a:t>
            </a:r>
            <a:r>
              <a:rPr lang="hu-HU" sz="2400" b="1" baseline="30000" dirty="0">
                <a:solidFill>
                  <a:srgbClr val="6E32A0"/>
                </a:solidFill>
              </a:rPr>
              <a:t>Ki fizeti a nyugdíjakat és miből?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161365" y="878541"/>
            <a:ext cx="11913405" cy="5773205"/>
          </a:xfrm>
          <a:prstGeom prst="roundRect">
            <a:avLst>
              <a:gd name="adj" fmla="val 3493"/>
            </a:avLst>
          </a:prstGeom>
          <a:solidFill>
            <a:srgbClr val="D3F4F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233082" y="1004047"/>
            <a:ext cx="11841687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Nézz utána, hogy mit jelent a „nyugdíjbomba” kifejezés!  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Gyűjtsd össze a KSH honlapján található interaktív korfa segítségével, hogy hogyan változott Magyar­országon a népesség kor szerinti összetétele az elmúlt 50 évben!</a:t>
            </a:r>
          </a:p>
        </p:txBody>
      </p:sp>
      <p:pic>
        <p:nvPicPr>
          <p:cNvPr id="10242" name="Picture 2" descr="H:\--LACOM--\PAK konyv\-konyv-\--prezi--\27-28\grafikon-br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542" y="2263775"/>
            <a:ext cx="7221630" cy="4271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églalap 1"/>
          <p:cNvSpPr/>
          <p:nvPr/>
        </p:nvSpPr>
        <p:spPr>
          <a:xfrm>
            <a:off x="233082" y="2404430"/>
            <a:ext cx="445545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Vesd össze az adatokat az alábbi korfával! Mi várható a következő húsz évben a korfa alapján?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Gondold végig, hogy a bekövetkezett változások milyen társadalmi és egyéni problémákat okozhatnak!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Állapítsd meg, hogy az alábbi korfának melyik a női, és melyik a férfi oldala!</a:t>
            </a:r>
            <a:endParaRPr lang="hu-HU" sz="3600" baseline="30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190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Lekerekített téglalap 4"/>
          <p:cNvSpPr/>
          <p:nvPr/>
        </p:nvSpPr>
        <p:spPr>
          <a:xfrm>
            <a:off x="117661" y="1362075"/>
            <a:ext cx="5458385" cy="5325595"/>
          </a:xfrm>
          <a:prstGeom prst="roundRect">
            <a:avLst>
              <a:gd name="adj" fmla="val 3601"/>
            </a:avLst>
          </a:prstGeom>
          <a:solidFill>
            <a:srgbClr val="FDF4A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234201" y="1577033"/>
            <a:ext cx="526116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3600" b="1" baseline="30000" dirty="0"/>
              <a:t>Segíts magadon! </a:t>
            </a:r>
          </a:p>
          <a:p>
            <a:pPr algn="just"/>
            <a:r>
              <a:rPr lang="hu-HU" sz="3600" baseline="30000" dirty="0"/>
              <a:t>A Molnár szülők elhatározták, hogy legalább a saját életükben hatástalanítják a nyugdíjbombát, és mostantól kezdve minden hónapban félretesznek egy kis pénzt a majdani nyugdíjukra. Apu szerint tegyék be a pénzt egy perselybe, és évente egyszer vigyék be a bankba. Anyu inkább értékpapírt venne belőle. Amikor a pénzügyi tanácsadó véleményét kérik, ő azt javasolja, hogy mindenképp olyan hosszú távú befektetést keressenek, amit az állam is támogat. </a:t>
            </a:r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27–28. Nyugdíjas évek</a:t>
            </a:r>
          </a:p>
        </p:txBody>
      </p:sp>
      <p:sp>
        <p:nvSpPr>
          <p:cNvPr id="10" name="Téglalap 9"/>
          <p:cNvSpPr/>
          <p:nvPr/>
        </p:nvSpPr>
        <p:spPr>
          <a:xfrm>
            <a:off x="0" y="85840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C. </a:t>
            </a:r>
            <a:r>
              <a:rPr lang="hu-HU" sz="4800" b="1" baseline="30000" dirty="0">
                <a:solidFill>
                  <a:srgbClr val="6E32A0"/>
                </a:solidFill>
              </a:rPr>
              <a:t>Melyek a nyugdíjrendszer pillérei? 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6096000" y="1362076"/>
            <a:ext cx="5889812" cy="5325593"/>
          </a:xfrm>
          <a:prstGeom prst="roundRect">
            <a:avLst>
              <a:gd name="adj" fmla="val 3993"/>
            </a:avLst>
          </a:prstGeom>
          <a:solidFill>
            <a:srgbClr val="D3F4F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6212541" y="1577032"/>
            <a:ext cx="5626051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Nézz utána, milyen nyugdíjcélú megtakarítások léteznek!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Tegyél javaslatot a Molnár szülőknek arra, hogy milyen formában kössék le a nyugdíjcélú megtakarításaikat! 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Gyűjtsd össze, hogy ezek közül melyiket mivel támogatja az állam!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Számold ki, hogy mekkora összeget kell havonta </a:t>
            </a:r>
            <a:r>
              <a:rPr lang="hu-HU" sz="3600" baseline="30000" dirty="0" err="1"/>
              <a:t>Molnáréknak</a:t>
            </a:r>
            <a:r>
              <a:rPr lang="hu-HU" sz="3600" baseline="30000" dirty="0"/>
              <a:t> félretenniük, ha az összes állami támogatást szeretnék megkapni!</a:t>
            </a:r>
            <a:endParaRPr lang="hu-HU" sz="3600" baseline="30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544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2172677"/>
            <a:ext cx="12192000" cy="1219200"/>
          </a:xfrm>
        </p:spPr>
        <p:txBody>
          <a:bodyPr>
            <a:normAutofit/>
          </a:bodyPr>
          <a:lstStyle/>
          <a:p>
            <a:r>
              <a:rPr lang="hu-HU" sz="7200" b="1" baseline="30000" dirty="0">
                <a:solidFill>
                  <a:srgbClr val="6E32A0"/>
                </a:solidFill>
                <a:latin typeface="+mn-lt"/>
              </a:rPr>
              <a:t>Összegzés</a:t>
            </a:r>
          </a:p>
        </p:txBody>
      </p:sp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3" name="Téglalap 2"/>
          <p:cNvSpPr/>
          <p:nvPr/>
        </p:nvSpPr>
        <p:spPr>
          <a:xfrm>
            <a:off x="0" y="3552122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6000" i="0" u="none" strike="noStrike" baseline="30000" dirty="0">
                <a:solidFill>
                  <a:srgbClr val="000000"/>
                </a:solidFill>
              </a:rPr>
              <a:t>A legfontosabb tudnivalók</a:t>
            </a:r>
          </a:p>
        </p:txBody>
      </p:sp>
    </p:spTree>
    <p:extLst>
      <p:ext uri="{BB962C8B-B14F-4D97-AF65-F5344CB8AC3E}">
        <p14:creationId xmlns:p14="http://schemas.microsoft.com/office/powerpoint/2010/main" val="3780757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>
            <a:off x="114300" y="1443180"/>
            <a:ext cx="11871511" cy="277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Többféle módon tehetünk szert pénzre, jövedelemre. A lehetséges jövedelemforrások közül az állam által kötelezően garantált jövedelem a nyugdíj, amely általában az időskorúak bevétele, és amelyet a törvényesen bejelentett, munkával töltött – úgynevezett aktív – évek alatt megszerzett fizetés alapján nyújt az állam. Ahhoz, hogy nyugdíjat kaphassunk, a társadalombiztosítási rendszerben jogosultságot kell szereznünk. </a:t>
            </a:r>
            <a:br>
              <a:rPr lang="hu-HU" sz="3600" baseline="30000" dirty="0"/>
            </a:br>
            <a:r>
              <a:rPr lang="hu-HU" sz="3600" baseline="30000" dirty="0"/>
              <a:t>A nyugdíj összege attól függ, hogy korábban mennyi ideig dolgoztunk, </a:t>
            </a:r>
            <a:br>
              <a:rPr lang="hu-HU" sz="3600" baseline="30000" dirty="0"/>
            </a:br>
            <a:r>
              <a:rPr lang="hu-HU" sz="3600" baseline="30000" dirty="0"/>
              <a:t>és mennyi volt a jövedelmünk, amely után nyugdíjjárulékot fizettünk.</a:t>
            </a:r>
          </a:p>
        </p:txBody>
      </p:sp>
      <p:sp>
        <p:nvSpPr>
          <p:cNvPr id="16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27–28. Nyugdíjas évek</a:t>
            </a:r>
          </a:p>
        </p:txBody>
      </p:sp>
      <p:sp>
        <p:nvSpPr>
          <p:cNvPr id="17" name="Téglalap 16"/>
          <p:cNvSpPr/>
          <p:nvPr/>
        </p:nvSpPr>
        <p:spPr>
          <a:xfrm>
            <a:off x="0" y="85840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A. </a:t>
            </a:r>
            <a:r>
              <a:rPr lang="hu-HU" sz="4800" b="1" baseline="30000" dirty="0">
                <a:solidFill>
                  <a:srgbClr val="6E32A0"/>
                </a:solidFill>
              </a:rPr>
              <a:t>Mi a nyugdíj?</a:t>
            </a:r>
          </a:p>
        </p:txBody>
      </p:sp>
      <p:pic>
        <p:nvPicPr>
          <p:cNvPr id="1030" name="Picture 6" descr="H:\--LACOM--\PAK konyv\-konyv-\--prezi--\27-28\grafikon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445" y="3250266"/>
            <a:ext cx="5295900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églalap 1"/>
          <p:cNvSpPr/>
          <p:nvPr/>
        </p:nvSpPr>
        <p:spPr>
          <a:xfrm>
            <a:off x="114300" y="4213618"/>
            <a:ext cx="6096000" cy="23857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Ha tehát rövid ideig és alacsony fizetésért dolgozunk, akkor alacsonyabb lesz a nyugdíjunk. Ez egyben azt is jelenti, hogy nem a nyugdíj előtti években kapott fizetés alapján, hanem az összes munkával töltött év alatt kapott fizetésből számolják a nyugdíjat. </a:t>
            </a:r>
          </a:p>
        </p:txBody>
      </p:sp>
    </p:spTree>
    <p:extLst>
      <p:ext uri="{BB962C8B-B14F-4D97-AF65-F5344CB8AC3E}">
        <p14:creationId xmlns:p14="http://schemas.microsoft.com/office/powerpoint/2010/main" val="957924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>
            <a:off x="114301" y="1244093"/>
            <a:ext cx="868007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Mivel a munkával szerzett keresethez képest a kapott nyugdíj jellemzően kevesebb, ha korábban nem spóroltunk a nyugdíjas éveinkre, akkor könnyen előfordulhat, hogy a nyugdíjba vonulás után kevesebb pénzből kell gazdálkodnunk. Habár több lesz a szabadidőnk, mivel nem kell dolgoznunk, ugyanakkor jóval kisebb összegből leszünk kénytelenek megélni, ha nincs megtakarításunk.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hiányzó, úgynevezett járadék típusú jövedelmet csak úgy tudjuk pótolni, és egyéb befektetésből származó jövedelmet csak akkor kaphatunk, ha erről korábban magunk gondoskodtunk vagy gondoskodunk. Munkát szinte bármikor lehet vállalni, és a kapott fizetéssel ki lehet egészíteni a jövedelmet, ám ahogy egyre idősebbek leszünk, ez a bevételi forrás egyre bizonytalanabbá válik. </a:t>
            </a:r>
          </a:p>
        </p:txBody>
      </p:sp>
      <p:sp>
        <p:nvSpPr>
          <p:cNvPr id="16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27–28. Nyugdíjas évek – </a:t>
            </a:r>
            <a:r>
              <a:rPr lang="hu-HU" sz="2400" b="1" baseline="30000" dirty="0"/>
              <a:t>A. </a:t>
            </a:r>
            <a:r>
              <a:rPr lang="hu-HU" sz="2400" b="1" baseline="30000" dirty="0">
                <a:solidFill>
                  <a:srgbClr val="6E32A0"/>
                </a:solidFill>
              </a:rPr>
              <a:t>Mi a nyugdíj?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8976364" y="1255058"/>
            <a:ext cx="3050694" cy="4840941"/>
          </a:xfrm>
          <a:prstGeom prst="roundRect">
            <a:avLst>
              <a:gd name="adj" fmla="val 3833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9099176" y="1348506"/>
            <a:ext cx="286691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Jó, ha tudod!</a:t>
            </a:r>
          </a:p>
          <a:p>
            <a:pPr algn="just"/>
            <a:r>
              <a:rPr lang="hu-HU" sz="3600" baseline="30000" dirty="0"/>
              <a:t>A hatályos törvények szerint öregségi nyugdíjra az a személy jogosult, aki legalább 20 évet dolgozott, és a rá vonatkozó öregséginyugdíj-korhatárt (amit 2022-ig fokozatosan 65 évre emelnek) betöltötte. </a:t>
            </a:r>
          </a:p>
        </p:txBody>
      </p:sp>
    </p:spTree>
    <p:extLst>
      <p:ext uri="{BB962C8B-B14F-4D97-AF65-F5344CB8AC3E}">
        <p14:creationId xmlns:p14="http://schemas.microsoft.com/office/powerpoint/2010/main" val="3483939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>
            <a:off x="0" y="1443180"/>
            <a:ext cx="8915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3600" baseline="30000" dirty="0"/>
              <a:t>A nyugdíjas években az állam biztosítja számunkra a további életünkben a havi nyugdíjat. Ezt a rendszert első pillérnek is nevezik. </a:t>
            </a:r>
          </a:p>
          <a:p>
            <a:pPr algn="just"/>
            <a:r>
              <a:rPr lang="hu-HU" sz="3600" baseline="30000" dirty="0"/>
              <a:t>A társadalombiztosítási rendszer a nyugdíjak fizetésének forrását alapvetően két helyről biztosítja:</a:t>
            </a:r>
          </a:p>
          <a:p>
            <a:pPr algn="just"/>
            <a:r>
              <a:rPr lang="hu-HU" sz="3600" baseline="30000" dirty="0"/>
              <a:t>• A munkáltatók által a munkavállalók bruttó bére után fizetett 27 százalék szociális hozzájárulási adóból </a:t>
            </a:r>
          </a:p>
          <a:p>
            <a:pPr algn="just"/>
            <a:r>
              <a:rPr lang="hu-HU" sz="3600" baseline="30000" dirty="0"/>
              <a:t>• és a munkavállalók által fizetett, a bruttó jövedelem 10 százalékát kitevő nyugdíjjárulékból.</a:t>
            </a:r>
          </a:p>
          <a:p>
            <a:pPr algn="just"/>
            <a:r>
              <a:rPr lang="hu-HU" sz="3600" baseline="30000" dirty="0"/>
              <a:t>Minden állam – így Magyarország is – arra törekszik, hogy a nyugdíjalapot egyensúlyban tartsa, és a központi költségvetést ne terhelje túl ilyen kiadással.</a:t>
            </a:r>
          </a:p>
          <a:p>
            <a:pPr algn="just"/>
            <a:r>
              <a:rPr lang="hu-HU" sz="3600" baseline="30000" dirty="0"/>
              <a:t>A jelenlegi nyugdíjasok számára a mostani munkavállalóktól levont összegekből (nyugdíjjárulék) fizeti az állam a nyugdíjakat, a jövő nyugdíjasai pedig az akkori dolgozók fizetéséből levont összegeket kapják majd meg. Ezt a rendszert felosztó-kirovó rendszernek hívják. </a:t>
            </a:r>
          </a:p>
        </p:txBody>
      </p:sp>
      <p:sp>
        <p:nvSpPr>
          <p:cNvPr id="16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27–28. Nyugdíjas évek</a:t>
            </a:r>
          </a:p>
        </p:txBody>
      </p:sp>
      <p:sp>
        <p:nvSpPr>
          <p:cNvPr id="17" name="Téglalap 16"/>
          <p:cNvSpPr/>
          <p:nvPr/>
        </p:nvSpPr>
        <p:spPr>
          <a:xfrm>
            <a:off x="0" y="85840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B. </a:t>
            </a:r>
            <a:r>
              <a:rPr lang="hu-HU" sz="4800" b="1" baseline="30000" dirty="0">
                <a:solidFill>
                  <a:srgbClr val="6E32A0"/>
                </a:solidFill>
              </a:rPr>
              <a:t>Ki fizeti a nyugdíjakat és miből?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8976364" y="1443180"/>
            <a:ext cx="3050694" cy="4840941"/>
          </a:xfrm>
          <a:prstGeom prst="roundRect">
            <a:avLst>
              <a:gd name="adj" fmla="val 3833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9099176" y="1536628"/>
            <a:ext cx="28669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Jó, ha tudod!</a:t>
            </a:r>
          </a:p>
          <a:p>
            <a:pPr algn="just"/>
            <a:r>
              <a:rPr lang="hu-HU" sz="3600" baseline="30000" dirty="0"/>
              <a:t>A piramis vagy gúla alakú korfa fiatal korösszetételű népességre, a harang alak a változatlan korösszetételű népességre, a hagyma vagy urna alak az öreg korösszetételű népességre utal. </a:t>
            </a:r>
          </a:p>
        </p:txBody>
      </p:sp>
    </p:spTree>
    <p:extLst>
      <p:ext uri="{BB962C8B-B14F-4D97-AF65-F5344CB8AC3E}">
        <p14:creationId xmlns:p14="http://schemas.microsoft.com/office/powerpoint/2010/main" val="629896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2278</TotalTime>
  <Words>1304</Words>
  <Application>Microsoft Office PowerPoint</Application>
  <PresentationFormat>Szélesvásznú</PresentationFormat>
  <Paragraphs>70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Myriad Pro</vt:lpstr>
      <vt:lpstr>Office-téma</vt:lpstr>
      <vt:lpstr>27–28. Nyugdíjas évek</vt:lpstr>
      <vt:lpstr>PowerPoint-bemutató</vt:lpstr>
      <vt:lpstr>PowerPoint-bemutató</vt:lpstr>
      <vt:lpstr>PowerPoint-bemutató</vt:lpstr>
      <vt:lpstr>PowerPoint-bemutató</vt:lpstr>
      <vt:lpstr>Összegzés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27–28. Nyugdíjas évek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Mindenár .hu</dc:creator>
  <cp:lastModifiedBy>Merényi Zsuzsanna</cp:lastModifiedBy>
  <cp:revision>179</cp:revision>
  <dcterms:created xsi:type="dcterms:W3CDTF">2016-02-25T10:27:13Z</dcterms:created>
  <dcterms:modified xsi:type="dcterms:W3CDTF">2016-04-01T13:40:57Z</dcterms:modified>
</cp:coreProperties>
</file>