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308" r:id="rId3"/>
    <p:sldId id="354" r:id="rId4"/>
    <p:sldId id="355" r:id="rId5"/>
    <p:sldId id="362" r:id="rId6"/>
    <p:sldId id="356" r:id="rId7"/>
    <p:sldId id="357" r:id="rId8"/>
    <p:sldId id="271" r:id="rId9"/>
    <p:sldId id="279" r:id="rId10"/>
    <p:sldId id="359" r:id="rId11"/>
    <p:sldId id="360" r:id="rId12"/>
    <p:sldId id="341" r:id="rId13"/>
    <p:sldId id="363" r:id="rId14"/>
    <p:sldId id="342" r:id="rId15"/>
    <p:sldId id="274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32A0"/>
    <a:srgbClr val="FDF4AE"/>
    <a:srgbClr val="D3F4FF"/>
    <a:srgbClr val="F7EDBF"/>
    <a:srgbClr val="F1E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14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0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60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649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668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29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028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035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875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69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504CB-8247-424B-A5D3-1B0E1B340D4A}" type="datetimeFigureOut">
              <a:rPr lang="hu-HU" smtClean="0"/>
              <a:t>2016. 04. 01.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89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24100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23–24. Hitelekhez kapcsolódó </a:t>
            </a:r>
            <a:br>
              <a:rPr lang="hu-HU" sz="7200" b="1" baseline="30000" dirty="0">
                <a:solidFill>
                  <a:srgbClr val="6E32A0"/>
                </a:solidFill>
                <a:latin typeface="+mn-lt"/>
              </a:rPr>
            </a:br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pénzügyi számítások</a:t>
            </a:r>
          </a:p>
        </p:txBody>
      </p:sp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638175" y="2788945"/>
            <a:ext cx="11420475" cy="2353577"/>
          </a:xfrm>
        </p:spPr>
        <p:txBody>
          <a:bodyPr>
            <a:noAutofit/>
          </a:bodyPr>
          <a:lstStyle/>
          <a:p>
            <a:pPr algn="l"/>
            <a:r>
              <a:rPr lang="hu-HU" sz="4800" b="1" baseline="30000" dirty="0">
                <a:solidFill>
                  <a:srgbClr val="6E32A0"/>
                </a:solidFill>
              </a:rPr>
              <a:t>A. Milyen hiteltörlesztési módokat különböztetünk meg? </a:t>
            </a:r>
          </a:p>
          <a:p>
            <a:pPr algn="l"/>
            <a:r>
              <a:rPr lang="hu-HU" sz="4800" b="1" baseline="30000" dirty="0">
                <a:solidFill>
                  <a:srgbClr val="6E32A0"/>
                </a:solidFill>
              </a:rPr>
              <a:t>B. Hogyan számítjuk a hitelek törlesztőrészletét?</a:t>
            </a:r>
          </a:p>
          <a:p>
            <a:pPr algn="l"/>
            <a:r>
              <a:rPr lang="hu-HU" sz="4800" b="1" baseline="30000" dirty="0">
                <a:solidFill>
                  <a:srgbClr val="6E32A0"/>
                </a:solidFill>
              </a:rPr>
              <a:t>C. Mire használható a THM, avagy mennyibe is kerülnek a hitelek?</a:t>
            </a:r>
          </a:p>
        </p:txBody>
      </p:sp>
    </p:spTree>
    <p:extLst>
      <p:ext uri="{BB962C8B-B14F-4D97-AF65-F5344CB8AC3E}">
        <p14:creationId xmlns:p14="http://schemas.microsoft.com/office/powerpoint/2010/main" val="6121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14301" y="780724"/>
            <a:ext cx="3821206" cy="5078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Az egyösszegű hiteltörlesztési módot akkor érdemes választani, ha tudjuk, hogy ugyan jelenleg nincs pénzünk, de a futamidő végére képessé válunk a teljes felvett hitel visszafizetésére, érdemes az úgynevezett egyösszegű hiteltörlesztést választani. Ezt a törlesztési megoldást leginkább a vállalkozások szokták igénybe venni.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 - </a:t>
            </a:r>
            <a:r>
              <a:rPr lang="hu-HU" sz="2400" b="1" baseline="30000" dirty="0"/>
              <a:t>A </a:t>
            </a:r>
            <a:r>
              <a:rPr lang="hu-HU" sz="2400" b="1" baseline="30000" dirty="0">
                <a:solidFill>
                  <a:srgbClr val="6E32A0"/>
                </a:solidFill>
              </a:rPr>
              <a:t>Milyen hiteltörlesztési módokat különböztetünk meg? </a:t>
            </a:r>
          </a:p>
        </p:txBody>
      </p:sp>
      <p:pic>
        <p:nvPicPr>
          <p:cNvPr id="2051" name="Picture 3" descr="H:\--LACOM--\PAK konyv\-konyv-\--prezi--\23-24\torlesztes-mo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753" y="780724"/>
            <a:ext cx="7958322" cy="593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70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14300" y="780724"/>
            <a:ext cx="7263653" cy="600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lineáris törlesztés fokozatosan csökkenő havi részletfizetéseket jelent. Ezt akkor érdemes vállalni, ha a jelenben nagyobb jövedelemmel rendelkezünk, és a jövőben csökken a hiteltörlesztésre rendelkezésre álló forrásunk, mert a várható bevételeink csökkenésére számíthatunk. Ennek oka lehet, hogy például nyugdíjba megyünk, és a nyugdíj összege nem éri el a fizetésünket, vagy gyermekünk születik, és ezáltal emelkednek a havi kiadásaink, vagy induló vállalkozásunkat szeretnénk támogatni, vagy másra szeretnénk többet költeni.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hazai lakossági banki gyakorlatban leginkább az annuitásos hitelek, vagyis az egyenletesen törlesztett hitelkonstrukciók terjedtek el. Ez nemcsak az áruvásárlási kölcsönökre, hanem a hosszú lejáratú jelzálogkölcsönökre is igaz.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 - </a:t>
            </a:r>
            <a:r>
              <a:rPr lang="hu-HU" sz="2400" b="1" baseline="30000" dirty="0"/>
              <a:t>A </a:t>
            </a:r>
            <a:r>
              <a:rPr lang="hu-HU" sz="2400" b="1" baseline="30000" dirty="0">
                <a:solidFill>
                  <a:srgbClr val="6E32A0"/>
                </a:solidFill>
              </a:rPr>
              <a:t>Milyen hiteltörlesztési módokat különböztetünk meg? 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7671250" y="780724"/>
            <a:ext cx="4147809" cy="5889017"/>
          </a:xfrm>
          <a:prstGeom prst="roundRect">
            <a:avLst>
              <a:gd name="adj" fmla="val 383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7671250" y="856357"/>
            <a:ext cx="415065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hitelek egyik alternatívája lehet a lízing. Ebben az esetben a lízingbe adó a lízingtárgyat (lakás, gépjármű) díj fizetése ellenében meghatározott időtartamra a fogyasztó használatába adja. A lízing fontos jellemzője, hogy a fogyasztó (lízingbe vevő) nem szerzi meg a lízingelt tárgy tulajdonjogát, azaz csak használhatja addig, amíg ki nem fizette az összes díjat. A lízingről még többet megtudhatsz az utolsó leckében.</a:t>
            </a:r>
          </a:p>
        </p:txBody>
      </p:sp>
    </p:spTree>
    <p:extLst>
      <p:ext uri="{BB962C8B-B14F-4D97-AF65-F5344CB8AC3E}">
        <p14:creationId xmlns:p14="http://schemas.microsoft.com/office/powerpoint/2010/main" val="1900014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6E32A0"/>
                </a:solidFill>
              </a:rPr>
              <a:t>Hogyan számítjuk a hitelek törlesztőrészletét?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  <p:pic>
        <p:nvPicPr>
          <p:cNvPr id="3074" name="Picture 2" descr="H:\--LACOM--\PAK konyv\-konyv-\--prezi--\23-24\szamit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2947307"/>
            <a:ext cx="771525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:\--LACOM--\PAK konyv\-konyv-\--prezi--\23-24\keple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26" y="1443180"/>
            <a:ext cx="1374775" cy="117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églalap 11"/>
          <p:cNvSpPr/>
          <p:nvPr/>
        </p:nvSpPr>
        <p:spPr>
          <a:xfrm>
            <a:off x="2040110" y="1470285"/>
            <a:ext cx="8573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3600" baseline="30000" dirty="0"/>
              <a:t>A törlesztési tervet az egyenlő részletösszegek ismeretében állíthatjuk össze úgy, hogy a részlet összegéből mindig az esedékes kamat összegét kivonva kapjuk meg a hitel tőkerészének törlesztésére jutó részt. </a:t>
            </a:r>
          </a:p>
        </p:txBody>
      </p:sp>
    </p:spTree>
    <p:extLst>
      <p:ext uri="{BB962C8B-B14F-4D97-AF65-F5344CB8AC3E}">
        <p14:creationId xmlns:p14="http://schemas.microsoft.com/office/powerpoint/2010/main" val="2520793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6E32A0"/>
                </a:solidFill>
              </a:rPr>
              <a:t>Hogyan számítjuk a hitelek törlesztőrészletét?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  <p:sp>
        <p:nvSpPr>
          <p:cNvPr id="15" name="Lekerekített téglalap 14"/>
          <p:cNvSpPr/>
          <p:nvPr/>
        </p:nvSpPr>
        <p:spPr>
          <a:xfrm>
            <a:off x="190500" y="4725679"/>
            <a:ext cx="11842563" cy="1990808"/>
          </a:xfrm>
          <a:prstGeom prst="roundRect">
            <a:avLst>
              <a:gd name="adj" fmla="val 4278"/>
            </a:avLst>
          </a:prstGeom>
          <a:solidFill>
            <a:schemeClr val="bg1"/>
          </a:solidFill>
          <a:ln w="38100">
            <a:solidFill>
              <a:srgbClr val="6E32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279400" y="4904971"/>
            <a:ext cx="115969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TIPP</a:t>
            </a:r>
          </a:p>
          <a:p>
            <a:pPr algn="just"/>
            <a:r>
              <a:rPr lang="hu-HU" sz="3600" baseline="30000" dirty="0"/>
              <a:t>Aki szeretne ebben a témában jobban elmélyedni, annak többek között az annuitásos sorozatok számolását kell elsajátítania. Lényegesen egyszerűbb, ha az Excel táblázatkezelő program RÉSZLET függvényét használjuk, amely a törlesztési időszakra vonatkozó törlesztési összeget számítja ki állandó nagyságú törlesztőrészletek és kamatláb esetén. </a:t>
            </a:r>
          </a:p>
        </p:txBody>
      </p:sp>
      <p:sp>
        <p:nvSpPr>
          <p:cNvPr id="17" name="Lekerekített téglalap 16"/>
          <p:cNvSpPr/>
          <p:nvPr/>
        </p:nvSpPr>
        <p:spPr>
          <a:xfrm>
            <a:off x="190500" y="1288492"/>
            <a:ext cx="11842563" cy="3361554"/>
          </a:xfrm>
          <a:prstGeom prst="roundRect">
            <a:avLst>
              <a:gd name="adj" fmla="val 383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17"/>
          <p:cNvSpPr/>
          <p:nvPr/>
        </p:nvSpPr>
        <p:spPr>
          <a:xfrm>
            <a:off x="279400" y="1364124"/>
            <a:ext cx="117536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kezelési költség a pénzügyi szolgáltatás igénybevételének díja, amelynek mértékét a bankok hirdetményben teszik közzé, és általában a teljes futamidő alatt kell fizetni. Egyes bankok a hitelösszeg alapján számolják ki az évente fizetendő összeget, mások az előző év vagy az előző hónap végén fennálló tartozás alapján. Gyakran lehet találkozni 0 százalékos kamattal hirdetett termékekkel a reklámkiadványokban, amelyek kezelési költsége igen magas, így az ingyenesnek gondolt hitel akár 23 százalékos </a:t>
            </a:r>
            <a:r>
              <a:rPr lang="hu-HU" sz="3600" baseline="30000" dirty="0" err="1"/>
              <a:t>THM-et</a:t>
            </a:r>
            <a:r>
              <a:rPr lang="hu-HU" sz="3600" baseline="30000" dirty="0"/>
              <a:t> is jelenthet a valóságban. Más esetben 0 százalékos </a:t>
            </a:r>
            <a:r>
              <a:rPr lang="hu-HU" sz="3600" baseline="30000" dirty="0" err="1"/>
              <a:t>THM-mel</a:t>
            </a:r>
            <a:r>
              <a:rPr lang="hu-HU" sz="3600" baseline="30000" dirty="0"/>
              <a:t> találkozhatunk egyes ajánlatokban. Itt viszont érdemes figyelni az egyéb költségekre, és arra, hogy esetleg így kötelez el minket hosszú távra az áruházlánc. </a:t>
            </a:r>
          </a:p>
        </p:txBody>
      </p:sp>
    </p:spTree>
    <p:extLst>
      <p:ext uri="{BB962C8B-B14F-4D97-AF65-F5344CB8AC3E}">
        <p14:creationId xmlns:p14="http://schemas.microsoft.com/office/powerpoint/2010/main" val="2142679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85615" y="1372184"/>
            <a:ext cx="1182077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</a:t>
            </a:r>
            <a:r>
              <a:rPr lang="hu-HU" sz="3600" baseline="30000" dirty="0" err="1"/>
              <a:t>teljeshiteldíj-mutató</a:t>
            </a:r>
            <a:r>
              <a:rPr lang="hu-HU" sz="3600" baseline="30000" dirty="0"/>
              <a:t>  jó támpontot ad azzal kapcsolatban, hogy a felvenni kívánt kölcsön más hitelekhez képest milyen arányban tartalmazza a költségeket. A THM a hitelköltség százalékos kifejezése, melynek segítségével össze tudjuk hasonlítani a bankok ajánlatait.</a:t>
            </a:r>
          </a:p>
        </p:txBody>
      </p:sp>
      <p:sp>
        <p:nvSpPr>
          <p:cNvPr id="7" name="Téglalap 6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C. </a:t>
            </a:r>
            <a:r>
              <a:rPr lang="hu-HU" sz="4800" b="1" baseline="30000" dirty="0">
                <a:solidFill>
                  <a:srgbClr val="6E32A0"/>
                </a:solidFill>
              </a:rPr>
              <a:t>Mire használható a THM, avagy mennyibe is kerülnek a hitelek?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  <p:sp>
        <p:nvSpPr>
          <p:cNvPr id="6" name="Téglalap 5"/>
          <p:cNvSpPr/>
          <p:nvPr/>
        </p:nvSpPr>
        <p:spPr>
          <a:xfrm>
            <a:off x="185615" y="2581039"/>
            <a:ext cx="6159737" cy="43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THM a hasonló termékek esetében is eltérhet.</a:t>
            </a:r>
            <a:r>
              <a:rPr lang="hu-HU" sz="3600" dirty="0"/>
              <a:t> </a:t>
            </a:r>
            <a:r>
              <a:rPr lang="hu-HU" sz="3600" baseline="30000" dirty="0"/>
              <a:t>Alacsonyabb költségű hitelek a jelzáloggal fedezett lakáscélú hitelek. Magasabb költséggel adják a jelzáloggal fedezett szabad felhasználású, vagyis vásárlói hiteleket. Még magasabb </a:t>
            </a:r>
            <a:r>
              <a:rPr lang="hu-HU" sz="3600" baseline="30000" dirty="0" err="1"/>
              <a:t>THM-mel</a:t>
            </a:r>
            <a:r>
              <a:rPr lang="hu-HU" sz="3600" baseline="30000" dirty="0"/>
              <a:t> adják a fedezetlen középtávú és rövid távú hiteleket, mint például az áruhitel vagy a hitelkártyahitel. Ehhez áll közel kockázatban és költségben a munkabér-folyósítás fedezete mellett nyújtott folyószámlahitel. 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6530967" y="2492347"/>
            <a:ext cx="5547733" cy="4169302"/>
          </a:xfrm>
          <a:prstGeom prst="roundRect">
            <a:avLst>
              <a:gd name="adj" fmla="val 3833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6530967" y="2658208"/>
            <a:ext cx="547370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THM személyre szabott ajánlat esetén eltérő lehet. Ugyanattól a banktól ugyanazt a hitelterméket az egyik ügyfél drágábban, a másik olcsóbban kaphatja. A bankok a kockázatosabbnak ítélt ügyfeleiknek értelemszerűen csak drágábban adnak hitelt. A jó fizetőképességűnek értékelt ügyfelek könnyebben juthatnak hitelhez és gyakran kedvezőbb ajánlatok közül választhatnak.</a:t>
            </a:r>
          </a:p>
        </p:txBody>
      </p:sp>
    </p:spTree>
    <p:extLst>
      <p:ext uri="{BB962C8B-B14F-4D97-AF65-F5344CB8AC3E}">
        <p14:creationId xmlns:p14="http://schemas.microsoft.com/office/powerpoint/2010/main" val="30524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17157" y="2339789"/>
            <a:ext cx="11893867" cy="3836894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6E32A0"/>
                </a:solidFill>
              </a:rPr>
              <a:t>Milyen hiteltörlesztési módokat különböztetnek meg?</a:t>
            </a:r>
            <a:r>
              <a:rPr lang="hu-HU" sz="3600" baseline="30000" dirty="0">
                <a:solidFill>
                  <a:srgbClr val="6E32A0"/>
                </a:solidFill>
              </a:rPr>
              <a:t> </a:t>
            </a:r>
            <a:r>
              <a:rPr lang="hu-HU" sz="3600" baseline="30000" dirty="0"/>
              <a:t>A hitelek törlesztésének két fő módja a lineáris vagy az annuitásos. Az előbbi esetben az állandó tőketörlesztés összességében alacsonyabb kamattörlesztést eredményez az annuitásoshoz képest. Az utóbbi esetben a havi törlesztőrészlet állandó; idővel a kamattörlesztés aránya csökken, a tőketörlesztés pedig nő.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6E32A0"/>
                </a:solidFill>
              </a:rPr>
              <a:t>Hogyan számítjuk a hitelek törlesztőrészletét?</a:t>
            </a:r>
            <a:r>
              <a:rPr lang="hu-HU" sz="3600" baseline="30000" dirty="0">
                <a:solidFill>
                  <a:srgbClr val="6E32A0"/>
                </a:solidFill>
              </a:rPr>
              <a:t> </a:t>
            </a:r>
            <a:r>
              <a:rPr lang="hu-HU" sz="3600" baseline="30000" dirty="0"/>
              <a:t>A számítás a kamatozás módjától függ. Gyakorlati szempontból érdemes megbízható forrásból származó, nyilvánosan hozzáférhető hitelkalkulátorokat vagy a táblázatkezelő alkalmazások pénzügyi függvényeit használni.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6E32A0"/>
                </a:solidFill>
              </a:rPr>
              <a:t>Mire használható a THM, avagy mennyibe kerülnek a hitelek?</a:t>
            </a:r>
            <a:r>
              <a:rPr lang="hu-HU" sz="3600" baseline="30000" dirty="0">
                <a:solidFill>
                  <a:srgbClr val="6E32A0"/>
                </a:solidFill>
              </a:rPr>
              <a:t> </a:t>
            </a:r>
            <a:r>
              <a:rPr lang="hu-HU" sz="3600" baseline="30000" dirty="0"/>
              <a:t>A teljeshiteldíj-mutató lényegében a hitelköltség százalékos kifejezése. A THM nagyon jó támpontot nyújt ahhoz, hogy az adott hitelre vetített tervezhető összköltségeket más hitelekével össze tudjuk hasonlítani.</a:t>
            </a:r>
            <a:endParaRPr lang="hu-HU" sz="3600" dirty="0">
              <a:solidFill>
                <a:srgbClr val="6E32A0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0" y="-78331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i="0" u="none" strike="noStrike" baseline="30000" dirty="0">
                <a:solidFill>
                  <a:srgbClr val="000000"/>
                </a:solidFill>
                <a:latin typeface="Myriad Pro" panose="020B0503030403020204" pitchFamily="34" charset="0"/>
              </a:rPr>
              <a:t>A legfontosabb tudnivalók</a:t>
            </a:r>
          </a:p>
        </p:txBody>
      </p:sp>
      <p:sp>
        <p:nvSpPr>
          <p:cNvPr id="7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24100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23–24. Hitelekhez kapcsolódó </a:t>
            </a:r>
            <a:br>
              <a:rPr lang="hu-HU" sz="7200" b="1" baseline="30000" dirty="0">
                <a:solidFill>
                  <a:srgbClr val="6E32A0"/>
                </a:solidFill>
                <a:latin typeface="+mn-lt"/>
              </a:rPr>
            </a:br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pénzügyi számítások</a:t>
            </a:r>
          </a:p>
        </p:txBody>
      </p:sp>
    </p:spTree>
    <p:extLst>
      <p:ext uri="{BB962C8B-B14F-4D97-AF65-F5344CB8AC3E}">
        <p14:creationId xmlns:p14="http://schemas.microsoft.com/office/powerpoint/2010/main" val="250228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085850" y="1362076"/>
            <a:ext cx="9963150" cy="3771900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085850" y="1457610"/>
            <a:ext cx="99631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A hitelkamat visszavág</a:t>
            </a:r>
          </a:p>
          <a:p>
            <a:pPr algn="just"/>
            <a:r>
              <a:rPr lang="hu-HU" sz="3600" baseline="30000" dirty="0"/>
              <a:t>A Molnár család mindent megfontolva úgy dönt, hogy 1 millió forint hitelt vesz fel a ház korszerűsítésére, 800 ezer forintot pedig a megtakarításaiból csoportosít át. Anyu vezetésével kiválasztják a THM alapján legkedvezőbbnek tűnő, 5 évre szóló banki ajánlatot. A hitelszerződés megkötése előtt áttekintették, hogy a hitel havi törlesztésére mennyit tudnak biztonsággal félretenni. A banki tájékoztatóban azonban két példát is találtak ugyanakkora, 10 százalékos  kamatozással, évi egyszeri törlesztéssel a lehetséges törlesztési ütemezésre. Apu gyorsan el is dönti: Azt kell választani, amelyiknél kisebb a törlesztési összeg!</a:t>
            </a:r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A. </a:t>
            </a:r>
            <a:r>
              <a:rPr lang="hu-HU" sz="4800" b="1" baseline="30000" dirty="0">
                <a:solidFill>
                  <a:srgbClr val="6E32A0"/>
                </a:solidFill>
              </a:rPr>
              <a:t>Milyen hiteltörlesztési módokat különböztetünk meg? </a:t>
            </a:r>
          </a:p>
        </p:txBody>
      </p:sp>
    </p:spTree>
    <p:extLst>
      <p:ext uri="{BB962C8B-B14F-4D97-AF65-F5344CB8AC3E}">
        <p14:creationId xmlns:p14="http://schemas.microsoft.com/office/powerpoint/2010/main" val="44790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8" name="Lekerekített téglalap 7"/>
          <p:cNvSpPr/>
          <p:nvPr/>
        </p:nvSpPr>
        <p:spPr>
          <a:xfrm>
            <a:off x="161925" y="819150"/>
            <a:ext cx="11912845" cy="5857875"/>
          </a:xfrm>
          <a:prstGeom prst="roundRect">
            <a:avLst>
              <a:gd name="adj" fmla="val 3405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257175" y="947881"/>
            <a:ext cx="118175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Készíts a táblázat mintájára egy-egy összefoglalót a kétféle törlesztési módról!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Hogyan alakul a pénzáramlás, a tőketörlesztés, a kamat és a fizetendő részlet nagysága az „A” táblázatban ismertetett hiteltörlesztés esetén?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Hogyan alakul a pénzáramlás, a tőketörlesztés, a kamat és a fizetendő részlet nagysága a „B” táblázatban található hiteltörlesztés esetén?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Lehet-e apu felvetésére egyértelmű választ adni? Mit gondolsz?</a:t>
            </a:r>
            <a:endParaRPr lang="hu-HU" sz="3600" baseline="30000" dirty="0">
              <a:solidFill>
                <a:srgbClr val="000000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3605643"/>
            <a:ext cx="5810250" cy="303143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520" y="3604638"/>
            <a:ext cx="5810250" cy="3013391"/>
          </a:xfrm>
          <a:prstGeom prst="rect">
            <a:avLst/>
          </a:prstGeom>
        </p:spPr>
      </p:pic>
      <p:sp>
        <p:nvSpPr>
          <p:cNvPr id="9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 – </a:t>
            </a:r>
            <a:r>
              <a:rPr lang="hu-HU" sz="2400" b="1" baseline="30000" dirty="0"/>
              <a:t>A. </a:t>
            </a:r>
            <a:r>
              <a:rPr lang="hu-HU" sz="2400" b="1" baseline="30000" dirty="0">
                <a:solidFill>
                  <a:srgbClr val="6E32A0"/>
                </a:solidFill>
              </a:rPr>
              <a:t>Milyen hiteltörlesztési módokat különböztetünk meg? </a:t>
            </a:r>
          </a:p>
        </p:txBody>
      </p:sp>
    </p:spTree>
    <p:extLst>
      <p:ext uri="{BB962C8B-B14F-4D97-AF65-F5344CB8AC3E}">
        <p14:creationId xmlns:p14="http://schemas.microsoft.com/office/powerpoint/2010/main" val="10714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263524" y="1630466"/>
            <a:ext cx="11496675" cy="4060824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527047" y="1808603"/>
            <a:ext cx="112331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3600" b="1" baseline="30000" dirty="0"/>
              <a:t>Hosszabbítsuk meg a takarót!</a:t>
            </a:r>
          </a:p>
          <a:p>
            <a:pPr algn="just"/>
            <a:endParaRPr lang="hu-HU" sz="3600" b="1" baseline="30000" dirty="0"/>
          </a:p>
          <a:p>
            <a:pPr algn="just"/>
            <a:r>
              <a:rPr lang="hu-HU" sz="3600" baseline="30000" dirty="0"/>
              <a:t>A Molnár család alaposan végiggondolta a lehetőségeit, és – számolva a hitelfelvétel kockázataival – eldöntötte, hogy az 1 millió forint összegű hitelt az alábbi feltételekkel venné fel: </a:t>
            </a:r>
          </a:p>
          <a:p>
            <a:pPr algn="just"/>
            <a:r>
              <a:rPr lang="hu-HU" sz="3600" baseline="30000" dirty="0"/>
              <a:t>a kiválasztott bank éves kamatlábajánlata 9 százalék 5 éves futamidőre, annuitásos törlesztéssel, türelmi idő nélkül. </a:t>
            </a:r>
          </a:p>
          <a:p>
            <a:pPr algn="just"/>
            <a:endParaRPr lang="hu-HU" sz="3600" baseline="30000" dirty="0"/>
          </a:p>
          <a:p>
            <a:pPr algn="just"/>
            <a:r>
              <a:rPr lang="hu-HU" sz="3600" baseline="30000" dirty="0"/>
              <a:t>Bár a 9 százalék csábítónak tűnik, Peti mégis úgy gondolta, hogy inkább részletesen ellenőrzi az ajánlatot az interneten. 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6E32A0"/>
                </a:solidFill>
              </a:rPr>
              <a:t>Hogyan számítjuk a hitelek törlesztőrészletét?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</p:spTree>
    <p:extLst>
      <p:ext uri="{BB962C8B-B14F-4D97-AF65-F5344CB8AC3E}">
        <p14:creationId xmlns:p14="http://schemas.microsoft.com/office/powerpoint/2010/main" val="336733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6E32A0"/>
                </a:solidFill>
              </a:rPr>
              <a:t>Hogyan számítjuk a hitelek törlesztőrészletét?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3450" y="1362077"/>
            <a:ext cx="6438900" cy="8188737"/>
          </a:xfrm>
          <a:prstGeom prst="rect">
            <a:avLst/>
          </a:prstGeom>
        </p:spPr>
      </p:pic>
      <p:sp>
        <p:nvSpPr>
          <p:cNvPr id="8" name="Lekerekített téglalap 7"/>
          <p:cNvSpPr/>
          <p:nvPr/>
        </p:nvSpPr>
        <p:spPr>
          <a:xfrm>
            <a:off x="5772150" y="1362077"/>
            <a:ext cx="6302620" cy="5156858"/>
          </a:xfrm>
          <a:prstGeom prst="roundRect">
            <a:avLst>
              <a:gd name="adj" fmla="val 3405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5838825" y="1490807"/>
            <a:ext cx="62359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Az ellenőrzés során kiderült: a 9%-os kamatlábon felül évente 1</a:t>
            </a:r>
            <a:r>
              <a:rPr lang="hu-HU" sz="3600" dirty="0"/>
              <a:t> </a:t>
            </a:r>
            <a:r>
              <a:rPr lang="hu-HU" sz="3600" baseline="30000" dirty="0"/>
              <a:t>%-os kezelési költséget is felszámít a bank a folyósított összegre, és a hitel folyósításakor további 1% egyszeri folyósítási díjat is kell fizetni. A bank ajánlata alapján a THM 12,1%.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Számold ki, hogy mekkora a havi törlesztőrészlet, és hogy mekkora összeget fognak  összesen törleszteni a banknak!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Mekkora folyósítási díjat fizetnek Molnárék?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Számold ki, összesen mennyi kamatot és kezelési költséget</a:t>
            </a:r>
            <a:r>
              <a:rPr lang="hu-HU" sz="3600" dirty="0"/>
              <a:t> </a:t>
            </a:r>
            <a:r>
              <a:rPr lang="hu-HU" sz="3600" baseline="30000" dirty="0"/>
              <a:t>fognak összesen törleszteni a banknak!</a:t>
            </a:r>
            <a:endParaRPr lang="hu-HU" sz="3600" baseline="30000" dirty="0">
              <a:solidFill>
                <a:srgbClr val="000000"/>
              </a:solidFill>
            </a:endParaRP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</p:spTree>
    <p:extLst>
      <p:ext uri="{BB962C8B-B14F-4D97-AF65-F5344CB8AC3E}">
        <p14:creationId xmlns:p14="http://schemas.microsoft.com/office/powerpoint/2010/main" val="29348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61925" y="1362076"/>
            <a:ext cx="4943476" cy="5324474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61925" y="1532596"/>
            <a:ext cx="495300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Mosógép hozomra</a:t>
            </a:r>
          </a:p>
          <a:p>
            <a:pPr algn="just"/>
            <a:r>
              <a:rPr lang="hu-HU" sz="3600" baseline="30000" dirty="0"/>
              <a:t>Molnár anyu a mosógépek között talált egy energiatakarékos, alacsony vízfogyasztású típust. Első látásra beleszeretett a készülékbe, amelynek egyetlen baja van: jóval drágább, mint a korábban kiválasztott készülék. Az eladó megnyugtatja, hogy most akciósan is megkaphatja kétéves hitelre 35,47 százalék THM mellett. Anyu gondolkodóba esik, hiszen bár két évig tart ez a hitel, de még így is alacsonyabb havi törlesztőrészlettel jár, mint a korábbi ajánlat esetén.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C. </a:t>
            </a:r>
            <a:r>
              <a:rPr lang="hu-HU" sz="4800" b="1" baseline="30000" dirty="0">
                <a:solidFill>
                  <a:srgbClr val="6E32A0"/>
                </a:solidFill>
              </a:rPr>
              <a:t>Mire használható a THM, avagy mennyibe is kerülnek a hitelek?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6" r="-3326"/>
          <a:stretch/>
        </p:blipFill>
        <p:spPr>
          <a:xfrm>
            <a:off x="5267326" y="1873746"/>
            <a:ext cx="7017236" cy="3970575"/>
          </a:xfrm>
          <a:prstGeom prst="rect">
            <a:avLst/>
          </a:prstGeom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</p:spTree>
    <p:extLst>
      <p:ext uri="{BB962C8B-B14F-4D97-AF65-F5344CB8AC3E}">
        <p14:creationId xmlns:p14="http://schemas.microsoft.com/office/powerpoint/2010/main" val="280025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8" name="Lekerekített téglalap 7"/>
          <p:cNvSpPr/>
          <p:nvPr/>
        </p:nvSpPr>
        <p:spPr>
          <a:xfrm>
            <a:off x="142875" y="800102"/>
            <a:ext cx="11931895" cy="5905498"/>
          </a:xfrm>
          <a:prstGeom prst="roundRect">
            <a:avLst>
              <a:gd name="adj" fmla="val 3405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247650" y="928832"/>
            <a:ext cx="118271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</a:pPr>
            <a:r>
              <a:rPr lang="hu-HU" sz="3200" baseline="30000" dirty="0"/>
              <a:t>Gondold végig, és válaszolj a következő kérdésekre az alábbi információk alapján: a termék</a:t>
            </a:r>
            <a:r>
              <a:rPr lang="hu-HU" sz="3200" dirty="0"/>
              <a:t> </a:t>
            </a:r>
            <a:r>
              <a:rPr lang="hu-HU" sz="3200" baseline="30000" dirty="0"/>
              <a:t>(mosógép) ára 150 000 Ft,</a:t>
            </a:r>
            <a:r>
              <a:rPr lang="hu-HU" sz="3200" dirty="0"/>
              <a:t> </a:t>
            </a:r>
            <a:r>
              <a:rPr lang="en-US" sz="3200" baseline="30000" dirty="0"/>
              <a:t>a </a:t>
            </a:r>
            <a:r>
              <a:rPr lang="hu-HU" sz="3200" baseline="30000" dirty="0"/>
              <a:t>hitel összege </a:t>
            </a:r>
            <a:r>
              <a:rPr lang="en-US" sz="3200" baseline="30000" dirty="0"/>
              <a:t>150 000 Ft</a:t>
            </a:r>
            <a:r>
              <a:rPr lang="hu-HU" sz="3200" baseline="30000" dirty="0"/>
              <a:t>,</a:t>
            </a:r>
            <a:r>
              <a:rPr lang="hu-HU" sz="3200" dirty="0"/>
              <a:t> </a:t>
            </a:r>
            <a:r>
              <a:rPr lang="hu-HU" sz="3200" baseline="30000" dirty="0"/>
              <a:t>a futamidő 24 hónap,a kamat évi 20%,</a:t>
            </a:r>
            <a:r>
              <a:rPr lang="hu-HU" sz="3200" dirty="0"/>
              <a:t> </a:t>
            </a:r>
            <a:r>
              <a:rPr lang="hu-HU" sz="3200" baseline="30000" dirty="0"/>
              <a:t>az egyszeri hitelbírálati díj 6%,</a:t>
            </a:r>
            <a:r>
              <a:rPr lang="hu-HU" sz="3200" dirty="0"/>
              <a:t> </a:t>
            </a:r>
            <a:r>
              <a:rPr lang="hu-HU" sz="3200" baseline="30000" dirty="0"/>
              <a:t>az éves kezelési költség 4%, ezt a törlesztés</a:t>
            </a:r>
            <a:r>
              <a:rPr lang="hu-HU" sz="3200" dirty="0"/>
              <a:t> </a:t>
            </a:r>
            <a:r>
              <a:rPr lang="hu-HU" sz="3200" baseline="30000" dirty="0"/>
              <a:t>időpontjában fennálló tartozásra számolják, amely így összesen 7 329 Ft, a visszafizetés és a kamat havonta annuitásos formában esedékes, a havi törlesztés 7 939,7 Ft,</a:t>
            </a:r>
            <a:r>
              <a:rPr lang="hu-HU" sz="3200" dirty="0"/>
              <a:t> </a:t>
            </a:r>
            <a:r>
              <a:rPr lang="hu-HU" sz="3200" baseline="30000" dirty="0"/>
              <a:t>türelmi idő nincs. </a:t>
            </a:r>
            <a:endParaRPr lang="hu-HU" sz="3200" baseline="30000" dirty="0">
              <a:solidFill>
                <a:srgbClr val="000000"/>
              </a:solidFill>
            </a:endParaRPr>
          </a:p>
          <a:p>
            <a:pPr marL="266700" indent="-266700"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 </a:t>
            </a:r>
            <a:endParaRPr lang="hu-HU" sz="3600" baseline="30000" dirty="0">
              <a:solidFill>
                <a:srgbClr val="000000"/>
              </a:solidFill>
            </a:endParaRP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-1" y="0"/>
            <a:ext cx="9869761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spc="-30" baseline="30000" dirty="0">
                <a:solidFill>
                  <a:srgbClr val="6E32A0"/>
                </a:solidFill>
                <a:latin typeface="+mn-lt"/>
              </a:rPr>
              <a:t>23–24. Hitelekhez kapcsolódó pénzügyi számítások – </a:t>
            </a:r>
            <a:r>
              <a:rPr lang="hu-HU" sz="2400" b="1" spc="-30" baseline="30000" dirty="0"/>
              <a:t>C. </a:t>
            </a:r>
            <a:r>
              <a:rPr lang="hu-HU" sz="2400" b="1" spc="-30" baseline="30000" dirty="0">
                <a:solidFill>
                  <a:srgbClr val="6E32A0"/>
                </a:solidFill>
              </a:rPr>
              <a:t>Mire használható a THM, avagy mennyibe is kerülnek a hitelek?</a:t>
            </a:r>
          </a:p>
        </p:txBody>
      </p:sp>
      <p:sp>
        <p:nvSpPr>
          <p:cNvPr id="10" name="Téglalap 9"/>
          <p:cNvSpPr/>
          <p:nvPr/>
        </p:nvSpPr>
        <p:spPr>
          <a:xfrm>
            <a:off x="247649" y="2893533"/>
            <a:ext cx="58456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200" baseline="30000" dirty="0"/>
              <a:t>Mekkora összeget bocsát a bank a hitel folyósításakor Molnárék rendelkezésére valójában?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200" baseline="30000" dirty="0"/>
              <a:t>Milyen elemekből tevődik össze a banknak fizetendő törlesztőrészlet? Értelmezd az ábrát!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200" baseline="30000" dirty="0"/>
              <a:t>Mekkora a visszafizetendő kamat összege?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200" baseline="30000" dirty="0"/>
              <a:t>Mennyi a havi kezelési költség?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200" baseline="30000" dirty="0"/>
              <a:t>Mennyi lenne a havi kezelési költség, ha a teljes folyósított összegre vetítenék ezt a díjat?</a:t>
            </a:r>
            <a:endParaRPr lang="hu-HU" sz="3200" baseline="30000" dirty="0">
              <a:solidFill>
                <a:srgbClr val="000000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8076" y="2893533"/>
            <a:ext cx="5734703" cy="357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172677"/>
            <a:ext cx="12192000" cy="1219200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6E32A0"/>
                </a:solidFill>
                <a:latin typeface="+mn-lt"/>
              </a:rPr>
              <a:t>Összegzés</a:t>
            </a:r>
          </a:p>
        </p:txBody>
      </p:sp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3" name="Téglalap 2"/>
          <p:cNvSpPr/>
          <p:nvPr/>
        </p:nvSpPr>
        <p:spPr>
          <a:xfrm>
            <a:off x="0" y="3552122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6000" i="0" u="none" strike="noStrike" baseline="30000" dirty="0">
                <a:solidFill>
                  <a:srgbClr val="000000"/>
                </a:solidFill>
              </a:rPr>
              <a:t>A legfontosabb tudnivalók</a:t>
            </a:r>
          </a:p>
        </p:txBody>
      </p:sp>
    </p:spTree>
    <p:extLst>
      <p:ext uri="{BB962C8B-B14F-4D97-AF65-F5344CB8AC3E}">
        <p14:creationId xmlns:p14="http://schemas.microsoft.com/office/powerpoint/2010/main" val="378075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10000"/>
              </a:srgbClr>
            </a:gs>
            <a:gs pos="100000">
              <a:srgbClr val="7030A0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14300" y="1466524"/>
            <a:ext cx="119157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3600" baseline="30000" dirty="0"/>
              <a:t>Hitelfelvételkor az egyik legfontosabb döntési tényező a törlesztőrészlet mértéke, amely később éveken keresztül terhelheti a családi költségvetésünket. Ahhoz, hogy kiszámítsuk, havonta mekkora összeget kell fizetnünk, azt is meg kell értenünk, hogy milyen hiteltörlesztési rend szerint történik a hitel visszafizetése.</a:t>
            </a:r>
          </a:p>
          <a:p>
            <a:r>
              <a:rPr lang="hu-HU" sz="3600" baseline="30000" dirty="0"/>
              <a:t>A hiteltörlesztés során megkülönböztetik a tőketörlesztést és a fizetendő részletet. Míg a tő­ke­tör­lesz­tés a hitelállomány (kölcsöntartozás) változását jelzi, addig a fizetendő részlet a tőketörlesztésből, a kamatösszegből és egyéb járulékos díjakból tevődik össze. Hosszabb távú hiteleknél jellemzően az úgynevezett annuitásos törlesztéssel találkozunk, </a:t>
            </a:r>
            <a:br>
              <a:rPr lang="hu-HU" sz="3600" baseline="30000" dirty="0"/>
            </a:br>
            <a:r>
              <a:rPr lang="hu-HU" sz="3600" baseline="30000" dirty="0"/>
              <a:t>egyrészt azért, mert ez az adósok szempontjából </a:t>
            </a:r>
            <a:br>
              <a:rPr lang="hu-HU" sz="3600" baseline="30000" dirty="0"/>
            </a:br>
            <a:r>
              <a:rPr lang="hu-HU" sz="3600" baseline="30000" dirty="0"/>
              <a:t>jól tervezhető, másrészt azért, mert a családok </a:t>
            </a:r>
            <a:br>
              <a:rPr lang="hu-HU" sz="3600" baseline="30000" dirty="0"/>
            </a:br>
            <a:r>
              <a:rPr lang="hu-HU" sz="3600" baseline="30000" dirty="0"/>
              <a:t>jövedelme általában havi rendszerességgel folyik </a:t>
            </a:r>
            <a:br>
              <a:rPr lang="hu-HU" sz="3600" baseline="30000" dirty="0"/>
            </a:br>
            <a:r>
              <a:rPr lang="hu-HU" sz="3600" baseline="30000" dirty="0"/>
              <a:t>be. Kezdetben az annuitásos hitel alacsonyabb </a:t>
            </a:r>
            <a:br>
              <a:rPr lang="hu-HU" sz="3600" baseline="30000" dirty="0"/>
            </a:br>
            <a:r>
              <a:rPr lang="hu-HU" sz="3600" baseline="30000" dirty="0"/>
              <a:t>terhet jelent, mint az a lineáris törlesztés, viszont </a:t>
            </a:r>
            <a:br>
              <a:rPr lang="hu-HU" sz="3600" baseline="30000" dirty="0"/>
            </a:br>
            <a:r>
              <a:rPr lang="hu-HU" sz="3600" baseline="30000" dirty="0"/>
              <a:t>a futam­idő végén magasabb lesz a fizetendő </a:t>
            </a:r>
            <a:br>
              <a:rPr lang="hu-HU" sz="3600" baseline="30000" dirty="0"/>
            </a:br>
            <a:r>
              <a:rPr lang="hu-HU" sz="3600" baseline="30000" dirty="0"/>
              <a:t>részlet.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6E32A0"/>
                </a:solidFill>
                <a:latin typeface="+mn-lt"/>
              </a:rPr>
              <a:t>23–24. Hitelekhez kapcsolódó pénzügyi számítások</a:t>
            </a:r>
          </a:p>
        </p:txBody>
      </p:sp>
      <p:sp>
        <p:nvSpPr>
          <p:cNvPr id="11" name="Téglalap 10"/>
          <p:cNvSpPr/>
          <p:nvPr/>
        </p:nvSpPr>
        <p:spPr>
          <a:xfrm>
            <a:off x="0" y="85840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A. </a:t>
            </a:r>
            <a:r>
              <a:rPr lang="hu-HU" sz="4800" b="1" baseline="30000" dirty="0">
                <a:solidFill>
                  <a:srgbClr val="6E32A0"/>
                </a:solidFill>
              </a:rPr>
              <a:t>Milyen hiteltörlesztési módokat különböztetünk meg? </a:t>
            </a:r>
          </a:p>
        </p:txBody>
      </p:sp>
      <p:pic>
        <p:nvPicPr>
          <p:cNvPr id="1026" name="Picture 2" descr="H:\--LACOM--\PAK konyv\-konyv-\--prezi--\23-24\taska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162" y="4619015"/>
            <a:ext cx="15430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--LACOM--\PAK konyv\-konyv-\--prezi--\23-24\taska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958" y="4276115"/>
            <a:ext cx="18002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:\--LACOM--\PAK konyv\-konyv-\--prezi--\23-24\taska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675" y="3933215"/>
            <a:ext cx="205740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924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1590</Words>
  <Application>Microsoft Office PowerPoint</Application>
  <PresentationFormat>Szélesvásznú</PresentationFormat>
  <Paragraphs>72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Myriad Pro</vt:lpstr>
      <vt:lpstr>Office-téma</vt:lpstr>
      <vt:lpstr>23–24. Hitelekhez kapcsolódó  pénzügyi számítások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Összegzés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23–24. Hitelekhez kapcsolódó  pénzügyi számítások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Mindenár .hu</dc:creator>
  <cp:lastModifiedBy>Merényi Zsuzsanna</cp:lastModifiedBy>
  <cp:revision>163</cp:revision>
  <dcterms:created xsi:type="dcterms:W3CDTF">2016-02-25T10:27:13Z</dcterms:created>
  <dcterms:modified xsi:type="dcterms:W3CDTF">2016-04-01T13:32:15Z</dcterms:modified>
</cp:coreProperties>
</file>