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08" r:id="rId3"/>
    <p:sldId id="336" r:id="rId4"/>
    <p:sldId id="337" r:id="rId5"/>
    <p:sldId id="338" r:id="rId6"/>
    <p:sldId id="339" r:id="rId7"/>
    <p:sldId id="340" r:id="rId8"/>
    <p:sldId id="271" r:id="rId9"/>
    <p:sldId id="279" r:id="rId10"/>
    <p:sldId id="341" r:id="rId11"/>
    <p:sldId id="347" r:id="rId12"/>
    <p:sldId id="343" r:id="rId13"/>
    <p:sldId id="344" r:id="rId14"/>
    <p:sldId id="345" r:id="rId15"/>
    <p:sldId id="274" r:id="rId1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2A0"/>
    <a:srgbClr val="FDF4AE"/>
    <a:srgbClr val="D3F4FF"/>
    <a:srgbClr val="F7EDBF"/>
    <a:srgbClr val="F1E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1" autoAdjust="0"/>
    <p:restoredTop sz="94660"/>
  </p:normalViewPr>
  <p:slideViewPr>
    <p:cSldViewPr snapToGrid="0">
      <p:cViewPr varScale="1">
        <p:scale>
          <a:sx n="72" d="100"/>
          <a:sy n="72"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66614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260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37551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224606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0649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7668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38B504CB-8247-424B-A5D3-1B0E1B340D4A}" type="datetimeFigureOut">
              <a:rPr lang="hu-HU" smtClean="0"/>
              <a:t>2016. 04. 01.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84429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38B504CB-8247-424B-A5D3-1B0E1B340D4A}" type="datetimeFigureOut">
              <a:rPr lang="hu-HU" smtClean="0"/>
              <a:t>2016. 04. 01.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98028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8B504CB-8247-424B-A5D3-1B0E1B340D4A}" type="datetimeFigureOut">
              <a:rPr lang="hu-HU" smtClean="0"/>
              <a:t>2016. 04. 01.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423035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9875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1699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504CB-8247-424B-A5D3-1B0E1B340D4A}" type="datetimeFigureOut">
              <a:rPr lang="hu-HU" smtClean="0"/>
              <a:t>2016. 04. 01.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2CB42-E189-422C-B37E-A53A271CDB1F}" type="slidenum">
              <a:rPr lang="hu-HU" smtClean="0"/>
              <a:t>‹#›</a:t>
            </a:fld>
            <a:endParaRPr lang="hu-HU"/>
          </a:p>
        </p:txBody>
      </p:sp>
    </p:spTree>
    <p:extLst>
      <p:ext uri="{BB962C8B-B14F-4D97-AF65-F5344CB8AC3E}">
        <p14:creationId xmlns:p14="http://schemas.microsoft.com/office/powerpoint/2010/main" val="2358907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12192000" cy="2324100"/>
          </a:xfrm>
        </p:spPr>
        <p:txBody>
          <a:bodyPr>
            <a:normAutofit/>
          </a:bodyPr>
          <a:lstStyle/>
          <a:p>
            <a:r>
              <a:rPr lang="hu-HU" sz="7200" b="1" baseline="30000" dirty="0">
                <a:solidFill>
                  <a:srgbClr val="6E32A0"/>
                </a:solidFill>
                <a:latin typeface="+mn-lt"/>
              </a:rPr>
              <a:t>18. Kockázatok és hozamok </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295399" y="2788945"/>
            <a:ext cx="10267951" cy="2353577"/>
          </a:xfrm>
        </p:spPr>
        <p:txBody>
          <a:bodyPr>
            <a:noAutofit/>
          </a:bodyPr>
          <a:lstStyle/>
          <a:p>
            <a:pPr algn="l"/>
            <a:r>
              <a:rPr lang="hu-HU" sz="4800" b="1" baseline="30000" dirty="0">
                <a:solidFill>
                  <a:srgbClr val="6E32A0"/>
                </a:solidFill>
              </a:rPr>
              <a:t>A. Milyen kockázatok merülnek fel egy befektetés során?</a:t>
            </a:r>
          </a:p>
          <a:p>
            <a:pPr algn="l"/>
            <a:r>
              <a:rPr lang="hu-HU" sz="4800" b="1" baseline="30000" dirty="0">
                <a:solidFill>
                  <a:srgbClr val="6E32A0"/>
                </a:solidFill>
              </a:rPr>
              <a:t>B. Hogyan hozzunk tudatos pénzügyi döntést?</a:t>
            </a:r>
          </a:p>
          <a:p>
            <a:pPr algn="l"/>
            <a:r>
              <a:rPr lang="pl-PL" sz="4800" b="1" baseline="30000" dirty="0">
                <a:solidFill>
                  <a:srgbClr val="6E32A0"/>
                </a:solidFill>
              </a:rPr>
              <a:t>C. Mi védi a befektetők pénzét?</a:t>
            </a:r>
            <a:endParaRPr lang="hu-HU" sz="4800" b="1" baseline="30000" dirty="0">
              <a:solidFill>
                <a:srgbClr val="6E32A0"/>
              </a:solidFill>
            </a:endParaRPr>
          </a:p>
        </p:txBody>
      </p:sp>
    </p:spTree>
    <p:extLst>
      <p:ext uri="{BB962C8B-B14F-4D97-AF65-F5344CB8AC3E}">
        <p14:creationId xmlns:p14="http://schemas.microsoft.com/office/powerpoint/2010/main" val="6121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27000" y="1111250"/>
            <a:ext cx="11455400" cy="5262979"/>
          </a:xfrm>
          <a:prstGeom prst="rect">
            <a:avLst/>
          </a:prstGeom>
        </p:spPr>
        <p:txBody>
          <a:bodyPr wrap="square">
            <a:spAutoFit/>
          </a:bodyPr>
          <a:lstStyle/>
          <a:p>
            <a:pPr algn="just"/>
            <a:r>
              <a:rPr lang="hu-HU" sz="3600" baseline="30000" dirty="0"/>
              <a:t>A befektetések esetében a kockázat fogalma nem egységes. Többféle kapcsolódó kockázatról beszélhetünk, így többek között:</a:t>
            </a:r>
          </a:p>
          <a:p>
            <a:pPr algn="just"/>
            <a:endParaRPr lang="hu-HU" sz="3600" baseline="30000" dirty="0"/>
          </a:p>
          <a:p>
            <a:pPr algn="just"/>
            <a:r>
              <a:rPr lang="hu-HU" sz="3600" b="1" baseline="30000" dirty="0"/>
              <a:t>Kamatkockázat:</a:t>
            </a:r>
            <a:r>
              <a:rPr lang="hu-HU" sz="3600" baseline="30000" dirty="0"/>
              <a:t> ha a befektetés időtartama alatt változik a piaci kamatláb, az átértékeli a befektetésünket.</a:t>
            </a:r>
          </a:p>
          <a:p>
            <a:pPr algn="just"/>
            <a:r>
              <a:rPr lang="hu-HU" sz="3600" b="1" baseline="30000" dirty="0"/>
              <a:t>Hitel- vagy kibocsátói kockázat:</a:t>
            </a:r>
            <a:r>
              <a:rPr lang="hu-HU" sz="3600" baseline="30000" dirty="0"/>
              <a:t> az értékpapír kibocsátója nem teljesíti, vagy csak részben teljesíti a kibocsátott értékpapírral kapcsolatos ígéreteit, kötelezettségeit (kamatfizetés, osztalékfizetés, tőke visszafizetése).</a:t>
            </a:r>
          </a:p>
          <a:p>
            <a:pPr algn="just"/>
            <a:r>
              <a:rPr lang="hu-HU" sz="3600" b="1" baseline="30000" dirty="0"/>
              <a:t>Gazdasági környezetből eredő kockázat:</a:t>
            </a:r>
            <a:r>
              <a:rPr lang="hu-HU" sz="3600" baseline="30000" dirty="0"/>
              <a:t> a kibocsátás óta eltelt időszakban változik az adózás, </a:t>
            </a:r>
            <a:r>
              <a:rPr lang="hu-HU" sz="3600" b="1" baseline="30000" dirty="0"/>
              <a:t>infláció</a:t>
            </a:r>
            <a:r>
              <a:rPr lang="hu-HU" sz="3600" baseline="30000" dirty="0"/>
              <a:t> vagy a résztvevőket érintő jogszabályi háttér.</a:t>
            </a:r>
          </a:p>
          <a:p>
            <a:pPr algn="just"/>
            <a:r>
              <a:rPr lang="hu-HU" sz="3600" b="1" baseline="30000" dirty="0"/>
              <a:t>Likviditási kockázat:</a:t>
            </a:r>
            <a:r>
              <a:rPr lang="hu-HU" sz="3600" baseline="30000" dirty="0"/>
              <a:t> a befektetést milyen könnyen lehet egy tetszőleges időpontban készpénzzé tenni, az aktuális piaci áron értékesíteni.</a:t>
            </a:r>
          </a:p>
          <a:p>
            <a:pPr algn="just"/>
            <a:r>
              <a:rPr lang="hu-HU" sz="3600" b="1" baseline="30000" dirty="0"/>
              <a:t>Devizakockázat:</a:t>
            </a:r>
            <a:r>
              <a:rPr lang="hu-HU" sz="3600" baseline="30000" dirty="0"/>
              <a:t> ha </a:t>
            </a:r>
            <a:r>
              <a:rPr lang="hu-HU" sz="3600" baseline="30000" dirty="0" err="1"/>
              <a:t>devizabefektetésünk</a:t>
            </a:r>
            <a:r>
              <a:rPr lang="hu-HU" sz="3600" baseline="30000" dirty="0"/>
              <a:t> értékét más devizában szeretnék értékelni, számítani kell az árfolyamok változására, ami átértékelheti a befektetést.</a:t>
            </a:r>
          </a:p>
        </p:txBody>
      </p:sp>
      <p:sp>
        <p:nvSpPr>
          <p:cNvPr id="10"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18. Kockázatok és hozamok – </a:t>
            </a:r>
            <a:r>
              <a:rPr lang="hu-HU" sz="2400" b="1" baseline="30000" dirty="0"/>
              <a:t>A. </a:t>
            </a:r>
            <a:r>
              <a:rPr lang="hu-HU" sz="2400" b="1" baseline="30000" dirty="0">
                <a:solidFill>
                  <a:srgbClr val="6E32A0"/>
                </a:solidFill>
              </a:rPr>
              <a:t>Milyen kockázatok merülnek fel egy befektetés során?</a:t>
            </a:r>
            <a:r>
              <a:rPr lang="hu-HU" sz="2400" b="1" baseline="30000" dirty="0">
                <a:solidFill>
                  <a:srgbClr val="6E32A0"/>
                </a:solidFill>
                <a:latin typeface="+mn-lt"/>
              </a:rPr>
              <a:t> </a:t>
            </a:r>
          </a:p>
        </p:txBody>
      </p:sp>
    </p:spTree>
    <p:extLst>
      <p:ext uri="{BB962C8B-B14F-4D97-AF65-F5344CB8AC3E}">
        <p14:creationId xmlns:p14="http://schemas.microsoft.com/office/powerpoint/2010/main" val="1288444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0"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18. Kockázatok és hozamok – </a:t>
            </a:r>
            <a:r>
              <a:rPr lang="hu-HU" sz="2400" b="1" baseline="30000" dirty="0"/>
              <a:t>A. </a:t>
            </a:r>
            <a:r>
              <a:rPr lang="hu-HU" sz="2400" b="1" baseline="30000" dirty="0">
                <a:solidFill>
                  <a:srgbClr val="6E32A0"/>
                </a:solidFill>
              </a:rPr>
              <a:t>Milyen kockázatok merülnek fel egy befektetés során?</a:t>
            </a:r>
            <a:r>
              <a:rPr lang="hu-HU" sz="2400" b="1" baseline="30000" dirty="0">
                <a:solidFill>
                  <a:srgbClr val="6E32A0"/>
                </a:solidFill>
                <a:latin typeface="+mn-lt"/>
              </a:rPr>
              <a:t> </a:t>
            </a:r>
          </a:p>
        </p:txBody>
      </p:sp>
      <p:sp>
        <p:nvSpPr>
          <p:cNvPr id="7" name="Lekerekített téglalap 6"/>
          <p:cNvSpPr/>
          <p:nvPr/>
        </p:nvSpPr>
        <p:spPr>
          <a:xfrm>
            <a:off x="266701" y="1644650"/>
            <a:ext cx="11687174" cy="3981450"/>
          </a:xfrm>
          <a:prstGeom prst="roundRect">
            <a:avLst>
              <a:gd name="adj" fmla="val 4626"/>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425451" y="2108200"/>
            <a:ext cx="11369674" cy="3416320"/>
          </a:xfrm>
          <a:prstGeom prst="rect">
            <a:avLst/>
          </a:prstGeom>
        </p:spPr>
        <p:txBody>
          <a:bodyPr wrap="square">
            <a:spAutoFit/>
          </a:bodyPr>
          <a:lstStyle/>
          <a:p>
            <a:r>
              <a:rPr lang="hu-HU" sz="3600" b="1" baseline="30000" dirty="0"/>
              <a:t>Jó, ha tudod!</a:t>
            </a:r>
          </a:p>
          <a:p>
            <a:pPr algn="just"/>
            <a:r>
              <a:rPr lang="hu-HU" sz="3600" baseline="30000" dirty="0"/>
              <a:t>A legtöbb befektető vallja, hogy a megtakarítások egy részével érdemes nagyobb kockázatot vállalni, de azt is tudja, hogy nem szabad minden pénzt „egy kosárba tenni”. Vagyis hasznos lehet, ha a pénzünket megosztjuk többféle befektetés között. Ekkor nagyobb esélyünk van arra, hogy lesz olyan befektetés, amelyikkel jól járunk, ami akkor is kárpótolhat bennünket, ha egy másiknál esetleg veszteséget kell elszenvednünk. Ám még ez a kockázatmegosztó stratégia (= befektetéseink diverzifikálása) sem garantálja, hogy nem veszíthetjük el a pénzünket vagy annak egy részét, ha kockázatos befektetésekbe tesszük.</a:t>
            </a:r>
          </a:p>
        </p:txBody>
      </p:sp>
    </p:spTree>
    <p:extLst>
      <p:ext uri="{BB962C8B-B14F-4D97-AF65-F5344CB8AC3E}">
        <p14:creationId xmlns:p14="http://schemas.microsoft.com/office/powerpoint/2010/main" val="306602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1" y="1466524"/>
            <a:ext cx="11937022" cy="2385718"/>
          </a:xfrm>
          <a:prstGeom prst="rect">
            <a:avLst/>
          </a:prstGeom>
        </p:spPr>
        <p:txBody>
          <a:bodyPr wrap="square">
            <a:spAutoFit/>
          </a:bodyPr>
          <a:lstStyle/>
          <a:p>
            <a:pPr algn="just">
              <a:lnSpc>
                <a:spcPts val="3000"/>
              </a:lnSpc>
              <a:spcBef>
                <a:spcPts val="1200"/>
              </a:spcBef>
            </a:pPr>
            <a:r>
              <a:rPr lang="hu-HU" sz="3600" baseline="30000" dirty="0"/>
              <a:t>Bár sokszor hallható, hogy valaki ösztönösen ráérez egy jó befektetési lehetőségre, és azon sok pénzt keres, mégis inkább az a jellemző, hogy a befektetés nagyon is tudatos magatartás. A befektetési döntések általában hosszabb távra szólnak, és akár pozitív, akár negatív értelemben is meghatározhatják egy család jövőjét. Az életét tudatosan tervező ember pénzügyi döntéseiben hosszú távon is gondolkozik: a befektetések esetében ez azt jelenti, hogy csak olyan kockázatot vállal, amely számára kezelhető mértékű</a:t>
            </a:r>
          </a:p>
        </p:txBody>
      </p:sp>
      <p:sp>
        <p:nvSpPr>
          <p:cNvPr id="10"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18. Kockázatok és hozamok </a:t>
            </a:r>
          </a:p>
        </p:txBody>
      </p:sp>
      <p:sp>
        <p:nvSpPr>
          <p:cNvPr id="11" name="Téglalap 10"/>
          <p:cNvSpPr/>
          <p:nvPr/>
        </p:nvSpPr>
        <p:spPr>
          <a:xfrm>
            <a:off x="0" y="858405"/>
            <a:ext cx="12192000" cy="584775"/>
          </a:xfrm>
          <a:prstGeom prst="rect">
            <a:avLst/>
          </a:prstGeom>
        </p:spPr>
        <p:txBody>
          <a:bodyPr wrap="square">
            <a:spAutoFit/>
          </a:bodyPr>
          <a:lstStyle/>
          <a:p>
            <a:pPr algn="ctr"/>
            <a:r>
              <a:rPr lang="hu-HU" sz="4800" b="1" baseline="30000" dirty="0"/>
              <a:t>B. </a:t>
            </a:r>
            <a:r>
              <a:rPr lang="hu-HU" sz="4800" b="1" baseline="30000" dirty="0">
                <a:solidFill>
                  <a:srgbClr val="6E32A0"/>
                </a:solidFill>
              </a:rPr>
              <a:t>Hogyan hozzunk tudatos pénzügyi döntést?</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86" y="3875586"/>
            <a:ext cx="9658350" cy="2724150"/>
          </a:xfrm>
          <a:prstGeom prst="rect">
            <a:avLst/>
          </a:prstGeom>
        </p:spPr>
      </p:pic>
    </p:spTree>
    <p:extLst>
      <p:ext uri="{BB962C8B-B14F-4D97-AF65-F5344CB8AC3E}">
        <p14:creationId xmlns:p14="http://schemas.microsoft.com/office/powerpoint/2010/main" val="3080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0" y="857250"/>
            <a:ext cx="6317761" cy="2785378"/>
          </a:xfrm>
          <a:prstGeom prst="rect">
            <a:avLst/>
          </a:prstGeom>
        </p:spPr>
        <p:txBody>
          <a:bodyPr wrap="square">
            <a:spAutoFit/>
          </a:bodyPr>
          <a:lstStyle/>
          <a:p>
            <a:pPr algn="just">
              <a:lnSpc>
                <a:spcPts val="3000"/>
              </a:lnSpc>
              <a:spcBef>
                <a:spcPts val="1200"/>
              </a:spcBef>
            </a:pPr>
            <a:r>
              <a:rPr lang="hu-HU" sz="3600" baseline="30000" dirty="0"/>
              <a:t>Fontos mindenkinek tisztában lennie a saját kockázatvállalási hajlandóságával. Magasabb kockázat vállalása ugyan lehetővé teszi nagyobb nyereség elérését, de a magasabb kockázatú befektetési termékek esetén befektetett tőke egy részét – szélsőséges esetben teljes egészét – is el lehet veszíteni.</a:t>
            </a:r>
          </a:p>
        </p:txBody>
      </p:sp>
      <p:sp>
        <p:nvSpPr>
          <p:cNvPr id="10"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18. Kockázatok és hozamok - </a:t>
            </a:r>
            <a:r>
              <a:rPr lang="hu-HU" sz="2400" b="1" baseline="30000" dirty="0"/>
              <a:t>B </a:t>
            </a:r>
            <a:r>
              <a:rPr lang="hu-HU" sz="2400" b="1" baseline="30000" dirty="0">
                <a:solidFill>
                  <a:srgbClr val="6E32A0"/>
                </a:solidFill>
              </a:rPr>
              <a:t>Hogyan hozzunk tudatos pénzügyi döntést?</a:t>
            </a:r>
            <a:r>
              <a:rPr lang="hu-HU" sz="2400" b="1" baseline="30000" dirty="0">
                <a:solidFill>
                  <a:srgbClr val="6E32A0"/>
                </a:solidFill>
                <a:latin typeface="+mn-lt"/>
              </a:rPr>
              <a:t> </a:t>
            </a:r>
          </a:p>
        </p:txBody>
      </p:sp>
      <p:sp>
        <p:nvSpPr>
          <p:cNvPr id="6" name="Lekerekített téglalap 5"/>
          <p:cNvSpPr/>
          <p:nvPr/>
        </p:nvSpPr>
        <p:spPr>
          <a:xfrm>
            <a:off x="7002585" y="857249"/>
            <a:ext cx="5027489" cy="5856165"/>
          </a:xfrm>
          <a:prstGeom prst="roundRect">
            <a:avLst>
              <a:gd name="adj" fmla="val 3196"/>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7002585" y="1081103"/>
            <a:ext cx="5027489" cy="5632311"/>
          </a:xfrm>
          <a:prstGeom prst="rect">
            <a:avLst/>
          </a:prstGeom>
        </p:spPr>
        <p:txBody>
          <a:bodyPr wrap="square">
            <a:spAutoFit/>
          </a:bodyPr>
          <a:lstStyle/>
          <a:p>
            <a:r>
              <a:rPr lang="hu-HU" sz="3600" b="1" baseline="30000" dirty="0"/>
              <a:t>Jó, ha tudod!</a:t>
            </a:r>
          </a:p>
          <a:p>
            <a:pPr algn="just"/>
            <a:r>
              <a:rPr lang="hu-HU" sz="3600" baseline="30000" dirty="0"/>
              <a:t>A különféle élethelyzetekben érdemes eltérő kockázatú befektetési stratégiát alkalmazni. Másképp fektessük be a pénzünket, ha rendszeres (várható) többletjövedelemre teszünk szert (például felemelik a fizetésünket), ha egyszeri, nagy összegű bevételt (nyeremény, örökség) kapunk, vagy célhoz kötött megtakarítások szándékával (például továbbtanulás esetén) fektetünk be. </a:t>
            </a:r>
          </a:p>
          <a:p>
            <a:pPr algn="just"/>
            <a:r>
              <a:rPr lang="hu-HU" sz="3600" baseline="30000" dirty="0"/>
              <a:t>Figyelem! Kezdő befektető alacsonyabb kockázatú értékpapírokkal kezdje a befektetési pályafutását!</a:t>
            </a:r>
          </a:p>
        </p:txBody>
      </p:sp>
      <p:pic>
        <p:nvPicPr>
          <p:cNvPr id="3" name="Kép 2"/>
          <p:cNvPicPr>
            <a:picLocks noChangeAspect="1"/>
          </p:cNvPicPr>
          <p:nvPr/>
        </p:nvPicPr>
        <p:blipFill>
          <a:blip r:embed="rId3"/>
          <a:stretch>
            <a:fillRect/>
          </a:stretch>
        </p:blipFill>
        <p:spPr>
          <a:xfrm>
            <a:off x="194942" y="3435419"/>
            <a:ext cx="6237119" cy="3422581"/>
          </a:xfrm>
          <a:prstGeom prst="rect">
            <a:avLst/>
          </a:prstGeom>
        </p:spPr>
      </p:pic>
    </p:spTree>
    <p:extLst>
      <p:ext uri="{BB962C8B-B14F-4D97-AF65-F5344CB8AC3E}">
        <p14:creationId xmlns:p14="http://schemas.microsoft.com/office/powerpoint/2010/main" val="163798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275312" y="1443180"/>
            <a:ext cx="6246869" cy="3323987"/>
          </a:xfrm>
          <a:prstGeom prst="rect">
            <a:avLst/>
          </a:prstGeom>
        </p:spPr>
        <p:txBody>
          <a:bodyPr wrap="square">
            <a:spAutoFit/>
          </a:bodyPr>
          <a:lstStyle/>
          <a:p>
            <a:pPr algn="just">
              <a:lnSpc>
                <a:spcPts val="3000"/>
              </a:lnSpc>
              <a:spcBef>
                <a:spcPts val="1200"/>
              </a:spcBef>
            </a:pPr>
            <a:r>
              <a:rPr lang="hu-HU" sz="3600" baseline="30000" dirty="0"/>
              <a:t>Ha egy bank nem tudja visszafizetni a nála betétet tartók pénzét, akkor az Országos Be­tét­biz­to­sí­tási Alap (OBA) meghatározott keretek között kártalanítást fizet. A kockázatosabb befektetési formák közül választókat egy másik intézmény, a Befektető-védelmi Alap (BEVA) védi. </a:t>
            </a:r>
          </a:p>
          <a:p>
            <a:pPr algn="just">
              <a:lnSpc>
                <a:spcPts val="3000"/>
              </a:lnSpc>
              <a:spcBef>
                <a:spcPts val="1200"/>
              </a:spcBef>
            </a:pPr>
            <a:endParaRPr lang="hu-HU" sz="3600" baseline="30000" dirty="0"/>
          </a:p>
        </p:txBody>
      </p:sp>
      <p:sp>
        <p:nvSpPr>
          <p:cNvPr id="10"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18. Kockázatok és hozamok </a:t>
            </a:r>
          </a:p>
        </p:txBody>
      </p:sp>
      <p:sp>
        <p:nvSpPr>
          <p:cNvPr id="11" name="Téglalap 10"/>
          <p:cNvSpPr/>
          <p:nvPr/>
        </p:nvSpPr>
        <p:spPr>
          <a:xfrm>
            <a:off x="0" y="858405"/>
            <a:ext cx="12192000" cy="584775"/>
          </a:xfrm>
          <a:prstGeom prst="rect">
            <a:avLst/>
          </a:prstGeom>
        </p:spPr>
        <p:txBody>
          <a:bodyPr wrap="square">
            <a:spAutoFit/>
          </a:bodyPr>
          <a:lstStyle/>
          <a:p>
            <a:pPr algn="ctr"/>
            <a:r>
              <a:rPr lang="pl-PL" sz="4800" b="1" baseline="30000" dirty="0"/>
              <a:t>C. </a:t>
            </a:r>
            <a:r>
              <a:rPr lang="pl-PL" sz="4800" b="1" baseline="30000" dirty="0">
                <a:solidFill>
                  <a:srgbClr val="6E32A0"/>
                </a:solidFill>
              </a:rPr>
              <a:t>Mi védi a befektetők pénzét?</a:t>
            </a: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059" y="877178"/>
            <a:ext cx="3497073" cy="3497073"/>
          </a:xfrm>
          <a:prstGeom prst="rect">
            <a:avLst/>
          </a:prstGeom>
        </p:spPr>
      </p:pic>
      <p:sp>
        <p:nvSpPr>
          <p:cNvPr id="8" name="Lekerekített téglalap 7"/>
          <p:cNvSpPr/>
          <p:nvPr/>
        </p:nvSpPr>
        <p:spPr>
          <a:xfrm>
            <a:off x="275312" y="4374251"/>
            <a:ext cx="11270208" cy="2343963"/>
          </a:xfrm>
          <a:prstGeom prst="roundRect">
            <a:avLst>
              <a:gd name="adj" fmla="val 3196"/>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372951" y="4549676"/>
            <a:ext cx="11270208" cy="2308324"/>
          </a:xfrm>
          <a:prstGeom prst="rect">
            <a:avLst/>
          </a:prstGeom>
        </p:spPr>
        <p:txBody>
          <a:bodyPr wrap="square">
            <a:spAutoFit/>
          </a:bodyPr>
          <a:lstStyle/>
          <a:p>
            <a:r>
              <a:rPr lang="hu-HU" sz="3600" b="1" baseline="30000" dirty="0"/>
              <a:t>Jó, ha tudod!</a:t>
            </a:r>
          </a:p>
          <a:p>
            <a:r>
              <a:rPr lang="hu-HU" sz="3600" baseline="30000" dirty="0"/>
              <a:t>Az OBA legfeljebb százezer euróig fizeti meg a kárt, de ha valaki több bankban helyezi el a pénzét, akkor mindenütt biztosítottá válik. A BEVA befektetőnként és összevontan szintén százezer euróig fizet. A befektetés előtt alaposan el kell olvasni a terméktájékoztatót, amelyből kiderül, hogy befektetésünkre vonatkozik-e a </a:t>
            </a:r>
            <a:r>
              <a:rPr lang="hu-HU" sz="3600" baseline="30000" dirty="0" err="1"/>
              <a:t>BEVA-garancia</a:t>
            </a:r>
            <a:r>
              <a:rPr lang="hu-HU" sz="3600" baseline="30000" dirty="0"/>
              <a:t> (1 millió forintig </a:t>
            </a:r>
            <a:br>
              <a:rPr lang="hu-HU" sz="3600" baseline="30000" dirty="0"/>
            </a:br>
            <a:r>
              <a:rPr lang="hu-HU" sz="3600" baseline="30000" dirty="0"/>
              <a:t>100 százalékot térít, 1 millió forint felett 90 százalékot).</a:t>
            </a:r>
          </a:p>
        </p:txBody>
      </p:sp>
    </p:spTree>
    <p:extLst>
      <p:ext uri="{BB962C8B-B14F-4D97-AF65-F5344CB8AC3E}">
        <p14:creationId xmlns:p14="http://schemas.microsoft.com/office/powerpoint/2010/main" val="186367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17157" y="1946031"/>
            <a:ext cx="12012320" cy="4294294"/>
          </a:xfrm>
        </p:spPr>
        <p:txBody>
          <a:bodyPr>
            <a:noAutofit/>
          </a:bodyPr>
          <a:lstStyle/>
          <a:p>
            <a:pPr algn="just">
              <a:lnSpc>
                <a:spcPts val="3000"/>
              </a:lnSpc>
              <a:spcBef>
                <a:spcPts val="1200"/>
              </a:spcBef>
            </a:pPr>
            <a:r>
              <a:rPr lang="hu-HU" sz="3600" b="1" baseline="30000" dirty="0">
                <a:solidFill>
                  <a:srgbClr val="6E32A0"/>
                </a:solidFill>
              </a:rPr>
              <a:t>Milyen kockázatok merülnek fel egy befektetés során?</a:t>
            </a:r>
            <a:r>
              <a:rPr lang="hu-HU" sz="3600" baseline="30000" dirty="0">
                <a:solidFill>
                  <a:srgbClr val="6E32A0"/>
                </a:solidFill>
              </a:rPr>
              <a:t> </a:t>
            </a:r>
            <a:r>
              <a:rPr lang="hu-HU" sz="3600" baseline="30000" dirty="0"/>
              <a:t>A befektetések esetében a kockázat fogalma nem egységes, többféle kapcsolódó kockázatról beszélhetünk, így többek között kamatkockázatról, hitelkockázatról, piaci kockázatról, likviditási kockázatról és devizakockázatról. </a:t>
            </a:r>
          </a:p>
          <a:p>
            <a:pPr algn="just">
              <a:lnSpc>
                <a:spcPts val="3000"/>
              </a:lnSpc>
              <a:spcBef>
                <a:spcPts val="1200"/>
              </a:spcBef>
            </a:pPr>
            <a:r>
              <a:rPr lang="hu-HU" sz="3600" b="1" baseline="30000" dirty="0">
                <a:solidFill>
                  <a:srgbClr val="6E32A0"/>
                </a:solidFill>
              </a:rPr>
              <a:t>Hogyan hozzunk tudatos pénzügyi döntést?</a:t>
            </a:r>
            <a:r>
              <a:rPr lang="hu-HU" sz="3600" baseline="30000" dirty="0">
                <a:solidFill>
                  <a:srgbClr val="6E32A0"/>
                </a:solidFill>
              </a:rPr>
              <a:t> </a:t>
            </a:r>
            <a:r>
              <a:rPr lang="hu-HU" sz="3600" baseline="30000" dirty="0"/>
              <a:t>Az életét tudatosan tervező ember pénzügyi döntéseiben hosszú távon is gondolkozik: a befektetések esetében ez azt jelenti, hogy csak olyan kockázatot vállal, amely számára kezelhető mértékű. Egyben fontos, hogy tisztában legyen a saját kockázatvállalási hajlandóságával, és ehhez igazodó befektetési stratégiát alakítson ki. Kezdő befektető alacsonyabb kockázatú értékpapírokkal kezdje befektetési pályafutását!</a:t>
            </a:r>
          </a:p>
          <a:p>
            <a:pPr algn="just">
              <a:lnSpc>
                <a:spcPts val="3000"/>
              </a:lnSpc>
              <a:spcBef>
                <a:spcPts val="1200"/>
              </a:spcBef>
            </a:pPr>
            <a:r>
              <a:rPr lang="hu-HU" sz="3600" b="1" baseline="30000" dirty="0">
                <a:solidFill>
                  <a:srgbClr val="6E32A0"/>
                </a:solidFill>
              </a:rPr>
              <a:t>Mi védi a befektetők pénzét?</a:t>
            </a:r>
            <a:r>
              <a:rPr lang="hu-HU" sz="3600" baseline="30000" dirty="0">
                <a:solidFill>
                  <a:srgbClr val="6E32A0"/>
                </a:solidFill>
              </a:rPr>
              <a:t> </a:t>
            </a:r>
            <a:r>
              <a:rPr lang="hu-HU" sz="3600" baseline="30000" dirty="0"/>
              <a:t>Ha egy bank nem tudja visszafizetni a nála betétet lekötők pénzét, akkor, az Országos Betétbiztosítási Alap (OBA) meghatározott keretek között kártalanítást fizet. A kockázatosabb befektetési formák közül választókat a </a:t>
            </a:r>
            <a:r>
              <a:rPr lang="hu-HU" sz="3600" baseline="30000" dirty="0" err="1"/>
              <a:t>Befektetővédelmi</a:t>
            </a:r>
            <a:r>
              <a:rPr lang="hu-HU" sz="3600" baseline="30000" dirty="0"/>
              <a:t> Alap (BEVA) védi. </a:t>
            </a:r>
            <a:endParaRPr lang="hu-HU" sz="3600" dirty="0">
              <a:solidFill>
                <a:srgbClr val="6E32A0"/>
              </a:solidFill>
            </a:endParaRPr>
          </a:p>
        </p:txBody>
      </p:sp>
      <p:sp>
        <p:nvSpPr>
          <p:cNvPr id="8" name="Cím 1"/>
          <p:cNvSpPr>
            <a:spLocks noGrp="1"/>
          </p:cNvSpPr>
          <p:nvPr>
            <p:ph type="ctrTitle"/>
          </p:nvPr>
        </p:nvSpPr>
        <p:spPr>
          <a:xfrm>
            <a:off x="0" y="0"/>
            <a:ext cx="12192000" cy="1820985"/>
          </a:xfrm>
        </p:spPr>
        <p:txBody>
          <a:bodyPr>
            <a:normAutofit/>
          </a:bodyPr>
          <a:lstStyle/>
          <a:p>
            <a:r>
              <a:rPr lang="hu-HU" sz="7200" b="1" baseline="30000" dirty="0">
                <a:solidFill>
                  <a:srgbClr val="6E32A0"/>
                </a:solidFill>
                <a:latin typeface="+mn-lt"/>
              </a:rPr>
              <a:t>18. Kockázatok és hozamok </a:t>
            </a:r>
          </a:p>
        </p:txBody>
      </p:sp>
    </p:spTree>
    <p:extLst>
      <p:ext uri="{BB962C8B-B14F-4D97-AF65-F5344CB8AC3E}">
        <p14:creationId xmlns:p14="http://schemas.microsoft.com/office/powerpoint/2010/main" val="250228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90500" y="1362075"/>
            <a:ext cx="4772025" cy="5305425"/>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90499" y="1505235"/>
            <a:ext cx="4772025" cy="5262979"/>
          </a:xfrm>
          <a:prstGeom prst="rect">
            <a:avLst/>
          </a:prstGeom>
        </p:spPr>
        <p:txBody>
          <a:bodyPr wrap="square">
            <a:spAutoFit/>
          </a:bodyPr>
          <a:lstStyle/>
          <a:p>
            <a:r>
              <a:rPr lang="hu-HU" sz="3600" b="1" baseline="30000" dirty="0"/>
              <a:t>Hozom a hozamot</a:t>
            </a:r>
          </a:p>
          <a:p>
            <a:pPr algn="just"/>
            <a:r>
              <a:rPr lang="hu-HU" sz="3600" baseline="30000" dirty="0"/>
              <a:t>Mérlegelve az értékpapírokról hallott tanácsadást Molnárék úgy vélik, hogy a legnagyobb hozamot ígérő értékpapírokban kötik le örökségük nagy részét. Úgy gondolják, a magyar vállalatok részvényeiről könnyebb tájékozódni, ezért ezekre összpontosítanak. Peti osztálytársának apukája azonban óvatosságra inti őket. Javasolja, hogy vegyék sorra a különböző befektetésekkel kapcsolatban a szóba jöhető kockázatokat.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18. Kockázatok és hozamok </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a:t>A. </a:t>
            </a:r>
            <a:r>
              <a:rPr lang="hu-HU" sz="4800" b="1" baseline="30000" dirty="0">
                <a:solidFill>
                  <a:srgbClr val="6E32A0"/>
                </a:solidFill>
              </a:rPr>
              <a:t>Milyen kockázatok merülnek fel egy befektetés során?</a:t>
            </a:r>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024" y="2033504"/>
            <a:ext cx="6859851" cy="3881521"/>
          </a:xfrm>
          <a:prstGeom prst="rect">
            <a:avLst/>
          </a:prstGeom>
        </p:spPr>
      </p:pic>
    </p:spTree>
    <p:extLst>
      <p:ext uri="{BB962C8B-B14F-4D97-AF65-F5344CB8AC3E}">
        <p14:creationId xmlns:p14="http://schemas.microsoft.com/office/powerpoint/2010/main" val="44790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18. Kockázatok és hozamok – </a:t>
            </a:r>
            <a:r>
              <a:rPr lang="hu-HU" sz="2400" b="1" baseline="30000" dirty="0"/>
              <a:t>A. </a:t>
            </a:r>
            <a:r>
              <a:rPr lang="hu-HU" sz="2400" b="1" baseline="30000" dirty="0">
                <a:solidFill>
                  <a:srgbClr val="6E32A0"/>
                </a:solidFill>
              </a:rPr>
              <a:t>Milyen kockázatok merülnek fel egy befektetés során?</a:t>
            </a:r>
            <a:r>
              <a:rPr lang="hu-HU" sz="2400" b="1" baseline="30000" dirty="0">
                <a:solidFill>
                  <a:srgbClr val="6E32A0"/>
                </a:solidFill>
                <a:latin typeface="+mn-lt"/>
              </a:rPr>
              <a:t> </a:t>
            </a:r>
          </a:p>
        </p:txBody>
      </p:sp>
      <p:sp>
        <p:nvSpPr>
          <p:cNvPr id="8" name="Lekerekített téglalap 7"/>
          <p:cNvSpPr/>
          <p:nvPr/>
        </p:nvSpPr>
        <p:spPr>
          <a:xfrm>
            <a:off x="161925" y="790575"/>
            <a:ext cx="11912845" cy="5876925"/>
          </a:xfrm>
          <a:prstGeom prst="roundRect">
            <a:avLst>
              <a:gd name="adj" fmla="val 3107"/>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161926" y="895350"/>
            <a:ext cx="11912844" cy="1785104"/>
          </a:xfrm>
          <a:prstGeom prst="rect">
            <a:avLst/>
          </a:prstGeom>
        </p:spPr>
        <p:txBody>
          <a:bodyPr wrap="square">
            <a:spAutoFit/>
          </a:bodyPr>
          <a:lstStyle/>
          <a:p>
            <a:pPr algn="just">
              <a:lnSpc>
                <a:spcPts val="3000"/>
              </a:lnSpc>
              <a:spcBef>
                <a:spcPts val="1200"/>
              </a:spcBef>
            </a:pPr>
            <a:r>
              <a:rPr lang="hu-HU" sz="3600" baseline="30000" dirty="0"/>
              <a:t>Nézd át a táblázatot, és foglald össze, hogy a pénzügyi tanácsadó szerint az egyes befektetési lehetőségek milyen előnyökkel, illetve hátrányokkal járhatnak!</a:t>
            </a:r>
          </a:p>
          <a:p>
            <a:pPr algn="just">
              <a:lnSpc>
                <a:spcPts val="3000"/>
              </a:lnSpc>
              <a:spcBef>
                <a:spcPts val="1200"/>
              </a:spcBef>
            </a:pPr>
            <a:r>
              <a:rPr lang="hu-HU" sz="3600" baseline="30000" dirty="0"/>
              <a:t>Rangsorold a pénzügyi tanácsadó által javasolt lehetőségeket a kockázatok alapján a legkevésbé kockázatostól a legkockázatosabbig!</a:t>
            </a:r>
            <a:endParaRPr lang="hu-HU" sz="3600" baseline="30000" dirty="0">
              <a:solidFill>
                <a:srgbClr val="000000"/>
              </a:solidFill>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09" y="2680454"/>
            <a:ext cx="11311563" cy="3987046"/>
          </a:xfrm>
          <a:prstGeom prst="rect">
            <a:avLst/>
          </a:prstGeom>
        </p:spPr>
      </p:pic>
    </p:spTree>
    <p:extLst>
      <p:ext uri="{BB962C8B-B14F-4D97-AF65-F5344CB8AC3E}">
        <p14:creationId xmlns:p14="http://schemas.microsoft.com/office/powerpoint/2010/main" val="120231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18. Kockázatok és hozamok – </a:t>
            </a:r>
            <a:r>
              <a:rPr lang="hu-HU" sz="2400" b="1" baseline="30000" dirty="0"/>
              <a:t>A. </a:t>
            </a:r>
            <a:r>
              <a:rPr lang="hu-HU" sz="2400" b="1" baseline="30000" dirty="0">
                <a:solidFill>
                  <a:srgbClr val="6E32A0"/>
                </a:solidFill>
              </a:rPr>
              <a:t>Milyen kockázatok merülnek fel egy befektetés során?</a:t>
            </a:r>
            <a:r>
              <a:rPr lang="hu-HU" sz="2400" b="1" baseline="30000" dirty="0">
                <a:solidFill>
                  <a:srgbClr val="6E32A0"/>
                </a:solidFill>
                <a:latin typeface="+mn-lt"/>
              </a:rPr>
              <a:t> </a:t>
            </a:r>
          </a:p>
        </p:txBody>
      </p:sp>
      <p:sp>
        <p:nvSpPr>
          <p:cNvPr id="8" name="Lekerekített téglalap 7"/>
          <p:cNvSpPr/>
          <p:nvPr/>
        </p:nvSpPr>
        <p:spPr>
          <a:xfrm>
            <a:off x="161925" y="790575"/>
            <a:ext cx="11912845" cy="5876925"/>
          </a:xfrm>
          <a:prstGeom prst="roundRect">
            <a:avLst>
              <a:gd name="adj" fmla="val 3107"/>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161926" y="895350"/>
            <a:ext cx="11912844" cy="461665"/>
          </a:xfrm>
          <a:prstGeom prst="rect">
            <a:avLst/>
          </a:prstGeom>
        </p:spPr>
        <p:txBody>
          <a:bodyPr wrap="square">
            <a:spAutoFit/>
          </a:bodyPr>
          <a:lstStyle/>
          <a:p>
            <a:r>
              <a:rPr lang="hu-HU" sz="3600" baseline="30000" dirty="0"/>
              <a:t>Mi az összefüggés a viselendő kockázat, a várható hozam és a befektetési típusok között?</a:t>
            </a:r>
          </a:p>
        </p:txBody>
      </p:sp>
      <p:cxnSp>
        <p:nvCxnSpPr>
          <p:cNvPr id="5" name="Egyenes összekötő nyíllal 4"/>
          <p:cNvCxnSpPr/>
          <p:nvPr/>
        </p:nvCxnSpPr>
        <p:spPr>
          <a:xfrm flipV="1">
            <a:off x="561975" y="1457325"/>
            <a:ext cx="0" cy="5010150"/>
          </a:xfrm>
          <a:prstGeom prst="straightConnector1">
            <a:avLst/>
          </a:prstGeom>
          <a:ln w="3810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a:off x="561975" y="6457950"/>
            <a:ext cx="11315700" cy="9525"/>
          </a:xfrm>
          <a:prstGeom prst="straightConnector1">
            <a:avLst/>
          </a:prstGeom>
          <a:ln w="3810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649344" y="1535085"/>
            <a:ext cx="1627369" cy="369332"/>
          </a:xfrm>
          <a:prstGeom prst="rect">
            <a:avLst/>
          </a:prstGeom>
        </p:spPr>
        <p:txBody>
          <a:bodyPr wrap="none">
            <a:spAutoFit/>
          </a:bodyPr>
          <a:lstStyle/>
          <a:p>
            <a:r>
              <a:rPr lang="hu-HU" b="1" dirty="0"/>
              <a:t>Várható hozam</a:t>
            </a:r>
          </a:p>
        </p:txBody>
      </p:sp>
      <p:sp>
        <p:nvSpPr>
          <p:cNvPr id="13" name="Téglalap 12"/>
          <p:cNvSpPr/>
          <p:nvPr/>
        </p:nvSpPr>
        <p:spPr>
          <a:xfrm>
            <a:off x="9735260" y="6073259"/>
            <a:ext cx="2004075" cy="369332"/>
          </a:xfrm>
          <a:prstGeom prst="rect">
            <a:avLst/>
          </a:prstGeom>
        </p:spPr>
        <p:txBody>
          <a:bodyPr wrap="none">
            <a:spAutoFit/>
          </a:bodyPr>
          <a:lstStyle/>
          <a:p>
            <a:r>
              <a:rPr lang="hu-HU" b="1" dirty="0"/>
              <a:t>Viselendő kockázat</a:t>
            </a:r>
          </a:p>
        </p:txBody>
      </p:sp>
      <p:sp>
        <p:nvSpPr>
          <p:cNvPr id="14" name="Téglalap 13"/>
          <p:cNvSpPr/>
          <p:nvPr/>
        </p:nvSpPr>
        <p:spPr>
          <a:xfrm>
            <a:off x="824378" y="4219547"/>
            <a:ext cx="2992041" cy="1200329"/>
          </a:xfrm>
          <a:prstGeom prst="rect">
            <a:avLst/>
          </a:prstGeom>
          <a:scene3d>
            <a:camera prst="orthographicFront">
              <a:rot lat="0" lon="0" rev="1500000"/>
            </a:camera>
            <a:lightRig rig="threePt" dir="t"/>
          </a:scene3d>
        </p:spPr>
        <p:txBody>
          <a:bodyPr wrap="square">
            <a:spAutoFit/>
          </a:bodyPr>
          <a:lstStyle/>
          <a:p>
            <a:r>
              <a:rPr lang="hu-HU" sz="3600" b="1" dirty="0">
                <a:solidFill>
                  <a:schemeClr val="accent6"/>
                </a:solidFill>
              </a:rPr>
              <a:t>Bankbetétek,</a:t>
            </a:r>
          </a:p>
          <a:p>
            <a:r>
              <a:rPr lang="hu-HU" sz="3600" b="1" dirty="0">
                <a:solidFill>
                  <a:schemeClr val="accent6"/>
                </a:solidFill>
              </a:rPr>
              <a:t>állampapírok</a:t>
            </a:r>
          </a:p>
        </p:txBody>
      </p:sp>
      <p:sp>
        <p:nvSpPr>
          <p:cNvPr id="15" name="Téglalap 14"/>
          <p:cNvSpPr/>
          <p:nvPr/>
        </p:nvSpPr>
        <p:spPr>
          <a:xfrm>
            <a:off x="3816419" y="2465221"/>
            <a:ext cx="2618034" cy="1754326"/>
          </a:xfrm>
          <a:prstGeom prst="rect">
            <a:avLst/>
          </a:prstGeom>
          <a:scene3d>
            <a:camera prst="orthographicFront">
              <a:rot lat="0" lon="0" rev="1500000"/>
            </a:camera>
            <a:lightRig rig="threePt" dir="t"/>
          </a:scene3d>
        </p:spPr>
        <p:txBody>
          <a:bodyPr wrap="square">
            <a:spAutoFit/>
          </a:bodyPr>
          <a:lstStyle/>
          <a:p>
            <a:r>
              <a:rPr lang="hu-HU" sz="3600" b="1" dirty="0">
                <a:solidFill>
                  <a:schemeClr val="accent4"/>
                </a:solidFill>
              </a:rPr>
              <a:t>Kollektív</a:t>
            </a:r>
          </a:p>
          <a:p>
            <a:r>
              <a:rPr lang="hu-HU" sz="3600" b="1" dirty="0">
                <a:solidFill>
                  <a:schemeClr val="accent4"/>
                </a:solidFill>
              </a:rPr>
              <a:t>befektetési</a:t>
            </a:r>
          </a:p>
          <a:p>
            <a:r>
              <a:rPr lang="hu-HU" sz="3600" b="1" dirty="0">
                <a:solidFill>
                  <a:schemeClr val="accent4"/>
                </a:solidFill>
              </a:rPr>
              <a:t>formák</a:t>
            </a:r>
          </a:p>
        </p:txBody>
      </p:sp>
      <p:sp>
        <p:nvSpPr>
          <p:cNvPr id="16" name="Téglalap 15"/>
          <p:cNvSpPr/>
          <p:nvPr/>
        </p:nvSpPr>
        <p:spPr>
          <a:xfrm>
            <a:off x="6434453" y="1777977"/>
            <a:ext cx="2519613" cy="1200329"/>
          </a:xfrm>
          <a:prstGeom prst="rect">
            <a:avLst/>
          </a:prstGeom>
          <a:scene3d>
            <a:camera prst="orthographicFront">
              <a:rot lat="0" lon="0" rev="1500000"/>
            </a:camera>
            <a:lightRig rig="threePt" dir="t"/>
          </a:scene3d>
        </p:spPr>
        <p:txBody>
          <a:bodyPr wrap="square">
            <a:spAutoFit/>
          </a:bodyPr>
          <a:lstStyle/>
          <a:p>
            <a:r>
              <a:rPr lang="hu-HU" sz="3600" b="1" dirty="0">
                <a:solidFill>
                  <a:schemeClr val="accent5"/>
                </a:solidFill>
              </a:rPr>
              <a:t>Egyedi</a:t>
            </a:r>
          </a:p>
          <a:p>
            <a:r>
              <a:rPr lang="hu-HU" sz="3600" b="1" dirty="0">
                <a:solidFill>
                  <a:schemeClr val="accent5"/>
                </a:solidFill>
              </a:rPr>
              <a:t>részvények</a:t>
            </a:r>
          </a:p>
        </p:txBody>
      </p:sp>
      <p:cxnSp>
        <p:nvCxnSpPr>
          <p:cNvPr id="20" name="Egyenes összekötő nyíllal 19"/>
          <p:cNvCxnSpPr/>
          <p:nvPr/>
        </p:nvCxnSpPr>
        <p:spPr>
          <a:xfrm>
            <a:off x="1159539" y="5419875"/>
            <a:ext cx="2656880" cy="0"/>
          </a:xfrm>
          <a:prstGeom prst="straightConnector1">
            <a:avLst/>
          </a:prstGeom>
          <a:ln w="38100">
            <a:solidFill>
              <a:schemeClr val="bg1">
                <a:lumMod val="50000"/>
              </a:schemeClr>
            </a:solidFill>
            <a:tailEnd type="triangle" w="lg" len="med"/>
          </a:ln>
          <a:scene3d>
            <a:camera prst="orthographicFront">
              <a:rot lat="0" lon="0" rev="15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1" name="Egyenes összekötő nyíllal 20"/>
          <p:cNvCxnSpPr/>
          <p:nvPr/>
        </p:nvCxnSpPr>
        <p:spPr>
          <a:xfrm>
            <a:off x="4274384" y="4105247"/>
            <a:ext cx="2160069" cy="0"/>
          </a:xfrm>
          <a:prstGeom prst="straightConnector1">
            <a:avLst/>
          </a:prstGeom>
          <a:ln w="38100">
            <a:solidFill>
              <a:schemeClr val="bg1">
                <a:lumMod val="50000"/>
              </a:schemeClr>
            </a:solidFill>
            <a:tailEnd type="triangle" w="lg" len="med"/>
          </a:ln>
          <a:scene3d>
            <a:camera prst="orthographicFront">
              <a:rot lat="0" lon="0" rev="15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p:nvPr/>
        </p:nvCxnSpPr>
        <p:spPr>
          <a:xfrm>
            <a:off x="6843300" y="2911809"/>
            <a:ext cx="2214975" cy="0"/>
          </a:xfrm>
          <a:prstGeom prst="straightConnector1">
            <a:avLst/>
          </a:prstGeom>
          <a:ln w="38100">
            <a:solidFill>
              <a:schemeClr val="bg1">
                <a:lumMod val="50000"/>
              </a:schemeClr>
            </a:solidFill>
            <a:tailEnd type="triangle" w="lg" len="med"/>
          </a:ln>
          <a:scene3d>
            <a:camera prst="orthographicFront">
              <a:rot lat="0" lon="0" rev="150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00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90501" y="1362075"/>
            <a:ext cx="3981450" cy="5305425"/>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90499" y="1505235"/>
            <a:ext cx="3981451" cy="5262979"/>
          </a:xfrm>
          <a:prstGeom prst="rect">
            <a:avLst/>
          </a:prstGeom>
        </p:spPr>
        <p:txBody>
          <a:bodyPr wrap="square">
            <a:spAutoFit/>
          </a:bodyPr>
          <a:lstStyle/>
          <a:p>
            <a:r>
              <a:rPr lang="hu-HU" sz="3600" b="1" baseline="30000" dirty="0"/>
              <a:t>Oszd meg és gyarapodj!  </a:t>
            </a:r>
          </a:p>
          <a:p>
            <a:pPr algn="just"/>
            <a:r>
              <a:rPr lang="hu-HU" sz="3600" baseline="30000" dirty="0"/>
              <a:t>Miután Peti osztálytársának apukája több mint két órán át beszélgetett a Molnár szülőkkel a befektetések kockázatáról, a család úgy tervezi, hogy a 2 millió forintot szétosztják, és többféle megoldást választanak. 500 ezer forint értékben részvényt vesznek, 750 ezer forintért állampapírt vásárolnak, és ugyanennyit betesznek a bankba egyszerű betétként.</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18. Kockázatok és hozamok </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a:t>B. </a:t>
            </a:r>
            <a:r>
              <a:rPr lang="hu-HU" sz="4800" b="1" baseline="30000" dirty="0">
                <a:solidFill>
                  <a:srgbClr val="6E32A0"/>
                </a:solidFill>
              </a:rPr>
              <a:t>Hogyan hozzunk tudatos pénzügyi döntést?</a:t>
            </a: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6996" y="1362075"/>
            <a:ext cx="7947569" cy="5305425"/>
          </a:xfrm>
          <a:prstGeom prst="rect">
            <a:avLst/>
          </a:prstGeom>
        </p:spPr>
      </p:pic>
    </p:spTree>
    <p:extLst>
      <p:ext uri="{BB962C8B-B14F-4D97-AF65-F5344CB8AC3E}">
        <p14:creationId xmlns:p14="http://schemas.microsoft.com/office/powerpoint/2010/main" val="2669825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18. Kockázatok és hozamok – </a:t>
            </a:r>
            <a:r>
              <a:rPr lang="hu-HU" sz="2400" b="1" baseline="30000" dirty="0"/>
              <a:t>B. </a:t>
            </a:r>
            <a:r>
              <a:rPr lang="hu-HU" sz="2400" b="1" baseline="30000" dirty="0">
                <a:solidFill>
                  <a:srgbClr val="6E32A0"/>
                </a:solidFill>
              </a:rPr>
              <a:t>Hogyan hozzunk tudatos pénzügyi döntést?</a:t>
            </a:r>
            <a:r>
              <a:rPr lang="hu-HU" sz="2400" b="1" baseline="30000" dirty="0">
                <a:solidFill>
                  <a:srgbClr val="6E32A0"/>
                </a:solidFill>
                <a:latin typeface="+mn-lt"/>
              </a:rPr>
              <a:t> </a:t>
            </a:r>
          </a:p>
        </p:txBody>
      </p:sp>
      <p:sp>
        <p:nvSpPr>
          <p:cNvPr id="9" name="Lekerekített téglalap 8"/>
          <p:cNvSpPr/>
          <p:nvPr/>
        </p:nvSpPr>
        <p:spPr>
          <a:xfrm>
            <a:off x="161925" y="809625"/>
            <a:ext cx="11912845" cy="4714875"/>
          </a:xfrm>
          <a:prstGeom prst="roundRect">
            <a:avLst>
              <a:gd name="adj" fmla="val 3107"/>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161926" y="914400"/>
            <a:ext cx="11912844" cy="2323713"/>
          </a:xfrm>
          <a:prstGeom prst="rect">
            <a:avLst/>
          </a:prstGeom>
        </p:spPr>
        <p:txBody>
          <a:bodyPr wrap="square">
            <a:spAutoFit/>
          </a:bodyPr>
          <a:lstStyle/>
          <a:p>
            <a:pPr algn="just">
              <a:lnSpc>
                <a:spcPts val="3000"/>
              </a:lnSpc>
              <a:spcBef>
                <a:spcPts val="1200"/>
              </a:spcBef>
            </a:pPr>
            <a:r>
              <a:rPr lang="hu-HU" sz="3600" baseline="30000" dirty="0"/>
              <a:t>Készíts az alábbi minta szerint egy táblázatot, és gyűjtsd össze, hogy a Molnárék által választott befektetési lehetőségeknek milyen kockázatai merülhetnek fel!</a:t>
            </a:r>
          </a:p>
          <a:p>
            <a:pPr algn="just">
              <a:lnSpc>
                <a:spcPts val="3000"/>
              </a:lnSpc>
              <a:spcBef>
                <a:spcPts val="1200"/>
              </a:spcBef>
            </a:pPr>
            <a:r>
              <a:rPr lang="hu-HU" sz="3600" baseline="30000" dirty="0"/>
              <a:t>Keress alternatív befektetéseket, és értékeld azokat is kockázat szerint! </a:t>
            </a:r>
          </a:p>
          <a:p>
            <a:pPr algn="just">
              <a:lnSpc>
                <a:spcPts val="3000"/>
              </a:lnSpc>
              <a:spcBef>
                <a:spcPts val="1200"/>
              </a:spcBef>
            </a:pPr>
            <a:r>
              <a:rPr lang="hu-HU" sz="3600" baseline="30000" dirty="0"/>
              <a:t>Rangsorold a lehetőségeket a különböző kockázatok szerint egytől háromig, ahol az egy a kevésbé kockázatost jelenti!</a:t>
            </a:r>
            <a:endParaRPr lang="hu-HU" sz="3600" baseline="30000" dirty="0">
              <a:solidFill>
                <a:srgbClr val="000000"/>
              </a:solidFill>
            </a:endParaRPr>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10" y="3107568"/>
            <a:ext cx="11732940" cy="2207187"/>
          </a:xfrm>
          <a:prstGeom prst="rect">
            <a:avLst/>
          </a:prstGeom>
        </p:spPr>
      </p:pic>
    </p:spTree>
    <p:extLst>
      <p:ext uri="{BB962C8B-B14F-4D97-AF65-F5344CB8AC3E}">
        <p14:creationId xmlns:p14="http://schemas.microsoft.com/office/powerpoint/2010/main" val="418786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90501" y="1362075"/>
            <a:ext cx="3981450" cy="5305425"/>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90499" y="1505235"/>
            <a:ext cx="3981451" cy="5262979"/>
          </a:xfrm>
          <a:prstGeom prst="rect">
            <a:avLst/>
          </a:prstGeom>
        </p:spPr>
        <p:txBody>
          <a:bodyPr wrap="square">
            <a:spAutoFit/>
          </a:bodyPr>
          <a:lstStyle/>
          <a:p>
            <a:r>
              <a:rPr lang="hu-HU" sz="3600" b="1" baseline="30000" dirty="0"/>
              <a:t>Védelem</a:t>
            </a:r>
          </a:p>
          <a:p>
            <a:r>
              <a:rPr lang="hu-HU" sz="3600" baseline="30000" dirty="0"/>
              <a:t>Miután az örökségből megmaradt pénzt háromfelé osztották, és különböző befektetési formákba tették, a család megnyugodott, hogy ezzel meg is oldották a dolgot. Egyik nap Molnár anyuka a hírekben azt hallja, hogy a városukban lévő egyik befektetési szolgáltató fizetési gondokkal küszködik. Megijed, hogy az ő pénzük is veszélyben van.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18. Kockázatok és hozamok </a:t>
            </a:r>
          </a:p>
        </p:txBody>
      </p:sp>
      <p:sp>
        <p:nvSpPr>
          <p:cNvPr id="10" name="Téglalap 9"/>
          <p:cNvSpPr/>
          <p:nvPr/>
        </p:nvSpPr>
        <p:spPr>
          <a:xfrm>
            <a:off x="0" y="858405"/>
            <a:ext cx="12192000" cy="584775"/>
          </a:xfrm>
          <a:prstGeom prst="rect">
            <a:avLst/>
          </a:prstGeom>
        </p:spPr>
        <p:txBody>
          <a:bodyPr wrap="square">
            <a:spAutoFit/>
          </a:bodyPr>
          <a:lstStyle/>
          <a:p>
            <a:pPr algn="ctr"/>
            <a:r>
              <a:rPr lang="pl-PL" sz="4800" b="1" baseline="30000" dirty="0"/>
              <a:t>C. </a:t>
            </a:r>
            <a:r>
              <a:rPr lang="pl-PL" sz="4800" b="1" baseline="30000" dirty="0">
                <a:solidFill>
                  <a:srgbClr val="6E32A0"/>
                </a:solidFill>
              </a:rPr>
              <a:t>Mi védi a befektetők pénzét?</a:t>
            </a:r>
          </a:p>
        </p:txBody>
      </p:sp>
      <p:sp>
        <p:nvSpPr>
          <p:cNvPr id="9" name="Lekerekített téglalap 8"/>
          <p:cNvSpPr/>
          <p:nvPr/>
        </p:nvSpPr>
        <p:spPr>
          <a:xfrm>
            <a:off x="4295776" y="3676650"/>
            <a:ext cx="7696200" cy="2990850"/>
          </a:xfrm>
          <a:prstGeom prst="roundRect">
            <a:avLst>
              <a:gd name="adj" fmla="val 6610"/>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4362452" y="3757754"/>
            <a:ext cx="7477124" cy="3093154"/>
          </a:xfrm>
          <a:prstGeom prst="rect">
            <a:avLst/>
          </a:prstGeom>
        </p:spPr>
        <p:txBody>
          <a:bodyPr wrap="square">
            <a:spAutoFit/>
          </a:bodyPr>
          <a:lstStyle/>
          <a:p>
            <a:pPr>
              <a:lnSpc>
                <a:spcPts val="3000"/>
              </a:lnSpc>
              <a:spcBef>
                <a:spcPts val="1200"/>
              </a:spcBef>
            </a:pPr>
            <a:r>
              <a:rPr lang="hu-HU" sz="3600" baseline="30000" dirty="0"/>
              <a:t>Véleményed szerint elég megfontoltan döntöttek-e Molnárék a befektetési formák kiválasztásakor? Válaszodat indokold!</a:t>
            </a:r>
          </a:p>
          <a:p>
            <a:pPr>
              <a:lnSpc>
                <a:spcPts val="3000"/>
              </a:lnSpc>
              <a:spcBef>
                <a:spcPts val="1200"/>
              </a:spcBef>
            </a:pPr>
            <a:r>
              <a:rPr lang="hu-HU" sz="3600" baseline="30000" dirty="0"/>
              <a:t>Számold ki, hogy a napi árfolyamon vajon mennyi eurót tudnának Molnárék vásárolni a befektetett pénzükből!</a:t>
            </a:r>
          </a:p>
          <a:p>
            <a:pPr>
              <a:lnSpc>
                <a:spcPts val="3000"/>
              </a:lnSpc>
              <a:spcBef>
                <a:spcPts val="1200"/>
              </a:spcBef>
            </a:pPr>
            <a:r>
              <a:rPr lang="hu-HU" sz="3600" baseline="30000" dirty="0"/>
              <a:t>Milyen kockázatot vállalnának, ha az összes megtakarításukat átváltják euróba?</a:t>
            </a:r>
            <a:endParaRPr lang="hu-HU" sz="3600" baseline="30000" dirty="0">
              <a:solidFill>
                <a:srgbClr val="000000"/>
              </a:solidFill>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955" y="1362075"/>
            <a:ext cx="5495925" cy="2253329"/>
          </a:xfrm>
          <a:prstGeom prst="rect">
            <a:avLst/>
          </a:prstGeom>
        </p:spPr>
      </p:pic>
    </p:spTree>
    <p:extLst>
      <p:ext uri="{BB962C8B-B14F-4D97-AF65-F5344CB8AC3E}">
        <p14:creationId xmlns:p14="http://schemas.microsoft.com/office/powerpoint/2010/main" val="109761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2172677"/>
            <a:ext cx="12192000" cy="1219200"/>
          </a:xfrm>
        </p:spPr>
        <p:txBody>
          <a:bodyPr>
            <a:normAutofit/>
          </a:bodyPr>
          <a:lstStyle/>
          <a:p>
            <a:r>
              <a:rPr lang="hu-HU" sz="7200" b="1" baseline="30000" dirty="0">
                <a:solidFill>
                  <a:srgbClr val="6E32A0"/>
                </a:solidFill>
                <a:latin typeface="+mn-lt"/>
              </a:rPr>
              <a:t>Összegzés</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3" name="Téglalap 2"/>
          <p:cNvSpPr/>
          <p:nvPr/>
        </p:nvSpPr>
        <p:spPr>
          <a:xfrm>
            <a:off x="0" y="3552122"/>
            <a:ext cx="12192000" cy="707886"/>
          </a:xfrm>
          <a:prstGeom prst="rect">
            <a:avLst/>
          </a:prstGeom>
        </p:spPr>
        <p:txBody>
          <a:bodyPr wrap="square">
            <a:spAutoFit/>
          </a:bodyPr>
          <a:lstStyle/>
          <a:p>
            <a:pPr algn="ctr"/>
            <a:r>
              <a:rPr lang="hu-HU" sz="6000" i="0" u="none" strike="noStrike" baseline="30000" dirty="0">
                <a:solidFill>
                  <a:srgbClr val="000000"/>
                </a:solidFill>
              </a:rPr>
              <a:t>A legfontosabb tudnivalók</a:t>
            </a:r>
          </a:p>
        </p:txBody>
      </p:sp>
    </p:spTree>
    <p:extLst>
      <p:ext uri="{BB962C8B-B14F-4D97-AF65-F5344CB8AC3E}">
        <p14:creationId xmlns:p14="http://schemas.microsoft.com/office/powerpoint/2010/main" val="378075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1" y="1466524"/>
            <a:ext cx="7346556" cy="5401479"/>
          </a:xfrm>
          <a:prstGeom prst="rect">
            <a:avLst/>
          </a:prstGeom>
        </p:spPr>
        <p:txBody>
          <a:bodyPr wrap="square">
            <a:spAutoFit/>
          </a:bodyPr>
          <a:lstStyle/>
          <a:p>
            <a:pPr algn="just">
              <a:lnSpc>
                <a:spcPts val="3000"/>
              </a:lnSpc>
              <a:spcBef>
                <a:spcPts val="1200"/>
              </a:spcBef>
            </a:pPr>
            <a:r>
              <a:rPr lang="hu-HU" sz="3600" baseline="30000" dirty="0"/>
              <a:t>Minden befektetési döntés előtt érdemes az aranyszabályt észben tartani: nagy haszonra leginkább magas kockázat mellett lehet szert tenni, míg a kisebb haszon általában alacsonyabb kockázat mellett is elérhető.</a:t>
            </a:r>
          </a:p>
          <a:p>
            <a:pPr algn="just">
              <a:lnSpc>
                <a:spcPts val="3000"/>
              </a:lnSpc>
              <a:spcBef>
                <a:spcPts val="1200"/>
              </a:spcBef>
            </a:pPr>
            <a:r>
              <a:rPr lang="hu-HU" sz="3600" baseline="30000" dirty="0"/>
              <a:t>A befektetési kockázat azt jelenti, hogy a várható haszon elérése nem biztos. A kockázat egy adott befektetés jövőbeli teljesítményével kapcsolatos bizonytalanságot, változékonyságot testesít meg. </a:t>
            </a:r>
          </a:p>
          <a:p>
            <a:pPr algn="just">
              <a:lnSpc>
                <a:spcPts val="3000"/>
              </a:lnSpc>
              <a:spcBef>
                <a:spcPts val="1200"/>
              </a:spcBef>
            </a:pPr>
            <a:r>
              <a:rPr lang="hu-HU" sz="3600" baseline="30000" dirty="0"/>
              <a:t>Egy magas kockázatú befektetés járhat jelentős veszteséggel, de eredményezhet magas hozamot is. A lényeg, hogy a jövőbeni hozam</a:t>
            </a:r>
            <a:r>
              <a:rPr lang="hu-HU" sz="3600" dirty="0"/>
              <a:t> </a:t>
            </a:r>
            <a:r>
              <a:rPr lang="hu-HU" sz="3600" baseline="30000" dirty="0"/>
              <a:t>ingadozhat, ebből következően nehezen kiszámítható és kevéssé tervezhető. </a:t>
            </a:r>
          </a:p>
        </p:txBody>
      </p:sp>
      <p:sp>
        <p:nvSpPr>
          <p:cNvPr id="10"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18. Kockázatok és hozamok </a:t>
            </a:r>
          </a:p>
        </p:txBody>
      </p:sp>
      <p:sp>
        <p:nvSpPr>
          <p:cNvPr id="11" name="Téglalap 10"/>
          <p:cNvSpPr/>
          <p:nvPr/>
        </p:nvSpPr>
        <p:spPr>
          <a:xfrm>
            <a:off x="0" y="858405"/>
            <a:ext cx="12192000" cy="584775"/>
          </a:xfrm>
          <a:prstGeom prst="rect">
            <a:avLst/>
          </a:prstGeom>
        </p:spPr>
        <p:txBody>
          <a:bodyPr wrap="square">
            <a:spAutoFit/>
          </a:bodyPr>
          <a:lstStyle/>
          <a:p>
            <a:pPr algn="ctr"/>
            <a:r>
              <a:rPr lang="hu-HU" sz="4800" b="1" baseline="30000" dirty="0"/>
              <a:t>A. </a:t>
            </a:r>
            <a:r>
              <a:rPr lang="hu-HU" sz="4800" b="1" baseline="30000" dirty="0">
                <a:solidFill>
                  <a:srgbClr val="6E32A0"/>
                </a:solidFill>
              </a:rPr>
              <a:t>Milyen kockázatok merülnek fel egy befektetés során?</a:t>
            </a:r>
          </a:p>
        </p:txBody>
      </p:sp>
      <p:pic>
        <p:nvPicPr>
          <p:cNvPr id="2" name="Kép 1"/>
          <p:cNvPicPr>
            <a:picLocks noChangeAspect="1"/>
          </p:cNvPicPr>
          <p:nvPr/>
        </p:nvPicPr>
        <p:blipFill rotWithShape="1">
          <a:blip r:embed="rId3" cstate="print">
            <a:extLst>
              <a:ext uri="{28A0092B-C50C-407E-A947-70E740481C1C}">
                <a14:useLocalDpi xmlns:a14="http://schemas.microsoft.com/office/drawing/2010/main" val="0"/>
              </a:ext>
            </a:extLst>
          </a:blip>
          <a:srcRect l="36654" r="5902"/>
          <a:stretch/>
        </p:blipFill>
        <p:spPr>
          <a:xfrm>
            <a:off x="7753692" y="1443180"/>
            <a:ext cx="4232135" cy="5090702"/>
          </a:xfrm>
          <a:prstGeom prst="rect">
            <a:avLst/>
          </a:prstGeom>
        </p:spPr>
      </p:pic>
    </p:spTree>
    <p:extLst>
      <p:ext uri="{BB962C8B-B14F-4D97-AF65-F5344CB8AC3E}">
        <p14:creationId xmlns:p14="http://schemas.microsoft.com/office/powerpoint/2010/main" val="957924390"/>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1328</Words>
  <Application>Microsoft Office PowerPoint</Application>
  <PresentationFormat>Szélesvásznú</PresentationFormat>
  <Paragraphs>72</Paragraphs>
  <Slides>15</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15</vt:i4>
      </vt:variant>
    </vt:vector>
  </HeadingPairs>
  <TitlesOfParts>
    <vt:vector size="19" baseType="lpstr">
      <vt:lpstr>Arial</vt:lpstr>
      <vt:lpstr>Calibri</vt:lpstr>
      <vt:lpstr>Calibri Light</vt:lpstr>
      <vt:lpstr>Office-téma</vt:lpstr>
      <vt:lpstr>18. Kockázatok és hozamok </vt:lpstr>
      <vt:lpstr>PowerPoint-bemutató</vt:lpstr>
      <vt:lpstr>PowerPoint-bemutató</vt:lpstr>
      <vt:lpstr>PowerPoint-bemutató</vt:lpstr>
      <vt:lpstr>PowerPoint-bemutató</vt:lpstr>
      <vt:lpstr>PowerPoint-bemutató</vt:lpstr>
      <vt:lpstr>PowerPoint-bemutató</vt:lpstr>
      <vt:lpstr>Összegzés</vt:lpstr>
      <vt:lpstr>PowerPoint-bemutató</vt:lpstr>
      <vt:lpstr>PowerPoint-bemutató</vt:lpstr>
      <vt:lpstr>PowerPoint-bemutató</vt:lpstr>
      <vt:lpstr>PowerPoint-bemutató</vt:lpstr>
      <vt:lpstr>PowerPoint-bemutató</vt:lpstr>
      <vt:lpstr>PowerPoint-bemutató</vt:lpstr>
      <vt:lpstr>18. Kockázatok és hozamok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Mindenár .hu</dc:creator>
  <cp:lastModifiedBy>Merényi Zsuzsanna</cp:lastModifiedBy>
  <cp:revision>144</cp:revision>
  <dcterms:created xsi:type="dcterms:W3CDTF">2016-02-25T10:27:13Z</dcterms:created>
  <dcterms:modified xsi:type="dcterms:W3CDTF">2016-04-01T13:10:41Z</dcterms:modified>
</cp:coreProperties>
</file>