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1" r:id="rId3"/>
    <p:sldId id="284" r:id="rId4"/>
    <p:sldId id="295" r:id="rId5"/>
    <p:sldId id="286" r:id="rId6"/>
    <p:sldId id="296" r:id="rId7"/>
    <p:sldId id="271" r:id="rId8"/>
    <p:sldId id="279" r:id="rId9"/>
    <p:sldId id="280" r:id="rId10"/>
    <p:sldId id="297" r:id="rId11"/>
    <p:sldId id="298" r:id="rId12"/>
    <p:sldId id="299" r:id="rId13"/>
    <p:sldId id="274" r:id="rId14"/>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32A0"/>
    <a:srgbClr val="FDF4AE"/>
    <a:srgbClr val="D3F4FF"/>
    <a:srgbClr val="F7EDBF"/>
    <a:srgbClr val="F1E8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31" autoAdjust="0"/>
    <p:restoredTop sz="94660"/>
  </p:normalViewPr>
  <p:slideViewPr>
    <p:cSldViewPr snapToGrid="0">
      <p:cViewPr varScale="1">
        <p:scale>
          <a:sx n="72" d="100"/>
          <a:sy n="72" d="100"/>
        </p:scale>
        <p:origin x="69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a:t>Mintacím szerkesztése</a:t>
            </a:r>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Alcím mintájának szerkesztése</a:t>
            </a:r>
          </a:p>
        </p:txBody>
      </p:sp>
      <p:sp>
        <p:nvSpPr>
          <p:cNvPr id="4" name="Dátum helye 3"/>
          <p:cNvSpPr>
            <a:spLocks noGrp="1"/>
          </p:cNvSpPr>
          <p:nvPr>
            <p:ph type="dt" sz="half" idx="10"/>
          </p:nvPr>
        </p:nvSpPr>
        <p:spPr/>
        <p:txBody>
          <a:bodyPr/>
          <a:lstStyle/>
          <a:p>
            <a:fld id="{38B504CB-8247-424B-A5D3-1B0E1B340D4A}" type="datetimeFigureOut">
              <a:rPr lang="hu-HU" smtClean="0"/>
              <a:t>2016. 04. 01.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1666148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Függőleges szöveg helye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38B504CB-8247-424B-A5D3-1B0E1B340D4A}" type="datetimeFigureOut">
              <a:rPr lang="hu-HU" smtClean="0"/>
              <a:t>2016. 04. 01.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1026072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38B504CB-8247-424B-A5D3-1B0E1B340D4A}" type="datetimeFigureOut">
              <a:rPr lang="hu-HU" smtClean="0"/>
              <a:t>2016. 04. 01.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1375510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38B504CB-8247-424B-A5D3-1B0E1B340D4A}" type="datetimeFigureOut">
              <a:rPr lang="hu-HU" smtClean="0"/>
              <a:t>2016. 04. 01.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2246068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a:t>Mintacím szerkesztése</a:t>
            </a:r>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átum helye 3"/>
          <p:cNvSpPr>
            <a:spLocks noGrp="1"/>
          </p:cNvSpPr>
          <p:nvPr>
            <p:ph type="dt" sz="half" idx="10"/>
          </p:nvPr>
        </p:nvSpPr>
        <p:spPr/>
        <p:txBody>
          <a:bodyPr/>
          <a:lstStyle/>
          <a:p>
            <a:fld id="{38B504CB-8247-424B-A5D3-1B0E1B340D4A}" type="datetimeFigureOut">
              <a:rPr lang="hu-HU" smtClean="0"/>
              <a:t>2016. 04. 01.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1006492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p:cNvSpPr>
            <a:spLocks noGrp="1"/>
          </p:cNvSpPr>
          <p:nvPr>
            <p:ph type="dt" sz="half" idx="10"/>
          </p:nvPr>
        </p:nvSpPr>
        <p:spPr/>
        <p:txBody>
          <a:bodyPr/>
          <a:lstStyle/>
          <a:p>
            <a:fld id="{38B504CB-8247-424B-A5D3-1B0E1B340D4A}" type="datetimeFigureOut">
              <a:rPr lang="hu-HU" smtClean="0"/>
              <a:t>2016. 04. 01.</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1076689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a:t>Mintacím szerkesztése</a:t>
            </a:r>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p:cNvSpPr>
            <a:spLocks noGrp="1"/>
          </p:cNvSpPr>
          <p:nvPr>
            <p:ph type="dt" sz="half" idx="10"/>
          </p:nvPr>
        </p:nvSpPr>
        <p:spPr/>
        <p:txBody>
          <a:bodyPr/>
          <a:lstStyle/>
          <a:p>
            <a:fld id="{38B504CB-8247-424B-A5D3-1B0E1B340D4A}" type="datetimeFigureOut">
              <a:rPr lang="hu-HU" smtClean="0"/>
              <a:t>2016. 04. 01.</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844295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Dátum helye 2"/>
          <p:cNvSpPr>
            <a:spLocks noGrp="1"/>
          </p:cNvSpPr>
          <p:nvPr>
            <p:ph type="dt" sz="half" idx="10"/>
          </p:nvPr>
        </p:nvSpPr>
        <p:spPr/>
        <p:txBody>
          <a:bodyPr/>
          <a:lstStyle/>
          <a:p>
            <a:fld id="{38B504CB-8247-424B-A5D3-1B0E1B340D4A}" type="datetimeFigureOut">
              <a:rPr lang="hu-HU" smtClean="0"/>
              <a:t>2016. 04. 01.</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3980283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38B504CB-8247-424B-A5D3-1B0E1B340D4A}" type="datetimeFigureOut">
              <a:rPr lang="hu-HU" smtClean="0"/>
              <a:t>2016. 04. 01.</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4230355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p:cNvSpPr>
            <a:spLocks noGrp="1"/>
          </p:cNvSpPr>
          <p:nvPr>
            <p:ph type="dt" sz="half" idx="10"/>
          </p:nvPr>
        </p:nvSpPr>
        <p:spPr/>
        <p:txBody>
          <a:bodyPr/>
          <a:lstStyle/>
          <a:p>
            <a:fld id="{38B504CB-8247-424B-A5D3-1B0E1B340D4A}" type="datetimeFigureOut">
              <a:rPr lang="hu-HU" smtClean="0"/>
              <a:t>2016. 04. 01.</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3498759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p:cNvSpPr>
            <a:spLocks noGrp="1"/>
          </p:cNvSpPr>
          <p:nvPr>
            <p:ph type="dt" sz="half" idx="10"/>
          </p:nvPr>
        </p:nvSpPr>
        <p:spPr/>
        <p:txBody>
          <a:bodyPr/>
          <a:lstStyle/>
          <a:p>
            <a:fld id="{38B504CB-8247-424B-A5D3-1B0E1B340D4A}" type="datetimeFigureOut">
              <a:rPr lang="hu-HU" smtClean="0"/>
              <a:t>2016. 04. 01.</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3416990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a:t>Mintacím szerkesztése</a:t>
            </a:r>
          </a:p>
        </p:txBody>
      </p:sp>
      <p:sp>
        <p:nvSpPr>
          <p:cNvPr id="3" name="Szöveg hely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B504CB-8247-424B-A5D3-1B0E1B340D4A}" type="datetimeFigureOut">
              <a:rPr lang="hu-HU" smtClean="0"/>
              <a:t>2016. 04. 01.</a:t>
            </a:fld>
            <a:endParaRPr lang="hu-HU"/>
          </a:p>
        </p:txBody>
      </p:sp>
      <p:sp>
        <p:nvSpPr>
          <p:cNvPr id="5" name="Élőláb hely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02CB42-E189-422C-B37E-A53A271CDB1F}" type="slidenum">
              <a:rPr lang="hu-HU" smtClean="0"/>
              <a:t>‹#›</a:t>
            </a:fld>
            <a:endParaRPr lang="hu-HU"/>
          </a:p>
        </p:txBody>
      </p:sp>
    </p:spTree>
    <p:extLst>
      <p:ext uri="{BB962C8B-B14F-4D97-AF65-F5344CB8AC3E}">
        <p14:creationId xmlns:p14="http://schemas.microsoft.com/office/powerpoint/2010/main" val="2358907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7030A0">
                <a:alpha val="10000"/>
              </a:srgbClr>
            </a:gs>
            <a:gs pos="100000">
              <a:srgbClr val="7030A0">
                <a:alpha val="25000"/>
              </a:srgbClr>
            </a:gs>
          </a:gsLst>
          <a:lin ang="3600000" scaled="0"/>
        </a:gradFill>
        <a:effectLst/>
      </p:bgPr>
    </p:bg>
    <p:spTree>
      <p:nvGrpSpPr>
        <p:cNvPr id="1" name=""/>
        <p:cNvGrpSpPr/>
        <p:nvPr/>
      </p:nvGrpSpPr>
      <p:grpSpPr>
        <a:xfrm>
          <a:off x="0" y="0"/>
          <a:ext cx="0" cy="0"/>
          <a:chOff x="0" y="0"/>
          <a:chExt cx="0" cy="0"/>
        </a:xfrm>
      </p:grpSpPr>
      <p:sp>
        <p:nvSpPr>
          <p:cNvPr id="2" name="Cím 1"/>
          <p:cNvSpPr>
            <a:spLocks noGrp="1"/>
          </p:cNvSpPr>
          <p:nvPr>
            <p:ph type="ctrTitle"/>
          </p:nvPr>
        </p:nvSpPr>
        <p:spPr>
          <a:xfrm>
            <a:off x="0" y="0"/>
            <a:ext cx="12192000" cy="2147582"/>
          </a:xfrm>
        </p:spPr>
        <p:txBody>
          <a:bodyPr>
            <a:normAutofit/>
          </a:bodyPr>
          <a:lstStyle/>
          <a:p>
            <a:r>
              <a:rPr lang="hu-HU" sz="7200" b="1" baseline="30000" dirty="0">
                <a:solidFill>
                  <a:srgbClr val="6E32A0"/>
                </a:solidFill>
                <a:latin typeface="+mn-lt"/>
              </a:rPr>
              <a:t>11. Pénzforgalom a bankszámlán</a:t>
            </a:r>
          </a:p>
        </p:txBody>
      </p:sp>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6" name="Alcím 5"/>
          <p:cNvSpPr>
            <a:spLocks noGrp="1"/>
          </p:cNvSpPr>
          <p:nvPr>
            <p:ph type="subTitle" idx="1"/>
          </p:nvPr>
        </p:nvSpPr>
        <p:spPr>
          <a:xfrm>
            <a:off x="1819275" y="2788945"/>
            <a:ext cx="9770940" cy="2353577"/>
          </a:xfrm>
        </p:spPr>
        <p:txBody>
          <a:bodyPr>
            <a:noAutofit/>
          </a:bodyPr>
          <a:lstStyle/>
          <a:p>
            <a:pPr algn="l">
              <a:lnSpc>
                <a:spcPts val="5000"/>
              </a:lnSpc>
              <a:spcBef>
                <a:spcPts val="1200"/>
              </a:spcBef>
            </a:pPr>
            <a:r>
              <a:rPr lang="hu-HU" sz="4800" b="1" baseline="30000" dirty="0">
                <a:solidFill>
                  <a:srgbClr val="6E32A0"/>
                </a:solidFill>
              </a:rPr>
              <a:t>A. Mi a bankszámlakivonat? </a:t>
            </a:r>
          </a:p>
          <a:p>
            <a:pPr algn="l">
              <a:lnSpc>
                <a:spcPts val="5000"/>
              </a:lnSpc>
              <a:spcBef>
                <a:spcPts val="1200"/>
              </a:spcBef>
            </a:pPr>
            <a:r>
              <a:rPr lang="hu-HU" sz="4800" b="1" baseline="30000" dirty="0">
                <a:solidFill>
                  <a:srgbClr val="6E32A0"/>
                </a:solidFill>
              </a:rPr>
              <a:t>B. Mit neveznek pénzforgalomnak? </a:t>
            </a:r>
          </a:p>
          <a:p>
            <a:pPr algn="l">
              <a:lnSpc>
                <a:spcPts val="5000"/>
              </a:lnSpc>
              <a:spcBef>
                <a:spcPts val="1200"/>
              </a:spcBef>
            </a:pPr>
            <a:r>
              <a:rPr lang="hu-HU" sz="4800" b="1" baseline="30000" dirty="0">
                <a:solidFill>
                  <a:srgbClr val="6E32A0"/>
                </a:solidFill>
              </a:rPr>
              <a:t>C. Milyen készpénz nélküli fizetési módok vannak?</a:t>
            </a:r>
            <a:endParaRPr lang="hu-HU" sz="4800" dirty="0">
              <a:solidFill>
                <a:srgbClr val="6E32A0"/>
              </a:solidFill>
            </a:endParaRPr>
          </a:p>
        </p:txBody>
      </p:sp>
    </p:spTree>
    <p:extLst>
      <p:ext uri="{BB962C8B-B14F-4D97-AF65-F5344CB8AC3E}">
        <p14:creationId xmlns:p14="http://schemas.microsoft.com/office/powerpoint/2010/main" val="61216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7030A0">
                <a:alpha val="10000"/>
              </a:srgbClr>
            </a:gs>
            <a:gs pos="100000">
              <a:srgbClr val="7030A0">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13" name="Alcím 2"/>
          <p:cNvSpPr>
            <a:spLocks noGrp="1"/>
          </p:cNvSpPr>
          <p:nvPr>
            <p:ph type="subTitle" idx="1"/>
          </p:nvPr>
        </p:nvSpPr>
        <p:spPr>
          <a:xfrm>
            <a:off x="114303" y="872414"/>
            <a:ext cx="3752848" cy="5766511"/>
          </a:xfrm>
        </p:spPr>
        <p:txBody>
          <a:bodyPr>
            <a:noAutofit/>
          </a:bodyPr>
          <a:lstStyle/>
          <a:p>
            <a:pPr algn="just">
              <a:lnSpc>
                <a:spcPts val="3000"/>
              </a:lnSpc>
              <a:spcBef>
                <a:spcPts val="1200"/>
              </a:spcBef>
            </a:pPr>
            <a:r>
              <a:rPr lang="hu-HU" sz="3600" baseline="30000" dirty="0"/>
              <a:t>A pénzforgalom készpénz nélkül is lebonyolódhat. Ennek fontos feltétele, hogy a pénztulajdonosok számlát nyissanak egy banknál, majd a bank a kapott megbízás alapján pénzt juttat el egy megjelölt (nála vagy másik banknál vezetett) számlára. A készpénz nélküli műveletekben a pénz fizikai valójában (azaz készpénzként) egyszer sem jelenik meg, ez különbözteti meg a készpénzes fizetéstől.</a:t>
            </a:r>
          </a:p>
        </p:txBody>
      </p:sp>
      <p:sp>
        <p:nvSpPr>
          <p:cNvPr id="6" name="Lekerekített téglalap 5"/>
          <p:cNvSpPr/>
          <p:nvPr/>
        </p:nvSpPr>
        <p:spPr>
          <a:xfrm>
            <a:off x="4010025" y="872414"/>
            <a:ext cx="7983436" cy="5766511"/>
          </a:xfrm>
          <a:prstGeom prst="roundRect">
            <a:avLst>
              <a:gd name="adj" fmla="val 4119"/>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7" name="Téglalap 6"/>
          <p:cNvSpPr/>
          <p:nvPr/>
        </p:nvSpPr>
        <p:spPr>
          <a:xfrm>
            <a:off x="4124325" y="1096677"/>
            <a:ext cx="7869136" cy="5632311"/>
          </a:xfrm>
          <a:prstGeom prst="rect">
            <a:avLst/>
          </a:prstGeom>
        </p:spPr>
        <p:txBody>
          <a:bodyPr wrap="square">
            <a:spAutoFit/>
          </a:bodyPr>
          <a:lstStyle/>
          <a:p>
            <a:r>
              <a:rPr lang="hu-HU" sz="3600" b="1" baseline="30000" dirty="0"/>
              <a:t>Jó, ha tudod!</a:t>
            </a:r>
          </a:p>
          <a:p>
            <a:pPr algn="just"/>
            <a:r>
              <a:rPr lang="hu-HU" sz="3600" baseline="30000" dirty="0"/>
              <a:t>A bankszámlavezetés is egy szolgáltatás, ami értelemszerűen költségekkel jár. A számlanyitást követően a számla fenntartásáért rendszeresen (általában havonta vagy negyedévente) számlavezetési díjat fizetünk függetlenül attól, hogy mekkora a pénzforgalom. Emellett díjat kell fizetnünk a lebonyolított műveletek után is, amit forgalmi vagy tranzakciós díjnak nevezünk. Ezek többnyire a végrehajtott műveletek összegével arányosak. Így fizetünk például az átutalásért vagy csoportos beszedési megbízásért, általában külön felszámolják a </a:t>
            </a:r>
            <a:r>
              <a:rPr lang="hu-HU" sz="3600" baseline="30000" dirty="0" err="1"/>
              <a:t>bankkártyaköltséget</a:t>
            </a:r>
            <a:r>
              <a:rPr lang="hu-HU" sz="3600" baseline="30000" dirty="0"/>
              <a:t> (például az éves díjat és a készpénzfelvétel díját), és további szolgáltatásokért is kérhetnek pénzt a számlavezető bankok (például az internetes hozzáférésnek vagy a mobilra érkező számlainformációnak is költsége van).</a:t>
            </a:r>
          </a:p>
        </p:txBody>
      </p:sp>
      <p:sp>
        <p:nvSpPr>
          <p:cNvPr id="11"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a:solidFill>
                  <a:srgbClr val="6E32A0"/>
                </a:solidFill>
                <a:latin typeface="+mn-lt"/>
              </a:rPr>
              <a:t>11. Pénzforgalom a bankszámlán – </a:t>
            </a:r>
            <a:r>
              <a:rPr lang="hu-HU" sz="2400" b="1" baseline="30000" dirty="0"/>
              <a:t>B. </a:t>
            </a:r>
            <a:r>
              <a:rPr lang="hu-HU" sz="2400" b="1" baseline="30000" dirty="0">
                <a:solidFill>
                  <a:srgbClr val="6E32A0"/>
                </a:solidFill>
              </a:rPr>
              <a:t>Mit neveznek pénzforgalomnak? </a:t>
            </a:r>
          </a:p>
        </p:txBody>
      </p:sp>
    </p:spTree>
    <p:extLst>
      <p:ext uri="{BB962C8B-B14F-4D97-AF65-F5344CB8AC3E}">
        <p14:creationId xmlns:p14="http://schemas.microsoft.com/office/powerpoint/2010/main" val="3829213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7030A0">
                <a:alpha val="10000"/>
              </a:srgbClr>
            </a:gs>
            <a:gs pos="100000">
              <a:srgbClr val="7030A0">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10" name="Téglalap 9"/>
          <p:cNvSpPr/>
          <p:nvPr/>
        </p:nvSpPr>
        <p:spPr>
          <a:xfrm>
            <a:off x="0" y="858405"/>
            <a:ext cx="12192000" cy="584775"/>
          </a:xfrm>
          <a:prstGeom prst="rect">
            <a:avLst/>
          </a:prstGeom>
        </p:spPr>
        <p:txBody>
          <a:bodyPr wrap="square">
            <a:spAutoFit/>
          </a:bodyPr>
          <a:lstStyle/>
          <a:p>
            <a:pPr algn="ctr"/>
            <a:r>
              <a:rPr lang="hu-HU" sz="4800" b="1" baseline="30000" dirty="0"/>
              <a:t>C. </a:t>
            </a:r>
            <a:r>
              <a:rPr lang="hu-HU" sz="4800" b="1" baseline="30000" dirty="0">
                <a:solidFill>
                  <a:srgbClr val="6E32A0"/>
                </a:solidFill>
              </a:rPr>
              <a:t>Milyen készpénz nélküli fizetési módok vannak?</a:t>
            </a:r>
          </a:p>
        </p:txBody>
      </p:sp>
      <p:sp>
        <p:nvSpPr>
          <p:cNvPr id="14"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a:solidFill>
                  <a:srgbClr val="6E32A0"/>
                </a:solidFill>
                <a:latin typeface="+mn-lt"/>
              </a:rPr>
              <a:t>11. Pénzforgalom a bankszámlán</a:t>
            </a:r>
          </a:p>
        </p:txBody>
      </p:sp>
      <p:sp>
        <p:nvSpPr>
          <p:cNvPr id="5" name="Téglalap 4"/>
          <p:cNvSpPr/>
          <p:nvPr/>
        </p:nvSpPr>
        <p:spPr>
          <a:xfrm>
            <a:off x="114299" y="1466525"/>
            <a:ext cx="11915776" cy="3862596"/>
          </a:xfrm>
          <a:prstGeom prst="rect">
            <a:avLst/>
          </a:prstGeom>
        </p:spPr>
        <p:txBody>
          <a:bodyPr wrap="square">
            <a:spAutoFit/>
          </a:bodyPr>
          <a:lstStyle/>
          <a:p>
            <a:pPr algn="just">
              <a:lnSpc>
                <a:spcPts val="3000"/>
              </a:lnSpc>
              <a:spcBef>
                <a:spcPts val="1200"/>
              </a:spcBef>
            </a:pPr>
            <a:r>
              <a:rPr lang="hu-HU" sz="3600" baseline="30000" dirty="0"/>
              <a:t>Bankszámlánk segítségével sokféle fizetési megbízást lehet fogadni és küldeni. A legelterjedtebb fizetési módok az (eseti vagy rendszeres) átutalás, a bankkártyával történő fizetés, valamint a beszedési megbízás (inkasszó). </a:t>
            </a:r>
          </a:p>
          <a:p>
            <a:pPr algn="just">
              <a:lnSpc>
                <a:spcPts val="3000"/>
              </a:lnSpc>
              <a:spcBef>
                <a:spcPts val="1200"/>
              </a:spcBef>
            </a:pPr>
            <a:r>
              <a:rPr lang="hu-HU" sz="3600" baseline="30000" dirty="0"/>
              <a:t>Az átutalás esetén a vásárló számlatulajdonos kezdeményezi a fizetést a bankjánál, a beszedési megbízást viszont a számunkra szolgáltatást nyújtó vállalat, például a közüzemi szolgáltató, mobilszolgáltató indítja el (természetesen csak azt követően, ha erre felhatalmazták). </a:t>
            </a:r>
          </a:p>
          <a:p>
            <a:pPr algn="just">
              <a:lnSpc>
                <a:spcPts val="3000"/>
              </a:lnSpc>
              <a:spcBef>
                <a:spcPts val="1200"/>
              </a:spcBef>
            </a:pPr>
            <a:r>
              <a:rPr lang="hu-HU" sz="3600" baseline="30000" dirty="0"/>
              <a:t>A csoportos beszedés előnye, hogy nem kell sorba állni a befizetéshez, tehát időkímélő, és nem lehet elfelejteni, mert a szolgáltató emeli le a bankszámláról a pénzt. Feltétele viszont, hogy az inkasszó pillanatában a számlán legyen a szükséges összeg.</a:t>
            </a:r>
            <a:endParaRPr lang="hu-HU" sz="3600" dirty="0"/>
          </a:p>
        </p:txBody>
      </p:sp>
      <p:pic>
        <p:nvPicPr>
          <p:cNvPr id="2" name="Kép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9687" y="5243512"/>
            <a:ext cx="9525000" cy="1457325"/>
          </a:xfrm>
          <a:prstGeom prst="rect">
            <a:avLst/>
          </a:prstGeom>
        </p:spPr>
      </p:pic>
    </p:spTree>
    <p:extLst>
      <p:ext uri="{BB962C8B-B14F-4D97-AF65-F5344CB8AC3E}">
        <p14:creationId xmlns:p14="http://schemas.microsoft.com/office/powerpoint/2010/main" val="572020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7030A0">
                <a:alpha val="10000"/>
              </a:srgbClr>
            </a:gs>
            <a:gs pos="100000">
              <a:srgbClr val="7030A0">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14"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a:solidFill>
                  <a:srgbClr val="6E32A0"/>
                </a:solidFill>
                <a:latin typeface="+mn-lt"/>
              </a:rPr>
              <a:t>11. Pénzforgalom a bankszámlán – </a:t>
            </a:r>
            <a:r>
              <a:rPr lang="hu-HU" sz="2400" b="1" baseline="30000" dirty="0"/>
              <a:t>C. </a:t>
            </a:r>
            <a:r>
              <a:rPr lang="hu-HU" sz="2400" b="1" baseline="30000" dirty="0">
                <a:solidFill>
                  <a:srgbClr val="6E32A0"/>
                </a:solidFill>
              </a:rPr>
              <a:t>Milyen készpénz nélküli fizetési módok vannak?</a:t>
            </a:r>
          </a:p>
        </p:txBody>
      </p:sp>
      <p:sp>
        <p:nvSpPr>
          <p:cNvPr id="5" name="Téglalap 4"/>
          <p:cNvSpPr/>
          <p:nvPr/>
        </p:nvSpPr>
        <p:spPr>
          <a:xfrm>
            <a:off x="114299" y="671119"/>
            <a:ext cx="5181601" cy="6273829"/>
          </a:xfrm>
          <a:prstGeom prst="rect">
            <a:avLst/>
          </a:prstGeom>
        </p:spPr>
        <p:txBody>
          <a:bodyPr wrap="square">
            <a:spAutoFit/>
          </a:bodyPr>
          <a:lstStyle/>
          <a:p>
            <a:pPr>
              <a:lnSpc>
                <a:spcPts val="3000"/>
              </a:lnSpc>
              <a:spcBef>
                <a:spcPts val="1200"/>
              </a:spcBef>
            </a:pPr>
            <a:r>
              <a:rPr lang="hu-HU" sz="3600" baseline="30000" dirty="0"/>
              <a:t>A bankszámlánkra készpénzt fizethetünk be, illetve arról készpénzt vehetünk fel (például bankfiókban, pénzkiadó automatáknál, postahivatalokban). Ha a számlához bankkártyát is igényeltünk, akkor vásárláskor egyre több helyen kártyával is fizethetünk. Ezenkívül bankunknak megbízást adhatunk egyszeri (eseti) vagy rendszeres átutalásra, felhatalmazást csoportos beszedési megbízás teljesítésére. Fizetési megbízásainkat ma már nemcsak bankfiókban, hanem sokkal kényelmesebben, telefonon, </a:t>
            </a:r>
            <a:r>
              <a:rPr lang="hu-HU" sz="3600" baseline="30000" dirty="0" err="1"/>
              <a:t>mobilapplikáción</a:t>
            </a:r>
            <a:r>
              <a:rPr lang="hu-HU" sz="3600" baseline="30000" dirty="0"/>
              <a:t> vagy interneten keresztül is megadhatjuk.</a:t>
            </a:r>
          </a:p>
        </p:txBody>
      </p:sp>
      <p:pic>
        <p:nvPicPr>
          <p:cNvPr id="3" name="Kép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0203" y="2057400"/>
            <a:ext cx="7412259" cy="4154123"/>
          </a:xfrm>
          <a:prstGeom prst="rect">
            <a:avLst/>
          </a:prstGeom>
        </p:spPr>
      </p:pic>
    </p:spTree>
    <p:extLst>
      <p:ext uri="{BB962C8B-B14F-4D97-AF65-F5344CB8AC3E}">
        <p14:creationId xmlns:p14="http://schemas.microsoft.com/office/powerpoint/2010/main" val="2497081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7030A0">
                <a:alpha val="10000"/>
              </a:srgbClr>
            </a:gs>
            <a:gs pos="100000">
              <a:srgbClr val="7030A0">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6" name="Alcím 5"/>
          <p:cNvSpPr>
            <a:spLocks noGrp="1"/>
          </p:cNvSpPr>
          <p:nvPr>
            <p:ph type="subTitle" idx="1"/>
          </p:nvPr>
        </p:nvSpPr>
        <p:spPr>
          <a:xfrm>
            <a:off x="117157" y="2590800"/>
            <a:ext cx="11893867" cy="3752850"/>
          </a:xfrm>
        </p:spPr>
        <p:txBody>
          <a:bodyPr>
            <a:noAutofit/>
          </a:bodyPr>
          <a:lstStyle/>
          <a:p>
            <a:pPr algn="just">
              <a:lnSpc>
                <a:spcPts val="3000"/>
              </a:lnSpc>
              <a:spcBef>
                <a:spcPts val="1200"/>
              </a:spcBef>
            </a:pPr>
            <a:r>
              <a:rPr lang="hu-HU" sz="3600" b="1" baseline="30000" dirty="0">
                <a:solidFill>
                  <a:srgbClr val="6E32A0"/>
                </a:solidFill>
              </a:rPr>
              <a:t>Mi az a bankszámlakivonat? </a:t>
            </a:r>
            <a:r>
              <a:rPr lang="hu-HU" sz="3600" baseline="30000" dirty="0"/>
              <a:t>A banki számlakivonat olyan, a bankok által készített hiteles értesítés, mely egy meghatározott időszak alatt a számlán bekövetkezett pénzügyi eseményeket tartalmazza. </a:t>
            </a:r>
          </a:p>
          <a:p>
            <a:pPr algn="just">
              <a:lnSpc>
                <a:spcPts val="3000"/>
              </a:lnSpc>
              <a:spcBef>
                <a:spcPts val="1200"/>
              </a:spcBef>
            </a:pPr>
            <a:r>
              <a:rPr lang="hu-HU" sz="3600" b="1" baseline="30000" dirty="0">
                <a:solidFill>
                  <a:srgbClr val="6E32A0"/>
                </a:solidFill>
              </a:rPr>
              <a:t>Mit neveznek pénzforgalomnak?</a:t>
            </a:r>
            <a:r>
              <a:rPr lang="hu-HU" sz="3600" baseline="30000" dirty="0">
                <a:solidFill>
                  <a:srgbClr val="6E32A0"/>
                </a:solidFill>
              </a:rPr>
              <a:t> </a:t>
            </a:r>
            <a:r>
              <a:rPr lang="hu-HU" sz="3600" baseline="30000" dirty="0"/>
              <a:t>A pénz állandó, szakadatlan körforgását, a pénztulajdonosok közötti pénzmozgások összességét, amelynek során az áruk cseréjét és az egyéb fizetéseket teljesítjük, pénzforgalomnak nevezzük. A pénzforgalom lehet készpénzes és készpénz nélküli.</a:t>
            </a:r>
          </a:p>
          <a:p>
            <a:pPr algn="just">
              <a:lnSpc>
                <a:spcPts val="3000"/>
              </a:lnSpc>
              <a:spcBef>
                <a:spcPts val="1200"/>
              </a:spcBef>
            </a:pPr>
            <a:r>
              <a:rPr lang="hu-HU" sz="3600" b="1" baseline="30000" dirty="0">
                <a:solidFill>
                  <a:srgbClr val="6E32A0"/>
                </a:solidFill>
              </a:rPr>
              <a:t>Milyen készpénz nélküli fizetési módok vannak?</a:t>
            </a:r>
            <a:r>
              <a:rPr lang="hu-HU" sz="3600" baseline="30000" dirty="0">
                <a:solidFill>
                  <a:srgbClr val="6E32A0"/>
                </a:solidFill>
              </a:rPr>
              <a:t> </a:t>
            </a:r>
            <a:r>
              <a:rPr lang="hu-HU" sz="3600" baseline="30000" dirty="0"/>
              <a:t>A bankszámlánk segítségével sokféle fizetési megbízást fogadhatunk és küldhetünk. A legelterjedtebb fizetési módok az (eseti vagy rendszeres) átutalás, valamint a beszedési megbízás (inkasszó).</a:t>
            </a:r>
            <a:endParaRPr lang="hu-HU" sz="3600" dirty="0">
              <a:solidFill>
                <a:srgbClr val="6E32A0"/>
              </a:solidFill>
            </a:endParaRPr>
          </a:p>
        </p:txBody>
      </p:sp>
      <p:sp>
        <p:nvSpPr>
          <p:cNvPr id="3" name="Téglalap 2"/>
          <p:cNvSpPr/>
          <p:nvPr/>
        </p:nvSpPr>
        <p:spPr>
          <a:xfrm>
            <a:off x="0" y="-783319"/>
            <a:ext cx="12192000" cy="584775"/>
          </a:xfrm>
          <a:prstGeom prst="rect">
            <a:avLst/>
          </a:prstGeom>
        </p:spPr>
        <p:txBody>
          <a:bodyPr wrap="square">
            <a:spAutoFit/>
          </a:bodyPr>
          <a:lstStyle/>
          <a:p>
            <a:pPr algn="ctr"/>
            <a:r>
              <a:rPr lang="hu-HU" sz="4800" i="0" u="none" strike="noStrike" baseline="30000" dirty="0">
                <a:solidFill>
                  <a:srgbClr val="000000"/>
                </a:solidFill>
                <a:latin typeface="Myriad Pro" panose="020B0503030403020204" pitchFamily="34" charset="0"/>
              </a:rPr>
              <a:t>A legfontosabb tudnivalók</a:t>
            </a:r>
          </a:p>
        </p:txBody>
      </p:sp>
      <p:sp>
        <p:nvSpPr>
          <p:cNvPr id="7" name="Cím 1"/>
          <p:cNvSpPr>
            <a:spLocks noGrp="1"/>
          </p:cNvSpPr>
          <p:nvPr>
            <p:ph type="ctrTitle"/>
          </p:nvPr>
        </p:nvSpPr>
        <p:spPr>
          <a:xfrm>
            <a:off x="0" y="671119"/>
            <a:ext cx="11610975" cy="1257300"/>
          </a:xfrm>
        </p:spPr>
        <p:txBody>
          <a:bodyPr>
            <a:normAutofit/>
          </a:bodyPr>
          <a:lstStyle/>
          <a:p>
            <a:r>
              <a:rPr lang="hu-HU" sz="7200" b="1" baseline="30000" dirty="0">
                <a:solidFill>
                  <a:srgbClr val="6E32A0"/>
                </a:solidFill>
                <a:latin typeface="+mn-lt"/>
              </a:rPr>
              <a:t>11. Pénzforgalom a bankszámlán</a:t>
            </a:r>
          </a:p>
        </p:txBody>
      </p:sp>
    </p:spTree>
    <p:extLst>
      <p:ext uri="{BB962C8B-B14F-4D97-AF65-F5344CB8AC3E}">
        <p14:creationId xmlns:p14="http://schemas.microsoft.com/office/powerpoint/2010/main" val="2502285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7030A0">
                <a:alpha val="10000"/>
              </a:srgbClr>
            </a:gs>
            <a:gs pos="100000">
              <a:srgbClr val="7030A0">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5" name="Lekerekített téglalap 4"/>
          <p:cNvSpPr/>
          <p:nvPr/>
        </p:nvSpPr>
        <p:spPr>
          <a:xfrm>
            <a:off x="269874" y="1443179"/>
            <a:ext cx="5149851" cy="5149915"/>
          </a:xfrm>
          <a:prstGeom prst="roundRect">
            <a:avLst>
              <a:gd name="adj" fmla="val 3601"/>
            </a:avLst>
          </a:prstGeom>
          <a:solidFill>
            <a:srgbClr val="FDF4A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3" name="Téglalap 2"/>
          <p:cNvSpPr/>
          <p:nvPr/>
        </p:nvSpPr>
        <p:spPr>
          <a:xfrm>
            <a:off x="381633" y="1655816"/>
            <a:ext cx="4933317" cy="4893647"/>
          </a:xfrm>
          <a:prstGeom prst="rect">
            <a:avLst/>
          </a:prstGeom>
        </p:spPr>
        <p:txBody>
          <a:bodyPr wrap="square">
            <a:spAutoFit/>
          </a:bodyPr>
          <a:lstStyle/>
          <a:p>
            <a:r>
              <a:rPr lang="hu-HU" sz="3600" b="1" baseline="30000" dirty="0"/>
              <a:t>Egyenleg a kupac tetején  </a:t>
            </a:r>
          </a:p>
          <a:p>
            <a:pPr algn="just"/>
            <a:r>
              <a:rPr lang="hu-HU" sz="3600" baseline="30000" dirty="0"/>
              <a:t>Molnár apuka mindig zavarban van, amikor megérkezik postán a banki számlaértesítője. „Egy kukkot sem értek ebből a sok számból!”– sóhajtozik, és a borítékot általában felbontatlanul dobja a kedvenc újságjai tetejére a konyhában. Mivel a munkabérük is erre a számlára érkezik, Molnár anyuka gyakran perlekedik vele emiatt, szerinte ugyanis mindig tisztában kell lennünk azzal, mennyi pénzünk van a bankban. </a:t>
            </a:r>
          </a:p>
        </p:txBody>
      </p:sp>
      <p:sp>
        <p:nvSpPr>
          <p:cNvPr id="12"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a:solidFill>
                  <a:srgbClr val="6E32A0"/>
                </a:solidFill>
                <a:latin typeface="+mn-lt"/>
              </a:rPr>
              <a:t>11. Pénzforgalom a bankszámlán</a:t>
            </a:r>
          </a:p>
        </p:txBody>
      </p:sp>
      <p:sp>
        <p:nvSpPr>
          <p:cNvPr id="10" name="Téglalap 9"/>
          <p:cNvSpPr/>
          <p:nvPr/>
        </p:nvSpPr>
        <p:spPr>
          <a:xfrm>
            <a:off x="0" y="858405"/>
            <a:ext cx="12192000" cy="584775"/>
          </a:xfrm>
          <a:prstGeom prst="rect">
            <a:avLst/>
          </a:prstGeom>
        </p:spPr>
        <p:txBody>
          <a:bodyPr wrap="square">
            <a:spAutoFit/>
          </a:bodyPr>
          <a:lstStyle/>
          <a:p>
            <a:pPr algn="ctr"/>
            <a:r>
              <a:rPr lang="hu-HU" sz="4800" b="1" baseline="30000" dirty="0"/>
              <a:t>A. </a:t>
            </a:r>
            <a:r>
              <a:rPr lang="hu-HU" sz="4800" b="1" baseline="30000" dirty="0">
                <a:solidFill>
                  <a:srgbClr val="6E32A0"/>
                </a:solidFill>
              </a:rPr>
              <a:t>Mi a bankszámlakivonat? </a:t>
            </a:r>
          </a:p>
        </p:txBody>
      </p:sp>
      <p:pic>
        <p:nvPicPr>
          <p:cNvPr id="2" name="Kép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45443" y="1873746"/>
            <a:ext cx="5920839" cy="7595947"/>
          </a:xfrm>
          <a:prstGeom prst="rect">
            <a:avLst/>
          </a:prstGeom>
        </p:spPr>
      </p:pic>
    </p:spTree>
    <p:extLst>
      <p:ext uri="{BB962C8B-B14F-4D97-AF65-F5344CB8AC3E}">
        <p14:creationId xmlns:p14="http://schemas.microsoft.com/office/powerpoint/2010/main" val="3442218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7030A0">
                <a:alpha val="10000"/>
              </a:srgbClr>
            </a:gs>
            <a:gs pos="100000">
              <a:srgbClr val="7030A0">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11" name="Lekerekített téglalap 10"/>
          <p:cNvSpPr/>
          <p:nvPr/>
        </p:nvSpPr>
        <p:spPr>
          <a:xfrm>
            <a:off x="6319880" y="999350"/>
            <a:ext cx="5754889" cy="5695854"/>
          </a:xfrm>
          <a:prstGeom prst="roundRect">
            <a:avLst>
              <a:gd name="adj" fmla="val 3479"/>
            </a:avLst>
          </a:prstGeom>
          <a:solidFill>
            <a:srgbClr val="D3F4FF"/>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3" name="Téglalap 2"/>
          <p:cNvSpPr/>
          <p:nvPr/>
        </p:nvSpPr>
        <p:spPr>
          <a:xfrm>
            <a:off x="6436702" y="1225689"/>
            <a:ext cx="5638067" cy="5478423"/>
          </a:xfrm>
          <a:prstGeom prst="rect">
            <a:avLst/>
          </a:prstGeom>
        </p:spPr>
        <p:txBody>
          <a:bodyPr wrap="square">
            <a:spAutoFit/>
          </a:bodyPr>
          <a:lstStyle/>
          <a:p>
            <a:pPr algn="just">
              <a:lnSpc>
                <a:spcPts val="3000"/>
              </a:lnSpc>
              <a:spcBef>
                <a:spcPts val="1200"/>
              </a:spcBef>
            </a:pPr>
            <a:r>
              <a:rPr lang="hu-HU" sz="3600" baseline="30000" dirty="0"/>
              <a:t>Nézd át a mellékelt bankszámlakivonat-mintát, és állapítsd meg az alábbi adatokat:</a:t>
            </a:r>
          </a:p>
          <a:p>
            <a:pPr algn="just">
              <a:lnSpc>
                <a:spcPts val="3000"/>
              </a:lnSpc>
              <a:spcBef>
                <a:spcPts val="1200"/>
              </a:spcBef>
            </a:pPr>
            <a:r>
              <a:rPr lang="hu-HU" sz="3600" baseline="30000" dirty="0"/>
              <a:t>Kinek a nevén van a számla?</a:t>
            </a:r>
          </a:p>
          <a:p>
            <a:pPr algn="just">
              <a:lnSpc>
                <a:spcPts val="3000"/>
              </a:lnSpc>
              <a:spcBef>
                <a:spcPts val="1200"/>
              </a:spcBef>
            </a:pPr>
            <a:r>
              <a:rPr lang="hu-HU" sz="3600" baseline="30000" dirty="0"/>
              <a:t>Milyen időszakról szól a bankszámlakivonat?</a:t>
            </a:r>
          </a:p>
          <a:p>
            <a:pPr algn="just">
              <a:lnSpc>
                <a:spcPts val="3000"/>
              </a:lnSpc>
              <a:spcBef>
                <a:spcPts val="1200"/>
              </a:spcBef>
            </a:pPr>
            <a:r>
              <a:rPr lang="hu-HU" sz="3600" baseline="30000" dirty="0"/>
              <a:t>Állapítsd meg, milyen bevételek érkeztek a számlára, illetve milyen kifizetések történtek a számláról, és ki kapta a kifizetett összegeket az adott időszakban!</a:t>
            </a:r>
          </a:p>
          <a:p>
            <a:pPr algn="just">
              <a:lnSpc>
                <a:spcPts val="3000"/>
              </a:lnSpc>
              <a:spcBef>
                <a:spcPts val="1200"/>
              </a:spcBef>
            </a:pPr>
            <a:r>
              <a:rPr lang="hu-HU" sz="3600" baseline="30000" dirty="0"/>
              <a:t>Mennyibe kerül a számlavezetés?</a:t>
            </a:r>
          </a:p>
          <a:p>
            <a:pPr algn="just">
              <a:lnSpc>
                <a:spcPts val="3000"/>
              </a:lnSpc>
              <a:spcBef>
                <a:spcPts val="1200"/>
              </a:spcBef>
            </a:pPr>
            <a:r>
              <a:rPr lang="hu-HU" sz="3600" baseline="30000" dirty="0"/>
              <a:t>Nézz utána, mi a tranzakciós díj vagy tranzakciós illeték! Mekkora az átutalás, készpénzfelvétel tranzakciós illetéke?</a:t>
            </a:r>
            <a:endParaRPr lang="hu-HU" sz="3600" baseline="30000" dirty="0">
              <a:solidFill>
                <a:srgbClr val="000000"/>
              </a:solidFill>
            </a:endParaRPr>
          </a:p>
        </p:txBody>
      </p:sp>
      <p:pic>
        <p:nvPicPr>
          <p:cNvPr id="5" name="Kép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7839"/>
            <a:ext cx="5872028" cy="6430161"/>
          </a:xfrm>
          <a:prstGeom prst="rect">
            <a:avLst/>
          </a:prstGeom>
        </p:spPr>
      </p:pic>
      <p:sp>
        <p:nvSpPr>
          <p:cNvPr id="8"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a:solidFill>
                  <a:srgbClr val="6E32A0"/>
                </a:solidFill>
                <a:latin typeface="+mn-lt"/>
              </a:rPr>
              <a:t>11. Pénzforgalom a bankszámlán – </a:t>
            </a:r>
            <a:r>
              <a:rPr lang="hu-HU" sz="2400" b="1" baseline="30000" dirty="0"/>
              <a:t>A. </a:t>
            </a:r>
            <a:r>
              <a:rPr lang="hu-HU" sz="2400" b="1" baseline="30000" dirty="0">
                <a:solidFill>
                  <a:srgbClr val="6E32A0"/>
                </a:solidFill>
              </a:rPr>
              <a:t>Mi a bankszámlakivonat? </a:t>
            </a:r>
          </a:p>
        </p:txBody>
      </p:sp>
    </p:spTree>
    <p:extLst>
      <p:ext uri="{BB962C8B-B14F-4D97-AF65-F5344CB8AC3E}">
        <p14:creationId xmlns:p14="http://schemas.microsoft.com/office/powerpoint/2010/main" val="3532874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7030A0">
                <a:alpha val="10000"/>
              </a:srgbClr>
            </a:gs>
            <a:gs pos="100000">
              <a:srgbClr val="7030A0">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10" name="Téglalap 9"/>
          <p:cNvSpPr/>
          <p:nvPr/>
        </p:nvSpPr>
        <p:spPr>
          <a:xfrm>
            <a:off x="0" y="414575"/>
            <a:ext cx="12192000" cy="584775"/>
          </a:xfrm>
          <a:prstGeom prst="rect">
            <a:avLst/>
          </a:prstGeom>
        </p:spPr>
        <p:txBody>
          <a:bodyPr wrap="square">
            <a:spAutoFit/>
          </a:bodyPr>
          <a:lstStyle/>
          <a:p>
            <a:pPr algn="ctr"/>
            <a:r>
              <a:rPr lang="hu-HU" sz="4800" b="1" baseline="30000" dirty="0"/>
              <a:t>B. </a:t>
            </a:r>
            <a:r>
              <a:rPr lang="hu-HU" sz="4800" b="1" baseline="30000" dirty="0">
                <a:solidFill>
                  <a:srgbClr val="6E32A0"/>
                </a:solidFill>
              </a:rPr>
              <a:t>Mit neveznek pénzforgalomnak? </a:t>
            </a:r>
          </a:p>
        </p:txBody>
      </p:sp>
      <p:sp>
        <p:nvSpPr>
          <p:cNvPr id="9" name="Lekerekített téglalap 8"/>
          <p:cNvSpPr/>
          <p:nvPr/>
        </p:nvSpPr>
        <p:spPr>
          <a:xfrm>
            <a:off x="235927" y="1201475"/>
            <a:ext cx="6422048" cy="3180025"/>
          </a:xfrm>
          <a:prstGeom prst="roundRect">
            <a:avLst>
              <a:gd name="adj" fmla="val 4284"/>
            </a:avLst>
          </a:prstGeom>
          <a:solidFill>
            <a:srgbClr val="FDF4A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3" name="Téglalap 12"/>
          <p:cNvSpPr/>
          <p:nvPr/>
        </p:nvSpPr>
        <p:spPr>
          <a:xfrm>
            <a:off x="347688" y="1427374"/>
            <a:ext cx="6195988" cy="3046988"/>
          </a:xfrm>
          <a:prstGeom prst="rect">
            <a:avLst/>
          </a:prstGeom>
        </p:spPr>
        <p:txBody>
          <a:bodyPr wrap="square">
            <a:spAutoFit/>
          </a:bodyPr>
          <a:lstStyle/>
          <a:p>
            <a:r>
              <a:rPr lang="hu-HU" sz="3600" b="1" baseline="30000" dirty="0"/>
              <a:t>Házhoz jön az ajándék </a:t>
            </a:r>
          </a:p>
          <a:p>
            <a:pPr algn="just"/>
            <a:r>
              <a:rPr lang="hu-HU" sz="3600" baseline="30000" dirty="0"/>
              <a:t>Molnár Peti nagyival összefogva lepi meg Évit: az interneten vásárolnak neki születésnapjára egy fényképezőgépet. A megrendelés feladása előtt azonban dönteni kell, hogy kiszállításkor készpénzzel fizetnek-e, vagy bankkártyával egyenlítik ki a számlát az interneten keresztül, és személyesen veszik át az ajándékot a boltban. </a:t>
            </a:r>
          </a:p>
        </p:txBody>
      </p:sp>
      <p:pic>
        <p:nvPicPr>
          <p:cNvPr id="2" name="Kép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96101" y="1198312"/>
            <a:ext cx="4973270" cy="3858024"/>
          </a:xfrm>
          <a:prstGeom prst="rect">
            <a:avLst/>
          </a:prstGeom>
        </p:spPr>
      </p:pic>
      <p:sp>
        <p:nvSpPr>
          <p:cNvPr id="14" name="Lekerekített téglalap 13"/>
          <p:cNvSpPr/>
          <p:nvPr/>
        </p:nvSpPr>
        <p:spPr>
          <a:xfrm>
            <a:off x="235927" y="4583625"/>
            <a:ext cx="11633444" cy="1998150"/>
          </a:xfrm>
          <a:prstGeom prst="roundRect">
            <a:avLst>
              <a:gd name="adj" fmla="val 9099"/>
            </a:avLst>
          </a:prstGeom>
          <a:solidFill>
            <a:srgbClr val="D3F4FF"/>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5" name="Téglalap 14"/>
          <p:cNvSpPr/>
          <p:nvPr/>
        </p:nvSpPr>
        <p:spPr>
          <a:xfrm>
            <a:off x="347688" y="4724400"/>
            <a:ext cx="11521683" cy="1938992"/>
          </a:xfrm>
          <a:prstGeom prst="rect">
            <a:avLst/>
          </a:prstGeom>
        </p:spPr>
        <p:txBody>
          <a:bodyPr wrap="square">
            <a:spAutoFit/>
          </a:bodyPr>
          <a:lstStyle/>
          <a:p>
            <a:pPr algn="just">
              <a:lnSpc>
                <a:spcPts val="3000"/>
              </a:lnSpc>
              <a:spcBef>
                <a:spcPts val="1200"/>
              </a:spcBef>
            </a:pPr>
            <a:r>
              <a:rPr lang="hu-HU" sz="3600" baseline="30000" dirty="0"/>
              <a:t>A kiszállítás díja 960 forint + áfa (27%), a bankkártyás fizetés díjmentes, egy buszjegy a boltig bruttó 580 forintba kerül. Az üzletig az utazás körülbelül egy órát vesz igénybe.</a:t>
            </a:r>
          </a:p>
          <a:p>
            <a:pPr algn="just">
              <a:lnSpc>
                <a:spcPts val="3000"/>
              </a:lnSpc>
              <a:spcBef>
                <a:spcPts val="1200"/>
              </a:spcBef>
            </a:pPr>
            <a:r>
              <a:rPr lang="hu-HU" sz="3600" baseline="30000" dirty="0"/>
              <a:t>Számold ki, melyik megoldás éri meg jobban Petinek! Indokold meg!</a:t>
            </a:r>
          </a:p>
          <a:p>
            <a:pPr algn="just">
              <a:lnSpc>
                <a:spcPts val="3000"/>
              </a:lnSpc>
              <a:spcBef>
                <a:spcPts val="1200"/>
              </a:spcBef>
            </a:pPr>
            <a:r>
              <a:rPr lang="hu-HU" sz="3600" baseline="30000" dirty="0"/>
              <a:t>Te melyik megoldást választanád? Indokold a döntésedet!</a:t>
            </a:r>
            <a:endParaRPr lang="hu-HU" sz="3600" i="0" u="none" strike="noStrike" baseline="30000" dirty="0">
              <a:solidFill>
                <a:srgbClr val="000000"/>
              </a:solidFill>
            </a:endParaRPr>
          </a:p>
        </p:txBody>
      </p:sp>
      <p:sp>
        <p:nvSpPr>
          <p:cNvPr id="11"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a:solidFill>
                  <a:srgbClr val="6E32A0"/>
                </a:solidFill>
                <a:latin typeface="+mn-lt"/>
              </a:rPr>
              <a:t>11. Pénzforgalom a bankszámlán</a:t>
            </a:r>
          </a:p>
        </p:txBody>
      </p:sp>
    </p:spTree>
    <p:extLst>
      <p:ext uri="{BB962C8B-B14F-4D97-AF65-F5344CB8AC3E}">
        <p14:creationId xmlns:p14="http://schemas.microsoft.com/office/powerpoint/2010/main" val="2015370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7030A0">
                <a:alpha val="10000"/>
              </a:srgbClr>
            </a:gs>
            <a:gs pos="100000">
              <a:srgbClr val="7030A0">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10" name="Téglalap 9"/>
          <p:cNvSpPr/>
          <p:nvPr/>
        </p:nvSpPr>
        <p:spPr>
          <a:xfrm>
            <a:off x="0" y="950143"/>
            <a:ext cx="12192000" cy="584775"/>
          </a:xfrm>
          <a:prstGeom prst="rect">
            <a:avLst/>
          </a:prstGeom>
        </p:spPr>
        <p:txBody>
          <a:bodyPr wrap="square">
            <a:spAutoFit/>
          </a:bodyPr>
          <a:lstStyle/>
          <a:p>
            <a:pPr algn="ctr"/>
            <a:r>
              <a:rPr lang="hu-HU" sz="4800" b="1" baseline="30000" dirty="0"/>
              <a:t>C. </a:t>
            </a:r>
            <a:r>
              <a:rPr lang="hu-HU" sz="4800" b="1" baseline="30000" dirty="0">
                <a:solidFill>
                  <a:srgbClr val="6E32A0"/>
                </a:solidFill>
              </a:rPr>
              <a:t>Milyen készpénz nélküli fizetési módok vannak?</a:t>
            </a:r>
          </a:p>
        </p:txBody>
      </p:sp>
      <p:sp>
        <p:nvSpPr>
          <p:cNvPr id="9" name="Lekerekített téglalap 8"/>
          <p:cNvSpPr/>
          <p:nvPr/>
        </p:nvSpPr>
        <p:spPr>
          <a:xfrm>
            <a:off x="235928" y="1581150"/>
            <a:ext cx="3240698" cy="5013960"/>
          </a:xfrm>
          <a:prstGeom prst="roundRect">
            <a:avLst>
              <a:gd name="adj" fmla="val 4390"/>
            </a:avLst>
          </a:prstGeom>
          <a:solidFill>
            <a:srgbClr val="FDF4A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3" name="Téglalap 12"/>
          <p:cNvSpPr/>
          <p:nvPr/>
        </p:nvSpPr>
        <p:spPr>
          <a:xfrm>
            <a:off x="347688" y="1786250"/>
            <a:ext cx="3128938" cy="4904102"/>
          </a:xfrm>
          <a:prstGeom prst="rect">
            <a:avLst/>
          </a:prstGeom>
        </p:spPr>
        <p:txBody>
          <a:bodyPr wrap="square">
            <a:spAutoFit/>
          </a:bodyPr>
          <a:lstStyle/>
          <a:p>
            <a:r>
              <a:rPr lang="hu-HU" sz="3600" b="1" baseline="30000" dirty="0"/>
              <a:t>Számlára fel!</a:t>
            </a:r>
          </a:p>
          <a:p>
            <a:pPr algn="just"/>
            <a:r>
              <a:rPr lang="hu-HU" sz="3600" baseline="30000" dirty="0"/>
              <a:t>Molnár anyuka a villanyszámlát minden hónapban átutalással fizeti ki az elektromos művek részére, a gázszámlát viszont a gázszolgáltatóval kötött szerződés alapján csoportos beszedési megbízással egyenlíti ki. Mindkét fizetés a mai napon esedékes. </a:t>
            </a:r>
          </a:p>
        </p:txBody>
      </p:sp>
      <p:pic>
        <p:nvPicPr>
          <p:cNvPr id="2" name="Kép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2553" y="2398719"/>
            <a:ext cx="8241321" cy="4194832"/>
          </a:xfrm>
          <a:prstGeom prst="rect">
            <a:avLst/>
          </a:prstGeom>
        </p:spPr>
      </p:pic>
      <p:sp>
        <p:nvSpPr>
          <p:cNvPr id="14"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a:solidFill>
                  <a:srgbClr val="6E32A0"/>
                </a:solidFill>
                <a:latin typeface="+mn-lt"/>
              </a:rPr>
              <a:t>11. Pénzforgalom a bankszámlán</a:t>
            </a:r>
          </a:p>
        </p:txBody>
      </p:sp>
    </p:spTree>
    <p:extLst>
      <p:ext uri="{BB962C8B-B14F-4D97-AF65-F5344CB8AC3E}">
        <p14:creationId xmlns:p14="http://schemas.microsoft.com/office/powerpoint/2010/main" val="2159112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7030A0">
                <a:alpha val="10000"/>
              </a:srgbClr>
            </a:gs>
            <a:gs pos="100000">
              <a:srgbClr val="7030A0">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11" name="Lekerekített téglalap 10"/>
          <p:cNvSpPr/>
          <p:nvPr/>
        </p:nvSpPr>
        <p:spPr>
          <a:xfrm>
            <a:off x="151671" y="671119"/>
            <a:ext cx="11859354" cy="6186881"/>
          </a:xfrm>
          <a:prstGeom prst="roundRect">
            <a:avLst>
              <a:gd name="adj" fmla="val 3479"/>
            </a:avLst>
          </a:prstGeom>
          <a:solidFill>
            <a:srgbClr val="D3F4FF"/>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3" name="Téglalap 2"/>
          <p:cNvSpPr/>
          <p:nvPr/>
        </p:nvSpPr>
        <p:spPr>
          <a:xfrm>
            <a:off x="219076" y="3380125"/>
            <a:ext cx="5067299" cy="3477875"/>
          </a:xfrm>
          <a:prstGeom prst="rect">
            <a:avLst/>
          </a:prstGeom>
        </p:spPr>
        <p:txBody>
          <a:bodyPr wrap="square">
            <a:spAutoFit/>
          </a:bodyPr>
          <a:lstStyle/>
          <a:p>
            <a:pPr algn="just">
              <a:lnSpc>
                <a:spcPts val="3000"/>
              </a:lnSpc>
              <a:spcBef>
                <a:spcPts val="1200"/>
              </a:spcBef>
            </a:pPr>
            <a:r>
              <a:rPr lang="hu-HU" sz="3600" baseline="30000" dirty="0"/>
              <a:t>Tölts ki az adatok alapján az elektromos művek részére egy átutalási megbízást!</a:t>
            </a:r>
          </a:p>
          <a:p>
            <a:pPr algn="just">
              <a:lnSpc>
                <a:spcPts val="3000"/>
              </a:lnSpc>
              <a:spcBef>
                <a:spcPts val="1200"/>
              </a:spcBef>
            </a:pPr>
            <a:r>
              <a:rPr lang="hu-HU" sz="3600" baseline="30000" dirty="0"/>
              <a:t>Van-e Molnár anyukának teendője a gázművek részére történő fizetésnél?</a:t>
            </a:r>
          </a:p>
          <a:p>
            <a:pPr algn="just">
              <a:lnSpc>
                <a:spcPts val="3000"/>
              </a:lnSpc>
              <a:spcBef>
                <a:spcPts val="1200"/>
              </a:spcBef>
            </a:pPr>
            <a:r>
              <a:rPr lang="hu-HU" sz="3600" baseline="30000" dirty="0"/>
              <a:t>Nézz utána, milyen lépéseket kell tenned, hogy a csoportos beszedési megbízás kockázatait a minimumra csökkentsd!</a:t>
            </a:r>
            <a:endParaRPr lang="hu-HU" sz="3600" baseline="30000" dirty="0">
              <a:solidFill>
                <a:srgbClr val="000000"/>
              </a:solidFill>
            </a:endParaRPr>
          </a:p>
        </p:txBody>
      </p:sp>
      <p:pic>
        <p:nvPicPr>
          <p:cNvPr id="2" name="Kép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10188" y="1855745"/>
            <a:ext cx="6629399" cy="4839460"/>
          </a:xfrm>
          <a:prstGeom prst="rect">
            <a:avLst/>
          </a:prstGeom>
        </p:spPr>
      </p:pic>
      <p:sp>
        <p:nvSpPr>
          <p:cNvPr id="6" name="Téglalap 5"/>
          <p:cNvSpPr/>
          <p:nvPr/>
        </p:nvSpPr>
        <p:spPr>
          <a:xfrm>
            <a:off x="265972" y="780730"/>
            <a:ext cx="11602178" cy="2400657"/>
          </a:xfrm>
          <a:prstGeom prst="rect">
            <a:avLst/>
          </a:prstGeom>
        </p:spPr>
        <p:txBody>
          <a:bodyPr wrap="square">
            <a:spAutoFit/>
          </a:bodyPr>
          <a:lstStyle/>
          <a:p>
            <a:pPr>
              <a:lnSpc>
                <a:spcPts val="3000"/>
              </a:lnSpc>
              <a:spcBef>
                <a:spcPts val="1200"/>
              </a:spcBef>
            </a:pPr>
            <a:r>
              <a:rPr lang="hu-HU" sz="3600" baseline="30000" dirty="0"/>
              <a:t>A gázszámla 10 200 forint, a villanyszámla 10 600 forint. Molnár anyuka bankszámlaszáma: </a:t>
            </a:r>
            <a:br>
              <a:rPr lang="hu-HU" sz="3600" baseline="30000" dirty="0"/>
            </a:br>
            <a:r>
              <a:rPr lang="hu-HU" sz="3600" baseline="30000" dirty="0"/>
              <a:t>12345678-12345678-12345678, a gázszolgáltató bankszámlaszáma (pénzforgalmi jelzőszáma) 11111111-22222222-33333333, az elektromos művek bankszámlaszáma 44444444-55555555-66666666, </a:t>
            </a:r>
            <a:br>
              <a:rPr lang="hu-HU" sz="3600" baseline="30000" dirty="0"/>
            </a:br>
            <a:r>
              <a:rPr lang="hu-HU" sz="3600" baseline="30000" dirty="0"/>
              <a:t>Molnárék számlavezető bankja </a:t>
            </a:r>
            <a:br>
              <a:rPr lang="hu-HU" sz="3600" baseline="30000" dirty="0"/>
            </a:br>
            <a:r>
              <a:rPr lang="hu-HU" sz="3600" baseline="30000" dirty="0"/>
              <a:t>a SporBank. </a:t>
            </a:r>
          </a:p>
        </p:txBody>
      </p:sp>
      <p:sp>
        <p:nvSpPr>
          <p:cNvPr id="9"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a:solidFill>
                  <a:srgbClr val="6E32A0"/>
                </a:solidFill>
                <a:latin typeface="+mn-lt"/>
              </a:rPr>
              <a:t>11. Pénzforgalom a bankszámlán – </a:t>
            </a:r>
            <a:r>
              <a:rPr lang="hu-HU" sz="2400" b="1" baseline="30000" dirty="0"/>
              <a:t>C. </a:t>
            </a:r>
            <a:r>
              <a:rPr lang="hu-HU" sz="2400" b="1" baseline="30000" dirty="0">
                <a:solidFill>
                  <a:srgbClr val="6E32A0"/>
                </a:solidFill>
              </a:rPr>
              <a:t>Milyen készpénz nélküli fizetési módok vannak?</a:t>
            </a:r>
          </a:p>
        </p:txBody>
      </p:sp>
    </p:spTree>
    <p:extLst>
      <p:ext uri="{BB962C8B-B14F-4D97-AF65-F5344CB8AC3E}">
        <p14:creationId xmlns:p14="http://schemas.microsoft.com/office/powerpoint/2010/main" val="487166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7030A0">
                <a:alpha val="10000"/>
              </a:srgbClr>
            </a:gs>
            <a:gs pos="100000">
              <a:srgbClr val="7030A0">
                <a:alpha val="25000"/>
              </a:srgbClr>
            </a:gs>
          </a:gsLst>
          <a:lin ang="3600000" scaled="0"/>
        </a:gradFill>
        <a:effectLst/>
      </p:bgPr>
    </p:bg>
    <p:spTree>
      <p:nvGrpSpPr>
        <p:cNvPr id="1" name=""/>
        <p:cNvGrpSpPr/>
        <p:nvPr/>
      </p:nvGrpSpPr>
      <p:grpSpPr>
        <a:xfrm>
          <a:off x="0" y="0"/>
          <a:ext cx="0" cy="0"/>
          <a:chOff x="0" y="0"/>
          <a:chExt cx="0" cy="0"/>
        </a:xfrm>
      </p:grpSpPr>
      <p:sp>
        <p:nvSpPr>
          <p:cNvPr id="2" name="Cím 1"/>
          <p:cNvSpPr>
            <a:spLocks noGrp="1"/>
          </p:cNvSpPr>
          <p:nvPr>
            <p:ph type="ctrTitle"/>
          </p:nvPr>
        </p:nvSpPr>
        <p:spPr>
          <a:xfrm>
            <a:off x="0" y="2172677"/>
            <a:ext cx="12192000" cy="1219200"/>
          </a:xfrm>
        </p:spPr>
        <p:txBody>
          <a:bodyPr>
            <a:normAutofit/>
          </a:bodyPr>
          <a:lstStyle/>
          <a:p>
            <a:r>
              <a:rPr lang="hu-HU" sz="7200" b="1" baseline="30000" dirty="0">
                <a:solidFill>
                  <a:srgbClr val="6E32A0"/>
                </a:solidFill>
                <a:latin typeface="+mn-lt"/>
              </a:rPr>
              <a:t>Összegzés</a:t>
            </a:r>
          </a:p>
        </p:txBody>
      </p:sp>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3" name="Téglalap 2"/>
          <p:cNvSpPr/>
          <p:nvPr/>
        </p:nvSpPr>
        <p:spPr>
          <a:xfrm>
            <a:off x="0" y="3552122"/>
            <a:ext cx="12192000" cy="707886"/>
          </a:xfrm>
          <a:prstGeom prst="rect">
            <a:avLst/>
          </a:prstGeom>
        </p:spPr>
        <p:txBody>
          <a:bodyPr wrap="square">
            <a:spAutoFit/>
          </a:bodyPr>
          <a:lstStyle/>
          <a:p>
            <a:pPr algn="ctr"/>
            <a:r>
              <a:rPr lang="hu-HU" sz="6000" i="0" u="none" strike="noStrike" baseline="30000" dirty="0">
                <a:solidFill>
                  <a:srgbClr val="000000"/>
                </a:solidFill>
              </a:rPr>
              <a:t>A legfontosabb tudnivalók</a:t>
            </a:r>
          </a:p>
        </p:txBody>
      </p:sp>
    </p:spTree>
    <p:extLst>
      <p:ext uri="{BB962C8B-B14F-4D97-AF65-F5344CB8AC3E}">
        <p14:creationId xmlns:p14="http://schemas.microsoft.com/office/powerpoint/2010/main" val="3780757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7030A0">
                <a:alpha val="10000"/>
              </a:srgbClr>
            </a:gs>
            <a:gs pos="100000">
              <a:srgbClr val="7030A0">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10" name="Téglalap 9"/>
          <p:cNvSpPr/>
          <p:nvPr/>
        </p:nvSpPr>
        <p:spPr>
          <a:xfrm>
            <a:off x="0" y="858405"/>
            <a:ext cx="12192000" cy="584775"/>
          </a:xfrm>
          <a:prstGeom prst="rect">
            <a:avLst/>
          </a:prstGeom>
        </p:spPr>
        <p:txBody>
          <a:bodyPr wrap="square">
            <a:spAutoFit/>
          </a:bodyPr>
          <a:lstStyle/>
          <a:p>
            <a:pPr algn="ctr"/>
            <a:r>
              <a:rPr lang="hu-HU" sz="4800" b="1" baseline="30000" dirty="0"/>
              <a:t>A </a:t>
            </a:r>
            <a:r>
              <a:rPr lang="hu-HU" sz="4800" b="1" baseline="30000" dirty="0">
                <a:solidFill>
                  <a:srgbClr val="6E32A0"/>
                </a:solidFill>
              </a:rPr>
              <a:t>Mire jó a bankkártya?</a:t>
            </a:r>
          </a:p>
        </p:txBody>
      </p:sp>
      <p:sp>
        <p:nvSpPr>
          <p:cNvPr id="7" name="Téglalap 6"/>
          <p:cNvSpPr/>
          <p:nvPr/>
        </p:nvSpPr>
        <p:spPr>
          <a:xfrm>
            <a:off x="114298" y="3159935"/>
            <a:ext cx="7726261" cy="3708708"/>
          </a:xfrm>
          <a:prstGeom prst="rect">
            <a:avLst/>
          </a:prstGeom>
        </p:spPr>
        <p:txBody>
          <a:bodyPr wrap="square">
            <a:spAutoFit/>
          </a:bodyPr>
          <a:lstStyle/>
          <a:p>
            <a:pPr algn="just">
              <a:lnSpc>
                <a:spcPts val="3000"/>
              </a:lnSpc>
              <a:spcBef>
                <a:spcPts val="1200"/>
              </a:spcBef>
            </a:pPr>
            <a:r>
              <a:rPr lang="hu-HU" sz="3600" baseline="30000" dirty="0"/>
              <a:t>Ajánlott rászánni néhány percet, és átolvasni, mit is tartalmaz az értesítés, hiszen elsősorban a számlatulajdonosnak kell ellenőriznie, hogy minden a várakozásainak megfelelően történt-e, megérkezett-e a várt összeg, vagy nem történt-e olyan terhelés, amelyet nem ő kezdeményezett, vagy amelyre nem adott felhatalmazást. </a:t>
            </a:r>
          </a:p>
          <a:p>
            <a:pPr algn="just">
              <a:lnSpc>
                <a:spcPts val="3000"/>
              </a:lnSpc>
              <a:spcBef>
                <a:spcPts val="1200"/>
              </a:spcBef>
            </a:pPr>
            <a:r>
              <a:rPr lang="hu-HU" sz="3600" baseline="30000" dirty="0"/>
              <a:t>Azt is érdemes ellenőrizni, hogy az aktuális időszakban hogyan alakultak a különböző banki költségek, például a </a:t>
            </a:r>
            <a:r>
              <a:rPr lang="hu-HU" sz="3600" baseline="30000" dirty="0" err="1"/>
              <a:t>bankszámlavezetési</a:t>
            </a:r>
            <a:r>
              <a:rPr lang="hu-HU" sz="3600" baseline="30000" dirty="0"/>
              <a:t> és a tranzakciós díjak.</a:t>
            </a:r>
          </a:p>
        </p:txBody>
      </p:sp>
      <p:sp>
        <p:nvSpPr>
          <p:cNvPr id="14"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a:solidFill>
                  <a:srgbClr val="6E32A0"/>
                </a:solidFill>
                <a:latin typeface="+mn-lt"/>
              </a:rPr>
              <a:t>11. Pénzforgalom a bankszámlán</a:t>
            </a:r>
          </a:p>
        </p:txBody>
      </p:sp>
      <p:sp>
        <p:nvSpPr>
          <p:cNvPr id="15" name="Lekerekített téglalap 14"/>
          <p:cNvSpPr/>
          <p:nvPr/>
        </p:nvSpPr>
        <p:spPr>
          <a:xfrm>
            <a:off x="8039099" y="2896718"/>
            <a:ext cx="3954361" cy="3842073"/>
          </a:xfrm>
          <a:prstGeom prst="roundRect">
            <a:avLst>
              <a:gd name="adj" fmla="val 4119"/>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6" name="Téglalap 15"/>
          <p:cNvSpPr/>
          <p:nvPr/>
        </p:nvSpPr>
        <p:spPr>
          <a:xfrm>
            <a:off x="8105775" y="3067050"/>
            <a:ext cx="3887686" cy="3786330"/>
          </a:xfrm>
          <a:prstGeom prst="rect">
            <a:avLst/>
          </a:prstGeom>
        </p:spPr>
        <p:txBody>
          <a:bodyPr wrap="square">
            <a:spAutoFit/>
          </a:bodyPr>
          <a:lstStyle/>
          <a:p>
            <a:pPr algn="just"/>
            <a:r>
              <a:rPr lang="hu-HU" sz="3600" b="1" baseline="30000" dirty="0"/>
              <a:t>Jó, ha tudod!</a:t>
            </a:r>
          </a:p>
          <a:p>
            <a:pPr algn="just"/>
            <a:r>
              <a:rPr lang="hu-HU" sz="3600" baseline="30000" dirty="0"/>
              <a:t>A pénzügyi tranzakciós illeték a hitelintézeteket, a pénzforgalmi szolgáltatókat (például: Magyar Posta) terheli. A fizetési megbízások után az ügyfelet (minket) terhelő díjakat, jutalékokat, költségeket a bank köteles a számlakivonaton feltüntetni.</a:t>
            </a:r>
          </a:p>
        </p:txBody>
      </p:sp>
      <p:sp>
        <p:nvSpPr>
          <p:cNvPr id="5" name="Téglalap 4"/>
          <p:cNvSpPr/>
          <p:nvPr/>
        </p:nvSpPr>
        <p:spPr>
          <a:xfrm>
            <a:off x="114299" y="1466525"/>
            <a:ext cx="11879161" cy="1656928"/>
          </a:xfrm>
          <a:prstGeom prst="rect">
            <a:avLst/>
          </a:prstGeom>
        </p:spPr>
        <p:txBody>
          <a:bodyPr wrap="square">
            <a:spAutoFit/>
          </a:bodyPr>
          <a:lstStyle/>
          <a:p>
            <a:pPr algn="just">
              <a:lnSpc>
                <a:spcPts val="3000"/>
              </a:lnSpc>
              <a:spcBef>
                <a:spcPts val="1200"/>
              </a:spcBef>
            </a:pPr>
            <a:r>
              <a:rPr lang="hu-HU" sz="3600" baseline="30000" dirty="0"/>
              <a:t>A bankszámlakivonat olyan, a bankok által készített hiteles értesítés, mely egy meghatározott időszak alatt a számlán bekövetkezett pénzügyi eseményeket tartalmazza. Megmutatja az aktuális időszak végére vonatkozó egyenleget is, tehát hogy mennyi pénz folyt be, és mennyi kifizetésre került sor ezen időszak végéig. </a:t>
            </a:r>
            <a:endParaRPr lang="hu-HU" sz="3600" dirty="0"/>
          </a:p>
        </p:txBody>
      </p:sp>
    </p:spTree>
    <p:extLst>
      <p:ext uri="{BB962C8B-B14F-4D97-AF65-F5344CB8AC3E}">
        <p14:creationId xmlns:p14="http://schemas.microsoft.com/office/powerpoint/2010/main" val="957924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7030A0">
                <a:alpha val="10000"/>
              </a:srgbClr>
            </a:gs>
            <a:gs pos="100000">
              <a:srgbClr val="7030A0">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13" name="Alcím 2"/>
          <p:cNvSpPr>
            <a:spLocks noGrp="1"/>
          </p:cNvSpPr>
          <p:nvPr>
            <p:ph type="subTitle" idx="1"/>
          </p:nvPr>
        </p:nvSpPr>
        <p:spPr>
          <a:xfrm>
            <a:off x="114302" y="1012615"/>
            <a:ext cx="7753348" cy="5719656"/>
          </a:xfrm>
        </p:spPr>
        <p:txBody>
          <a:bodyPr>
            <a:noAutofit/>
          </a:bodyPr>
          <a:lstStyle/>
          <a:p>
            <a:pPr algn="just">
              <a:lnSpc>
                <a:spcPts val="3000"/>
              </a:lnSpc>
              <a:spcBef>
                <a:spcPts val="1200"/>
              </a:spcBef>
            </a:pPr>
            <a:r>
              <a:rPr lang="hu-HU" sz="3600" baseline="30000" dirty="0"/>
              <a:t>A munkabér kifizetése során, a villanyszámla átutalásakor vagy a </a:t>
            </a:r>
            <a:r>
              <a:rPr lang="hu-HU" sz="3600" baseline="30000" dirty="0" err="1"/>
              <a:t>pizzafutár</a:t>
            </a:r>
            <a:r>
              <a:rPr lang="hu-HU" sz="3600" baseline="30000" dirty="0"/>
              <a:t> kifizetésekor pénz cserél gazdát. A pénz állandó, szakadatlan körforgását, a pénztulajdonosok közötti pénzmozgások összességét, amelynek során az áruk cseréje és az egyéb fizetések teljesülnek, pénzforgalomnak nevezzük.</a:t>
            </a:r>
          </a:p>
          <a:p>
            <a:pPr algn="just">
              <a:lnSpc>
                <a:spcPts val="3000"/>
              </a:lnSpc>
              <a:spcBef>
                <a:spcPts val="1200"/>
              </a:spcBef>
            </a:pPr>
            <a:r>
              <a:rPr lang="hu-HU" sz="3600" baseline="30000" dirty="0"/>
              <a:t>A pénzforgalom lehet készpénzes és készpénz nélküli (amit másképpen számlapénzforgalomnak nevezünk).</a:t>
            </a:r>
          </a:p>
          <a:p>
            <a:pPr algn="just">
              <a:lnSpc>
                <a:spcPts val="3000"/>
              </a:lnSpc>
              <a:spcBef>
                <a:spcPts val="1200"/>
              </a:spcBef>
            </a:pPr>
            <a:r>
              <a:rPr lang="hu-HU" sz="3600" baseline="30000" dirty="0"/>
              <a:t>Ha a megvásárolt áruért vagy szolgáltatásért cserébe bankjegyeket és érméket adnak vagy ha „sárga csekket” fizetnek be a postán, azt készpénzes fizetésnek nevezzük. Természetesen a készpénzes fizetések lebonyolítása előtt a szükséges mennyiségű készpénzhez is hozzá kell jutni valamiképpen (így például bankfiókban vagy bankjegykiadó automaták segítségével).</a:t>
            </a:r>
          </a:p>
        </p:txBody>
      </p:sp>
      <p:sp>
        <p:nvSpPr>
          <p:cNvPr id="9" name="Téglalap 8"/>
          <p:cNvSpPr/>
          <p:nvPr/>
        </p:nvSpPr>
        <p:spPr>
          <a:xfrm>
            <a:off x="0" y="427839"/>
            <a:ext cx="12192000" cy="584775"/>
          </a:xfrm>
          <a:prstGeom prst="rect">
            <a:avLst/>
          </a:prstGeom>
        </p:spPr>
        <p:txBody>
          <a:bodyPr wrap="square">
            <a:spAutoFit/>
          </a:bodyPr>
          <a:lstStyle/>
          <a:p>
            <a:pPr algn="ctr"/>
            <a:r>
              <a:rPr lang="hu-HU" sz="4800" b="1" baseline="30000" dirty="0"/>
              <a:t>B. </a:t>
            </a:r>
            <a:r>
              <a:rPr lang="hu-HU" sz="4800" b="1" baseline="30000" dirty="0">
                <a:solidFill>
                  <a:srgbClr val="6E32A0"/>
                </a:solidFill>
              </a:rPr>
              <a:t>Mit neveznek pénzforgalomnak? </a:t>
            </a:r>
          </a:p>
        </p:txBody>
      </p:sp>
      <p:sp>
        <p:nvSpPr>
          <p:cNvPr id="11"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a:solidFill>
                  <a:srgbClr val="6E32A0"/>
                </a:solidFill>
                <a:latin typeface="+mn-lt"/>
              </a:rPr>
              <a:t>11. Pénzforgalom a bankszámlán</a:t>
            </a:r>
          </a:p>
        </p:txBody>
      </p:sp>
      <p:pic>
        <p:nvPicPr>
          <p:cNvPr id="5" name="Kép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62303" y="1012614"/>
            <a:ext cx="4011013" cy="5470018"/>
          </a:xfrm>
          <a:prstGeom prst="rect">
            <a:avLst/>
          </a:prstGeom>
        </p:spPr>
      </p:pic>
    </p:spTree>
    <p:extLst>
      <p:ext uri="{BB962C8B-B14F-4D97-AF65-F5344CB8AC3E}">
        <p14:creationId xmlns:p14="http://schemas.microsoft.com/office/powerpoint/2010/main" val="572099328"/>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914</TotalTime>
  <Words>1250</Words>
  <Application>Microsoft Office PowerPoint</Application>
  <PresentationFormat>Szélesvásznú</PresentationFormat>
  <Paragraphs>61</Paragraphs>
  <Slides>13</Slides>
  <Notes>0</Notes>
  <HiddenSlides>0</HiddenSlides>
  <MMClips>0</MMClips>
  <ScaleCrop>false</ScaleCrop>
  <HeadingPairs>
    <vt:vector size="6" baseType="variant">
      <vt:variant>
        <vt:lpstr>Használt betűtípusok</vt:lpstr>
      </vt:variant>
      <vt:variant>
        <vt:i4>4</vt:i4>
      </vt:variant>
      <vt:variant>
        <vt:lpstr>Téma</vt:lpstr>
      </vt:variant>
      <vt:variant>
        <vt:i4>1</vt:i4>
      </vt:variant>
      <vt:variant>
        <vt:lpstr>Diacímek</vt:lpstr>
      </vt:variant>
      <vt:variant>
        <vt:i4>13</vt:i4>
      </vt:variant>
    </vt:vector>
  </HeadingPairs>
  <TitlesOfParts>
    <vt:vector size="18" baseType="lpstr">
      <vt:lpstr>Arial</vt:lpstr>
      <vt:lpstr>Calibri</vt:lpstr>
      <vt:lpstr>Calibri Light</vt:lpstr>
      <vt:lpstr>Myriad Pro</vt:lpstr>
      <vt:lpstr>Office-téma</vt:lpstr>
      <vt:lpstr>11. Pénzforgalom a bankszámlán</vt:lpstr>
      <vt:lpstr>PowerPoint-bemutató</vt:lpstr>
      <vt:lpstr>PowerPoint-bemutató</vt:lpstr>
      <vt:lpstr>PowerPoint-bemutató</vt:lpstr>
      <vt:lpstr>PowerPoint-bemutató</vt:lpstr>
      <vt:lpstr>PowerPoint-bemutató</vt:lpstr>
      <vt:lpstr>Összegzés</vt:lpstr>
      <vt:lpstr>PowerPoint-bemutató</vt:lpstr>
      <vt:lpstr>PowerPoint-bemutató</vt:lpstr>
      <vt:lpstr>PowerPoint-bemutató</vt:lpstr>
      <vt:lpstr>PowerPoint-bemutató</vt:lpstr>
      <vt:lpstr>PowerPoint-bemutató</vt:lpstr>
      <vt:lpstr>11. Pénzforgalom a bankszámlán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Mindenár .hu</dc:creator>
  <cp:lastModifiedBy>Merényi Zsuzsanna</cp:lastModifiedBy>
  <cp:revision>87</cp:revision>
  <dcterms:created xsi:type="dcterms:W3CDTF">2016-02-25T10:27:13Z</dcterms:created>
  <dcterms:modified xsi:type="dcterms:W3CDTF">2016-04-01T12:09:57Z</dcterms:modified>
</cp:coreProperties>
</file>