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80" r:id="rId23"/>
    <p:sldId id="277" r:id="rId24"/>
    <p:sldId id="278" r:id="rId25"/>
    <p:sldId id="279" r:id="rId26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tílus és rács nélkül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157C-30E0-4F97-8377-45417F2211E8}" type="datetimeFigureOut">
              <a:rPr lang="hu-HU" smtClean="0"/>
              <a:t>2015.02.15.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B2E1-44A5-4A28-8DD8-2DFA276B401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9253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157C-30E0-4F97-8377-45417F2211E8}" type="datetimeFigureOut">
              <a:rPr lang="hu-HU" smtClean="0"/>
              <a:t>2015.02.15.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B2E1-44A5-4A28-8DD8-2DFA276B401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8108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157C-30E0-4F97-8377-45417F2211E8}" type="datetimeFigureOut">
              <a:rPr lang="hu-HU" smtClean="0"/>
              <a:t>2015.02.15.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B2E1-44A5-4A28-8DD8-2DFA276B401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86204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157C-30E0-4F97-8377-45417F2211E8}" type="datetimeFigureOut">
              <a:rPr lang="hu-HU" smtClean="0"/>
              <a:t>2015.02.15.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B2E1-44A5-4A28-8DD8-2DFA276B401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8116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157C-30E0-4F97-8377-45417F2211E8}" type="datetimeFigureOut">
              <a:rPr lang="hu-HU" smtClean="0"/>
              <a:t>2015.02.15.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B2E1-44A5-4A28-8DD8-2DFA276B401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97893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157C-30E0-4F97-8377-45417F2211E8}" type="datetimeFigureOut">
              <a:rPr lang="hu-HU" smtClean="0"/>
              <a:t>2015.02.15.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B2E1-44A5-4A28-8DD8-2DFA276B401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7924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157C-30E0-4F97-8377-45417F2211E8}" type="datetimeFigureOut">
              <a:rPr lang="hu-HU" smtClean="0"/>
              <a:t>2015.02.15.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B2E1-44A5-4A28-8DD8-2DFA276B401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09123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157C-30E0-4F97-8377-45417F2211E8}" type="datetimeFigureOut">
              <a:rPr lang="hu-HU" smtClean="0"/>
              <a:t>2015.02.15.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B2E1-44A5-4A28-8DD8-2DFA276B401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6356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157C-30E0-4F97-8377-45417F2211E8}" type="datetimeFigureOut">
              <a:rPr lang="hu-HU" smtClean="0"/>
              <a:t>2015.02.15.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B2E1-44A5-4A28-8DD8-2DFA276B401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7302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157C-30E0-4F97-8377-45417F2211E8}" type="datetimeFigureOut">
              <a:rPr lang="hu-HU" smtClean="0"/>
              <a:t>2015.02.15.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B2E1-44A5-4A28-8DD8-2DFA276B401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2310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2157C-30E0-4F97-8377-45417F2211E8}" type="datetimeFigureOut">
              <a:rPr lang="hu-HU" smtClean="0"/>
              <a:t>2015.02.15.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EB2E1-44A5-4A28-8DD8-2DFA276B401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74199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2157C-30E0-4F97-8377-45417F2211E8}" type="datetimeFigureOut">
              <a:rPr lang="hu-HU" smtClean="0"/>
              <a:t>2015.02.15.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EB2E1-44A5-4A28-8DD8-2DFA276B401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3251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ksh.hu/docs/hun/xstadat/xstadat_eves/i_zhc007d.html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b="1" dirty="0" smtClean="0"/>
              <a:t>Családi költségvetés</a:t>
            </a:r>
            <a:endParaRPr lang="hu-HU" b="1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hu-HU" sz="3200" b="1" dirty="0" smtClean="0"/>
              <a:t>Szakmai háttérismeretek</a:t>
            </a:r>
            <a:endParaRPr lang="hu-HU" sz="3200" b="1" dirty="0"/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0205" y="593454"/>
            <a:ext cx="1505585" cy="11341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927192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A bruttó bért terhelő levonások</a:t>
            </a:r>
            <a:r>
              <a:rPr lang="hu-HU" b="1" u="sng" dirty="0" smtClean="0"/>
              <a:t>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hu-HU" dirty="0"/>
              <a:t>Munkaerő-piaci járulék (a bruttó bér 1,5 %-a)			 </a:t>
            </a:r>
          </a:p>
          <a:p>
            <a:pPr lvl="0">
              <a:lnSpc>
                <a:spcPct val="150000"/>
              </a:lnSpc>
            </a:pPr>
            <a:r>
              <a:rPr lang="hu-HU" dirty="0"/>
              <a:t>Egészségbiztosítási járulék (a bruttó bér 7 %-a)			</a:t>
            </a:r>
          </a:p>
          <a:p>
            <a:pPr lvl="0">
              <a:lnSpc>
                <a:spcPct val="150000"/>
              </a:lnSpc>
            </a:pPr>
            <a:r>
              <a:rPr lang="hu-HU" dirty="0"/>
              <a:t>Nyugdíjjárulék (a bruttó bér10 %-a)</a:t>
            </a:r>
          </a:p>
          <a:p>
            <a:pPr lvl="0">
              <a:lnSpc>
                <a:spcPct val="150000"/>
              </a:lnSpc>
            </a:pPr>
            <a:r>
              <a:rPr lang="hu-HU" dirty="0"/>
              <a:t>Személyi jövedelemadó (a bruttó bér16 %-a)</a:t>
            </a:r>
          </a:p>
          <a:p>
            <a:endParaRPr lang="hu-HU" dirty="0"/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9906" y="230188"/>
            <a:ext cx="1505585" cy="11341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198721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Kedvezmények 2015-ben a bérek </a:t>
            </a:r>
            <a:r>
              <a:rPr lang="hu-HU" b="1" dirty="0" smtClean="0"/>
              <a:t>adózásában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hu-HU" b="1" dirty="0"/>
              <a:t>Családi adókedvezmény </a:t>
            </a:r>
            <a:r>
              <a:rPr lang="hu-HU" dirty="0"/>
              <a:t>(a saját háztartásban eltartott gyermekek száma alapján)</a:t>
            </a:r>
          </a:p>
          <a:p>
            <a:pPr lvl="0">
              <a:lnSpc>
                <a:spcPct val="150000"/>
              </a:lnSpc>
            </a:pPr>
            <a:r>
              <a:rPr lang="hu-HU" b="1" dirty="0"/>
              <a:t>Friss házasok adókedvezménye </a:t>
            </a:r>
            <a:r>
              <a:rPr lang="hu-HU" dirty="0"/>
              <a:t>(legalább az egyik házastárs első házasságkötése esetén)</a:t>
            </a:r>
          </a:p>
          <a:p>
            <a:pPr>
              <a:lnSpc>
                <a:spcPct val="150000"/>
              </a:lnSpc>
            </a:pPr>
            <a:endParaRPr lang="hu-HU" dirty="0"/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8215" y="5177790"/>
            <a:ext cx="1505585" cy="11341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34103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Társadalmi jövedelem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u-HU" b="1" dirty="0"/>
              <a:t>nyugdíjellátás, </a:t>
            </a:r>
            <a:endParaRPr lang="hu-HU" b="1" dirty="0" smtClean="0"/>
          </a:p>
          <a:p>
            <a:pPr>
              <a:lnSpc>
                <a:spcPct val="150000"/>
              </a:lnSpc>
            </a:pPr>
            <a:r>
              <a:rPr lang="hu-HU" b="1" dirty="0" smtClean="0"/>
              <a:t>a </a:t>
            </a:r>
            <a:r>
              <a:rPr lang="hu-HU" b="1" dirty="0"/>
              <a:t>munkanélküli ellátás, </a:t>
            </a:r>
            <a:endParaRPr lang="hu-HU" b="1" dirty="0" smtClean="0"/>
          </a:p>
          <a:p>
            <a:pPr>
              <a:lnSpc>
                <a:spcPct val="150000"/>
              </a:lnSpc>
            </a:pPr>
            <a:r>
              <a:rPr lang="hu-HU" b="1" dirty="0" smtClean="0"/>
              <a:t>a </a:t>
            </a:r>
            <a:r>
              <a:rPr lang="hu-HU" b="1" dirty="0"/>
              <a:t>gyermekekkel kapcsolatos ellátások</a:t>
            </a:r>
            <a:r>
              <a:rPr lang="hu-HU" b="1" dirty="0" smtClean="0"/>
              <a:t>,</a:t>
            </a:r>
            <a:endParaRPr lang="hu-HU" b="1" dirty="0"/>
          </a:p>
          <a:p>
            <a:pPr>
              <a:lnSpc>
                <a:spcPct val="150000"/>
              </a:lnSpc>
            </a:pPr>
            <a:r>
              <a:rPr lang="hu-HU" b="1" dirty="0"/>
              <a:t>e</a:t>
            </a:r>
            <a:r>
              <a:rPr lang="hu-HU" b="1" dirty="0" smtClean="0"/>
              <a:t>gyéb társadalmi jövedelem</a:t>
            </a:r>
            <a:endParaRPr lang="hu-HU" dirty="0"/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9601" y="365125"/>
            <a:ext cx="1505585" cy="11341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84826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A jövedelem ésszerű elköltése, a gazdálkodás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r>
              <a:rPr lang="hu-HU" b="1" dirty="0"/>
              <a:t>családi </a:t>
            </a:r>
            <a:r>
              <a:rPr lang="hu-HU" b="1" dirty="0" smtClean="0"/>
              <a:t>költségvetés</a:t>
            </a:r>
            <a:r>
              <a:rPr lang="hu-HU" dirty="0" smtClean="0"/>
              <a:t>: </a:t>
            </a:r>
            <a:r>
              <a:rPr lang="hu-HU" b="1" dirty="0" smtClean="0"/>
              <a:t>pénzügyi </a:t>
            </a:r>
            <a:r>
              <a:rPr lang="hu-HU" b="1" dirty="0"/>
              <a:t>terv, amely </a:t>
            </a:r>
            <a:r>
              <a:rPr lang="hu-HU" dirty="0"/>
              <a:t>adott időszakra vonatkozóan a bevételeket és kiadásokat mérlegszerű állítja szembe. </a:t>
            </a:r>
            <a:endParaRPr lang="hu-HU" dirty="0" smtClean="0"/>
          </a:p>
          <a:p>
            <a:r>
              <a:rPr lang="hu-HU" b="1" dirty="0" smtClean="0"/>
              <a:t>A </a:t>
            </a:r>
            <a:r>
              <a:rPr lang="hu-HU" b="1" dirty="0"/>
              <a:t>rövid távú terv kb. egy hónapra készül, mi ilyen időtávról gondolkodunk</a:t>
            </a:r>
            <a:r>
              <a:rPr lang="hu-HU" dirty="0"/>
              <a:t>. 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középtávú terv 1-3 évre, </a:t>
            </a:r>
            <a:endParaRPr lang="hu-HU" dirty="0" smtClean="0"/>
          </a:p>
          <a:p>
            <a:r>
              <a:rPr lang="hu-HU" dirty="0" smtClean="0"/>
              <a:t>a </a:t>
            </a:r>
            <a:r>
              <a:rPr lang="hu-HU" dirty="0"/>
              <a:t>hosszú távú terv pedig 3-5 évre szól. </a:t>
            </a:r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5353" y="5177790"/>
            <a:ext cx="1505585" cy="11341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2524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u="sng" dirty="0"/>
              <a:t>A kiadások </a:t>
            </a:r>
            <a:r>
              <a:rPr lang="hu-HU" b="1" u="sng" dirty="0" smtClean="0"/>
              <a:t>csoportosítása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b="1" dirty="0" smtClean="0"/>
              <a:t>A kiadások alakulása a fogyasztásról szóló döntés, a befolyásolhatóság függvényében</a:t>
            </a:r>
            <a:r>
              <a:rPr lang="hu-HU" dirty="0" smtClean="0"/>
              <a:t>. </a:t>
            </a:r>
          </a:p>
          <a:p>
            <a:pPr lvl="1"/>
            <a:r>
              <a:rPr lang="hu-HU" dirty="0" smtClean="0"/>
              <a:t>Rugalmatlan</a:t>
            </a:r>
          </a:p>
          <a:p>
            <a:pPr lvl="1"/>
            <a:r>
              <a:rPr lang="hu-HU" dirty="0" smtClean="0"/>
              <a:t>rugalmas</a:t>
            </a:r>
          </a:p>
          <a:p>
            <a:r>
              <a:rPr lang="hu-HU" b="1" dirty="0"/>
              <a:t>A kiadások csoportosítása a felmerülés gyakorisága, kiszámíthatósága </a:t>
            </a:r>
            <a:r>
              <a:rPr lang="hu-HU" b="1" dirty="0" smtClean="0"/>
              <a:t>szerint</a:t>
            </a:r>
          </a:p>
          <a:p>
            <a:pPr lvl="1"/>
            <a:r>
              <a:rPr lang="hu-HU" b="1" dirty="0" smtClean="0"/>
              <a:t>Rendszeres</a:t>
            </a:r>
          </a:p>
          <a:p>
            <a:pPr lvl="1"/>
            <a:r>
              <a:rPr lang="hu-HU" b="1" dirty="0" smtClean="0"/>
              <a:t>Alkalomszerű</a:t>
            </a:r>
          </a:p>
          <a:p>
            <a:pPr lvl="1"/>
            <a:r>
              <a:rPr lang="hu-HU" b="1" dirty="0" smtClean="0"/>
              <a:t>váratlan</a:t>
            </a:r>
          </a:p>
          <a:p>
            <a:r>
              <a:rPr lang="hu-HU" b="1" dirty="0"/>
              <a:t>A kiadások csoportosítása a felhasználás célja szerint</a:t>
            </a:r>
            <a:endParaRPr lang="hu-HU" dirty="0"/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8215" y="460851"/>
            <a:ext cx="1505585" cy="11341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0330958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b="1" dirty="0" smtClean="0"/>
              <a:t>A kiadások csoportosítása </a:t>
            </a:r>
            <a:r>
              <a:rPr lang="hu-HU" u="sng" dirty="0" smtClean="0"/>
              <a:t>a felhasználás célja szerint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hu-HU" dirty="0"/>
              <a:t>Élelmiszerek és alkoholmentes </a:t>
            </a:r>
            <a:r>
              <a:rPr lang="hu-HU" dirty="0" smtClean="0"/>
              <a:t>italok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Lakásfenntartás</a:t>
            </a:r>
            <a:r>
              <a:rPr lang="hu-HU" dirty="0"/>
              <a:t>, háztartási </a:t>
            </a:r>
            <a:r>
              <a:rPr lang="hu-HU" dirty="0" smtClean="0"/>
              <a:t>energia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Közlekedés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Hírközlés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Kultúra</a:t>
            </a:r>
            <a:r>
              <a:rPr lang="hu-HU" dirty="0"/>
              <a:t>, </a:t>
            </a:r>
            <a:r>
              <a:rPr lang="hu-HU" dirty="0" smtClean="0"/>
              <a:t>szórakozás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Egyéb</a:t>
            </a:r>
            <a:endParaRPr lang="hu-HU" dirty="0"/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3235" y="4510441"/>
            <a:ext cx="1505585" cy="11341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631669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b="1" dirty="0"/>
              <a:t>Milyen lépésekből áll a családi költségvetés tervezése</a:t>
            </a:r>
            <a:r>
              <a:rPr lang="hu-HU" b="1" dirty="0" smtClean="0"/>
              <a:t>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u-HU" dirty="0"/>
              <a:t>Várható jövedelmek számbavétele </a:t>
            </a:r>
            <a:endParaRPr lang="hu-HU" dirty="0" smtClean="0"/>
          </a:p>
          <a:p>
            <a:pPr lvl="1"/>
            <a:r>
              <a:rPr lang="hu-HU" dirty="0" smtClean="0"/>
              <a:t>rendszeres</a:t>
            </a:r>
            <a:endParaRPr lang="hu-HU" sz="1400" dirty="0"/>
          </a:p>
          <a:p>
            <a:pPr lvl="1"/>
            <a:r>
              <a:rPr lang="hu-HU" dirty="0"/>
              <a:t>nem rendszeres</a:t>
            </a:r>
            <a:endParaRPr lang="hu-HU" sz="1800" dirty="0"/>
          </a:p>
          <a:p>
            <a:pPr lvl="0"/>
            <a:r>
              <a:rPr lang="hu-HU" dirty="0"/>
              <a:t>Várható (ismert) rendszeres kiadások összegyűjtése, tervezése</a:t>
            </a:r>
            <a:endParaRPr lang="hu-HU" sz="2000" dirty="0"/>
          </a:p>
          <a:p>
            <a:pPr lvl="1"/>
            <a:r>
              <a:rPr lang="hu-HU" dirty="0"/>
              <a:t>fix összegű tételek (átalánydíjak)</a:t>
            </a:r>
            <a:endParaRPr lang="hu-HU" sz="1800" dirty="0"/>
          </a:p>
          <a:p>
            <a:pPr lvl="1"/>
            <a:r>
              <a:rPr lang="hu-HU" dirty="0"/>
              <a:t>változó összegű, szokásosan jelentkező kiadások</a:t>
            </a:r>
            <a:endParaRPr lang="hu-HU" sz="1800" dirty="0"/>
          </a:p>
          <a:p>
            <a:pPr lvl="0"/>
            <a:r>
              <a:rPr lang="hu-HU" dirty="0"/>
              <a:t>Rendkívüli kiadások/esetleg bevételek elmaradása</a:t>
            </a:r>
            <a:endParaRPr lang="hu-HU" sz="2000" dirty="0"/>
          </a:p>
          <a:p>
            <a:pPr lvl="0"/>
            <a:r>
              <a:rPr lang="hu-HU" dirty="0"/>
              <a:t>Tartalékok tervezése a rendkívüli kiadásokra, elmaradt bevételekre</a:t>
            </a:r>
            <a:endParaRPr lang="hu-HU" sz="2000" dirty="0"/>
          </a:p>
          <a:p>
            <a:pPr lvl="0"/>
            <a:r>
              <a:rPr lang="hu-HU" dirty="0"/>
              <a:t>Bevételek, kiadások egyensúlyának elemzése, fenntartása</a:t>
            </a:r>
            <a:endParaRPr lang="hu-HU" sz="2000" dirty="0"/>
          </a:p>
          <a:p>
            <a:endParaRPr lang="hu-HU" dirty="0"/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8215" y="1393754"/>
            <a:ext cx="1505585" cy="11341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327408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Hogyan alakulhat a költségvetés mérlege</a:t>
            </a:r>
            <a:r>
              <a:rPr lang="hu-HU" b="1" dirty="0" smtClean="0"/>
              <a:t>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u-HU" dirty="0"/>
              <a:t>Ha a Bevétel </a:t>
            </a:r>
            <a:r>
              <a:rPr lang="en-US" dirty="0"/>
              <a:t>&gt; </a:t>
            </a:r>
            <a:r>
              <a:rPr lang="hu-HU" dirty="0"/>
              <a:t>Kiadás    	akkor megtakarítás keletkezik</a:t>
            </a:r>
          </a:p>
          <a:p>
            <a:pPr>
              <a:lnSpc>
                <a:spcPct val="150000"/>
              </a:lnSpc>
            </a:pPr>
            <a:r>
              <a:rPr lang="hu-HU" dirty="0"/>
              <a:t>Ha a Kiadás </a:t>
            </a:r>
            <a:r>
              <a:rPr lang="en-US" dirty="0"/>
              <a:t>&gt; </a:t>
            </a:r>
            <a:r>
              <a:rPr lang="hu-HU" dirty="0"/>
              <a:t>Bevétel	akkor hiány keletkezik</a:t>
            </a:r>
          </a:p>
          <a:p>
            <a:pPr>
              <a:lnSpc>
                <a:spcPct val="150000"/>
              </a:lnSpc>
            </a:pPr>
            <a:r>
              <a:rPr lang="hu-HU" dirty="0" smtClean="0"/>
              <a:t>Ha a Bevétel = Kiadás</a:t>
            </a:r>
            <a:endParaRPr lang="hu-HU" dirty="0"/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7635" y="365125"/>
            <a:ext cx="1505585" cy="11341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729965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/>
              <a:t>Mi történik ha a költségvetésben hiány van? Vizsgálandó kérdések</a:t>
            </a:r>
            <a:r>
              <a:rPr lang="hu-HU" b="1" dirty="0" smtClean="0"/>
              <a:t>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562296"/>
          </a:xfrm>
        </p:spPr>
        <p:txBody>
          <a:bodyPr>
            <a:normAutofit fontScale="47500" lnSpcReduction="20000"/>
          </a:bodyPr>
          <a:lstStyle/>
          <a:p>
            <a:pPr lvl="1">
              <a:lnSpc>
                <a:spcPct val="170000"/>
              </a:lnSpc>
            </a:pPr>
            <a:r>
              <a:rPr lang="hu-HU" sz="5100" dirty="0"/>
              <a:t>Növelhetők-e a bevételek saját </a:t>
            </a:r>
            <a:r>
              <a:rPr lang="hu-HU" sz="5100" dirty="0" smtClean="0"/>
              <a:t>erőből?</a:t>
            </a:r>
          </a:p>
          <a:p>
            <a:pPr lvl="2">
              <a:lnSpc>
                <a:spcPct val="170000"/>
              </a:lnSpc>
            </a:pPr>
            <a:r>
              <a:rPr lang="hu-HU" sz="2900" dirty="0" smtClean="0"/>
              <a:t>Többletmunka </a:t>
            </a:r>
            <a:r>
              <a:rPr lang="hu-HU" sz="2900" dirty="0"/>
              <a:t>végzése (ki, mit, </a:t>
            </a:r>
            <a:r>
              <a:rPr lang="hu-HU" sz="2900" dirty="0" smtClean="0"/>
              <a:t>mikor)</a:t>
            </a:r>
          </a:p>
          <a:p>
            <a:pPr lvl="2">
              <a:lnSpc>
                <a:spcPct val="170000"/>
              </a:lnSpc>
            </a:pPr>
            <a:r>
              <a:rPr lang="hu-HU" sz="2900" dirty="0" smtClean="0"/>
              <a:t>Tulajdon</a:t>
            </a:r>
            <a:r>
              <a:rPr lang="hu-HU" sz="2900" dirty="0"/>
              <a:t>, erőforrás hasznosítása </a:t>
            </a:r>
          </a:p>
          <a:p>
            <a:pPr lvl="1">
              <a:lnSpc>
                <a:spcPct val="170000"/>
              </a:lnSpc>
            </a:pPr>
            <a:r>
              <a:rPr lang="hu-HU" sz="5100" dirty="0" smtClean="0"/>
              <a:t>Csökkenthetők-e </a:t>
            </a:r>
            <a:r>
              <a:rPr lang="hu-HU" sz="5100" dirty="0"/>
              <a:t>a kiadások</a:t>
            </a:r>
            <a:r>
              <a:rPr lang="hu-HU" sz="5100" dirty="0" smtClean="0"/>
              <a:t>?</a:t>
            </a:r>
          </a:p>
          <a:p>
            <a:pPr lvl="2">
              <a:lnSpc>
                <a:spcPct val="170000"/>
              </a:lnSpc>
            </a:pPr>
            <a:r>
              <a:rPr lang="hu-HU" sz="3300" dirty="0"/>
              <a:t>Miről lehet lemondani?</a:t>
            </a:r>
          </a:p>
          <a:p>
            <a:pPr lvl="2">
              <a:lnSpc>
                <a:spcPct val="170000"/>
              </a:lnSpc>
            </a:pPr>
            <a:r>
              <a:rPr lang="hu-HU" sz="3300" dirty="0"/>
              <a:t>Mit lehet olcsóbb, más megoldással kiváltani?</a:t>
            </a:r>
          </a:p>
          <a:p>
            <a:pPr lvl="2">
              <a:lnSpc>
                <a:spcPct val="170000"/>
              </a:lnSpc>
            </a:pPr>
            <a:r>
              <a:rPr lang="hu-HU" sz="3300" dirty="0"/>
              <a:t>Mit tudunk magunk megcsinálni</a:t>
            </a:r>
            <a:r>
              <a:rPr lang="hu-HU" sz="3300" dirty="0" smtClean="0"/>
              <a:t>?</a:t>
            </a:r>
            <a:endParaRPr lang="hu-HU" sz="3300" dirty="0"/>
          </a:p>
          <a:p>
            <a:pPr lvl="1">
              <a:lnSpc>
                <a:spcPct val="170000"/>
              </a:lnSpc>
            </a:pPr>
            <a:r>
              <a:rPr lang="hu-HU" sz="5100" dirty="0" smtClean="0"/>
              <a:t>Vállalható-e hitel?</a:t>
            </a:r>
          </a:p>
          <a:p>
            <a:pPr lvl="2">
              <a:lnSpc>
                <a:spcPct val="170000"/>
              </a:lnSpc>
            </a:pPr>
            <a:r>
              <a:rPr lang="hu-HU" sz="3600" dirty="0" smtClean="0"/>
              <a:t>Lesz-e </a:t>
            </a:r>
            <a:r>
              <a:rPr lang="hu-HU" sz="3600" dirty="0"/>
              <a:t>a jövőben fedezete a törlesztésnek? Milyen kockázatok kapcsolódnak a hiteltörlesztéshez?</a:t>
            </a:r>
          </a:p>
          <a:p>
            <a:pPr lvl="2">
              <a:lnSpc>
                <a:spcPct val="250000"/>
              </a:lnSpc>
            </a:pPr>
            <a:endParaRPr lang="hu-HU" sz="3600" dirty="0"/>
          </a:p>
          <a:p>
            <a:pPr>
              <a:lnSpc>
                <a:spcPct val="250000"/>
              </a:lnSpc>
            </a:pPr>
            <a:endParaRPr lang="hu-HU" sz="2400" dirty="0"/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72785" y="1027906"/>
            <a:ext cx="1505585" cy="11341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6752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u-HU" b="1" dirty="0"/>
              <a:t>Mi történik, ha többlet van? </a:t>
            </a:r>
            <a:r>
              <a:rPr lang="hu-HU" b="1" dirty="0" smtClean="0"/>
              <a:t/>
            </a:r>
            <a:br>
              <a:rPr lang="hu-HU" b="1" dirty="0" smtClean="0"/>
            </a:br>
            <a:r>
              <a:rPr lang="hu-HU" b="1" dirty="0" smtClean="0"/>
              <a:t>Vizsgálandó </a:t>
            </a:r>
            <a:r>
              <a:rPr lang="hu-HU" b="1" dirty="0"/>
              <a:t>kérdések</a:t>
            </a:r>
            <a:r>
              <a:rPr lang="hu-HU" b="1" dirty="0" smtClean="0"/>
              <a:t>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hu-HU" sz="3200" dirty="0"/>
              <a:t>Van sürgős, „várakozó” kiadás?</a:t>
            </a:r>
          </a:p>
          <a:p>
            <a:pPr lvl="1">
              <a:lnSpc>
                <a:spcPct val="150000"/>
              </a:lnSpc>
            </a:pPr>
            <a:r>
              <a:rPr lang="hu-HU" sz="3200" dirty="0"/>
              <a:t>Elköltsük?</a:t>
            </a:r>
          </a:p>
          <a:p>
            <a:pPr lvl="1">
              <a:lnSpc>
                <a:spcPct val="150000"/>
              </a:lnSpc>
            </a:pPr>
            <a:r>
              <a:rPr lang="hu-HU" sz="3200" dirty="0"/>
              <a:t>Átmeneti, vagy tartós többlet jelentkezett?</a:t>
            </a:r>
          </a:p>
          <a:p>
            <a:pPr lvl="1">
              <a:lnSpc>
                <a:spcPct val="150000"/>
              </a:lnSpc>
            </a:pPr>
            <a:r>
              <a:rPr lang="hu-HU" sz="3200" dirty="0"/>
              <a:t>Befektessük? Milyen lehetőségek közül választhatunk?</a:t>
            </a:r>
          </a:p>
          <a:p>
            <a:pPr marL="0" indent="0">
              <a:buNone/>
            </a:pPr>
            <a:endParaRPr lang="hu-HU" sz="2400" dirty="0"/>
          </a:p>
          <a:p>
            <a:r>
              <a:rPr lang="hu-HU" dirty="0"/>
              <a:t>FONTOS: kell </a:t>
            </a:r>
            <a:r>
              <a:rPr lang="hu-HU" b="1" dirty="0"/>
              <a:t>tartalék</a:t>
            </a:r>
            <a:r>
              <a:rPr lang="hu-HU" dirty="0"/>
              <a:t> a váratlan helyzetekre!</a:t>
            </a:r>
            <a:endParaRPr lang="hu-HU" sz="2000" dirty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91725" y="230188"/>
            <a:ext cx="1505585" cy="11341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4113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A család fogalma, funkciói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u-HU" b="1" dirty="0"/>
              <a:t>A család funkcióit</a:t>
            </a:r>
            <a:r>
              <a:rPr lang="hu-HU" dirty="0"/>
              <a:t> általában így foglaljuk össze:</a:t>
            </a:r>
            <a:br>
              <a:rPr lang="hu-HU" dirty="0"/>
            </a:br>
            <a:r>
              <a:rPr lang="hu-HU" dirty="0"/>
              <a:t>·       reprodukciós funkció</a:t>
            </a:r>
            <a:br>
              <a:rPr lang="hu-HU" dirty="0"/>
            </a:br>
            <a:r>
              <a:rPr lang="hu-HU" dirty="0"/>
              <a:t>·      </a:t>
            </a:r>
            <a:r>
              <a:rPr lang="hu-HU" b="1" dirty="0"/>
              <a:t> gazdasági funkció</a:t>
            </a:r>
            <a:br>
              <a:rPr lang="hu-HU" b="1" dirty="0"/>
            </a:br>
            <a:r>
              <a:rPr lang="hu-HU" dirty="0"/>
              <a:t>·       szocializációs funkció</a:t>
            </a:r>
            <a:br>
              <a:rPr lang="hu-HU" dirty="0"/>
            </a:br>
            <a:r>
              <a:rPr lang="hu-HU" dirty="0"/>
              <a:t>·       védelmi, érzelmi funkció</a:t>
            </a:r>
            <a:br>
              <a:rPr lang="hu-HU" dirty="0"/>
            </a:br>
            <a:r>
              <a:rPr lang="hu-HU" dirty="0"/>
              <a:t>·       idősek és betegek gondozása funkció.</a:t>
            </a:r>
          </a:p>
          <a:p>
            <a:endParaRPr lang="hu-HU" dirty="0"/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8215" y="365125"/>
            <a:ext cx="1505585" cy="11341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57382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A háztartási napló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napi pénzmozgások rögzítésére szolgál</a:t>
            </a:r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54598" y="624047"/>
            <a:ext cx="1505585" cy="11341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1703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5495864"/>
              </p:ext>
            </p:extLst>
          </p:nvPr>
        </p:nvGraphicFramePr>
        <p:xfrm>
          <a:off x="838200" y="1825625"/>
          <a:ext cx="10515600" cy="296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2600"/>
                <a:gridCol w="1752600"/>
                <a:gridCol w="1752600"/>
                <a:gridCol w="1752600"/>
                <a:gridCol w="1752600"/>
                <a:gridCol w="1752600"/>
              </a:tblGrid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</a:tr>
              <a:tr h="370840"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 marL="91441" marR="91441"/>
                </a:tc>
              </a:tr>
            </a:tbl>
          </a:graphicData>
        </a:graphic>
      </p:graphicFrame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834632"/>
              </p:ext>
            </p:extLst>
          </p:nvPr>
        </p:nvGraphicFramePr>
        <p:xfrm>
          <a:off x="0" y="-1"/>
          <a:ext cx="11127348" cy="6671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3882"/>
                <a:gridCol w="1083519"/>
                <a:gridCol w="939051"/>
                <a:gridCol w="1491780"/>
                <a:gridCol w="1854558"/>
                <a:gridCol w="1854558"/>
              </a:tblGrid>
              <a:tr h="586608">
                <a:tc>
                  <a:txBody>
                    <a:bodyPr/>
                    <a:lstStyle/>
                    <a:p>
                      <a:r>
                        <a:rPr lang="hu-HU" dirty="0" smtClean="0"/>
                        <a:t>A CSALÁD HÁZTARTÁSI NAPLÓJA</a:t>
                      </a:r>
                      <a:endParaRPr lang="hu-HU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GAZDASÁGI ESEMÉNYEK </a:t>
                      </a:r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5866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834005" algn="r"/>
                        </a:tabLst>
                      </a:pPr>
                      <a:r>
                        <a:rPr lang="hu-HU" sz="2000" dirty="0" smtClean="0">
                          <a:effectLst/>
                        </a:rPr>
                        <a:t>KIADÁSI CSOPORTOK</a:t>
                      </a:r>
                      <a:r>
                        <a:rPr lang="hu-HU" sz="1600" dirty="0">
                          <a:effectLst/>
                        </a:rPr>
                        <a:t>	</a:t>
                      </a:r>
                    </a:p>
                  </a:txBody>
                  <a:tcPr marL="68580" marR="68580" marT="0" marB="0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DÁTUM</a:t>
                      </a:r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7208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Élelmiszerek és alkoholmentes italok (munkahelyi étkezés is)</a:t>
                      </a:r>
                      <a:endParaRPr lang="hu-HU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  <a:tr h="1081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Lakásfenntartás, háztartási energia (villany, gáz, víz, csatorna…, takarítószerek)</a:t>
                      </a:r>
                      <a:endParaRPr lang="hu-HU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5866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Közlekedés (üzemanyag, …)</a:t>
                      </a:r>
                      <a:endParaRPr lang="hu-HU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5866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Hírközlés (telefon és kábel-tv)</a:t>
                      </a:r>
                      <a:endParaRPr lang="hu-HU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0812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Kultúra, szórakozás (újság, folyóirat, színház, mozi, társas út …)</a:t>
                      </a:r>
                      <a:endParaRPr lang="hu-HU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  <a:tr h="144160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u-HU" sz="1800" dirty="0">
                          <a:effectLst/>
                        </a:rPr>
                        <a:t>Egyéb (ruházat, lábbeli testápolás, tisztítószerek, egészségügy, biztosítás, dohány és alkoholtermékek, zsebpénz …)</a:t>
                      </a:r>
                      <a:endParaRPr lang="hu-HU" sz="18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971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1831" y="292994"/>
            <a:ext cx="8345510" cy="6259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5826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/>
              <a:t>A tanóra modellcsaládjának statisztikai-szakmai </a:t>
            </a:r>
            <a:r>
              <a:rPr lang="hu-HU" b="1" dirty="0" smtClean="0"/>
              <a:t>háttere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39569"/>
          </a:xfrm>
        </p:spPr>
        <p:txBody>
          <a:bodyPr>
            <a:normAutofit/>
          </a:bodyPr>
          <a:lstStyle/>
          <a:p>
            <a:r>
              <a:rPr lang="hu-HU" dirty="0"/>
              <a:t>A tanóra modellcsaládja két kereső szülőből és két eltartott gyermekből áll. </a:t>
            </a:r>
          </a:p>
          <a:p>
            <a:r>
              <a:rPr lang="hu-HU" dirty="0"/>
              <a:t>A család fogyasztása a KSH 2014 novemberében nyilvánosságra hozott, a 2013-as „Az egy főre jutó kiadások részletezése a gyermekes háztartásokban </a:t>
            </a:r>
            <a:r>
              <a:rPr lang="hu-HU" dirty="0" err="1"/>
              <a:t>COICOP-csoportosítás</a:t>
            </a:r>
            <a:r>
              <a:rPr lang="hu-HU" dirty="0"/>
              <a:t> szerint” –i idősoros adatain alapul.  (</a:t>
            </a:r>
            <a:r>
              <a:rPr lang="hu-HU" u="sng" dirty="0" smtClean="0">
                <a:hlinkClick r:id="rId2"/>
              </a:rPr>
              <a:t>http://www.ksh.hu/docs/hun/xstadat/xstadat_eves/i_zhc007d.html</a:t>
            </a:r>
          </a:p>
          <a:p>
            <a:r>
              <a:rPr lang="hu-HU" dirty="0" smtClean="0"/>
              <a:t>A </a:t>
            </a:r>
            <a:r>
              <a:rPr lang="hu-HU" dirty="0"/>
              <a:t>háztartások életszínvonala c. letölthető  KSH kiadvány (2014). A két felnőtt és két gyermek éves, egy főre jutó átlagos fogyasztását (a 6 fő kiadási csoportra egyszerűsítve) alapul véve számítottuk ki a család (4 fő) havi átlagos fogyasztását, ezer forintra kerekítve</a:t>
            </a:r>
            <a:r>
              <a:rPr lang="hu-HU" dirty="0" smtClean="0"/>
              <a:t>.)</a:t>
            </a:r>
          </a:p>
        </p:txBody>
      </p:sp>
      <p:pic>
        <p:nvPicPr>
          <p:cNvPr id="4" name="Kép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78846" y="365125"/>
            <a:ext cx="1505585" cy="11341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8829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9551156"/>
              </p:ext>
            </p:extLst>
          </p:nvPr>
        </p:nvGraphicFramePr>
        <p:xfrm>
          <a:off x="1429556" y="1094704"/>
          <a:ext cx="8538691" cy="55765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3919"/>
                <a:gridCol w="1362902"/>
                <a:gridCol w="1362902"/>
                <a:gridCol w="2284484"/>
                <a:gridCol w="2284484"/>
              </a:tblGrid>
              <a:tr h="82210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A kérdés sorszáma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Megtett tét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Igaz/hamis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44450"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Nyert/ bukott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indent="44450"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Halmozott összeg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754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1.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754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2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754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3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754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4.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</a:rPr>
                        <a:t> </a:t>
                      </a:r>
                      <a:endParaRPr lang="hu-H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754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5.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754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6.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754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7.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754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8.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754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>
                          <a:effectLst/>
                        </a:rPr>
                        <a:t>9.</a:t>
                      </a:r>
                      <a:endParaRPr lang="hu-H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4754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2000" dirty="0">
                          <a:effectLst/>
                        </a:rPr>
                        <a:t>10.</a:t>
                      </a:r>
                      <a:endParaRPr lang="hu-H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</a:rPr>
                        <a:t> </a:t>
                      </a:r>
                      <a:endParaRPr lang="hu-H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>
                          <a:effectLst/>
                        </a:rPr>
                        <a:t> </a:t>
                      </a:r>
                      <a:endParaRPr lang="hu-H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</a:rPr>
                        <a:t> </a:t>
                      </a:r>
                      <a:endParaRPr lang="hu-H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55397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hu-HU" dirty="0"/>
              <a:t>A nettó bér magasabb összeg, mint a bruttó bér</a:t>
            </a:r>
            <a:r>
              <a:rPr lang="hu-HU" dirty="0" smtClean="0"/>
              <a:t>.</a:t>
            </a:r>
            <a:r>
              <a:rPr lang="hu-HU" dirty="0"/>
              <a:t>					HAMIS</a:t>
            </a:r>
          </a:p>
          <a:p>
            <a:pPr lvl="0"/>
            <a:r>
              <a:rPr lang="hu-HU" dirty="0"/>
              <a:t>Ma Magyarországon az alkalmazottak az eltartott gyerekek után adókedvezményt kapnak.	IGAZ</a:t>
            </a:r>
          </a:p>
          <a:p>
            <a:pPr lvl="0"/>
            <a:r>
              <a:rPr lang="hu-HU" dirty="0"/>
              <a:t>A családok tulajdona is eredményezhet bevételt </a:t>
            </a:r>
            <a:r>
              <a:rPr lang="hu-HU"/>
              <a:t>	</a:t>
            </a:r>
            <a:r>
              <a:rPr lang="hu-HU" dirty="0"/>
              <a:t>				IGAZ</a:t>
            </a:r>
          </a:p>
          <a:p>
            <a:pPr lvl="0"/>
            <a:r>
              <a:rPr lang="hu-HU" dirty="0"/>
              <a:t>Az átlagos magyar család jövedelmének </a:t>
            </a:r>
            <a:r>
              <a:rPr lang="hu-HU" dirty="0" err="1"/>
              <a:t>kb</a:t>
            </a:r>
            <a:r>
              <a:rPr lang="hu-HU" dirty="0"/>
              <a:t> negyedét költ élelmiszerre			IGAZ</a:t>
            </a:r>
          </a:p>
          <a:p>
            <a:pPr lvl="0"/>
            <a:r>
              <a:rPr lang="hu-HU" dirty="0"/>
              <a:t>A családi autó javítási költsége az egyéb kiadások közé tartozik.				HAMIS</a:t>
            </a:r>
          </a:p>
          <a:p>
            <a:pPr lvl="0"/>
            <a:r>
              <a:rPr lang="hu-HU" dirty="0"/>
              <a:t>Kultúrára, szórakozásra többet költünk, mint az egyéb kiadásokra.				HAMIS</a:t>
            </a:r>
          </a:p>
          <a:p>
            <a:pPr lvl="0"/>
            <a:r>
              <a:rPr lang="hu-HU" dirty="0"/>
              <a:t>A költségvetés általában egy időszak bevételeit és kiadásait tartalmazza 			IGAZ</a:t>
            </a:r>
          </a:p>
          <a:p>
            <a:pPr lvl="0"/>
            <a:r>
              <a:rPr lang="hu-HU" dirty="0"/>
              <a:t>Hiányról beszélünk, ha a bevételek meghaladják a kiadásokat.				HAMIS</a:t>
            </a:r>
          </a:p>
          <a:p>
            <a:pPr lvl="0"/>
            <a:r>
              <a:rPr lang="hu-HU" dirty="0"/>
              <a:t>Tartalék, megtakarítás nélkül nagyon kiszolgáltatottak a családok. 				IGAZ</a:t>
            </a:r>
          </a:p>
          <a:p>
            <a:pPr lvl="0"/>
            <a:r>
              <a:rPr lang="hu-HU" dirty="0"/>
              <a:t>A hitelfelvétellel előre meghatározzuk a jövőbeli költekezésünket.				IGAZ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80148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 smtClean="0"/>
              <a:t>A gazdálkodási funkció</a:t>
            </a:r>
            <a:endParaRPr lang="hu-HU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u-HU" b="1" dirty="0"/>
              <a:t>gazdálkodási</a:t>
            </a:r>
            <a:r>
              <a:rPr lang="hu-HU" dirty="0"/>
              <a:t> </a:t>
            </a:r>
            <a:r>
              <a:rPr lang="hu-HU" dirty="0" smtClean="0"/>
              <a:t>funkció azt </a:t>
            </a:r>
            <a:r>
              <a:rPr lang="hu-HU" dirty="0"/>
              <a:t>fejezi ki, hogy közösen jövedelmet szereznek és azt együttesen használják fel annak érdekében, hogy a családtagok szükségletét kielégítsék. Ez a funkció biztosítja, hogy a családtagok éljenek és jól élhessenek</a:t>
            </a:r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6266" y="365125"/>
            <a:ext cx="1505585" cy="11341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0461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/>
              <a:t>Mi a különbség a család és háztartás között?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hu-HU" dirty="0" smtClean="0"/>
              <a:t>A </a:t>
            </a:r>
            <a:r>
              <a:rPr lang="hu-HU" b="1" dirty="0" smtClean="0"/>
              <a:t>család</a:t>
            </a:r>
            <a:r>
              <a:rPr lang="hu-HU" dirty="0" smtClean="0"/>
              <a:t> fogalmában a </a:t>
            </a:r>
            <a:r>
              <a:rPr lang="hu-HU" dirty="0"/>
              <a:t>vérségi, rokonsági </a:t>
            </a:r>
            <a:r>
              <a:rPr lang="hu-HU" dirty="0" smtClean="0"/>
              <a:t>kapcsolatok a lényegesek</a:t>
            </a:r>
          </a:p>
          <a:p>
            <a:pPr>
              <a:lnSpc>
                <a:spcPct val="110000"/>
              </a:lnSpc>
            </a:pPr>
            <a:r>
              <a:rPr lang="hu-HU" dirty="0" smtClean="0"/>
              <a:t>Ha </a:t>
            </a:r>
            <a:r>
              <a:rPr lang="hu-HU" b="1" dirty="0" smtClean="0"/>
              <a:t>háztartásról</a:t>
            </a:r>
            <a:r>
              <a:rPr lang="hu-HU" dirty="0" smtClean="0"/>
              <a:t> </a:t>
            </a:r>
            <a:r>
              <a:rPr lang="hu-HU" dirty="0"/>
              <a:t>beszélünk, akkor a gazdálkodásra, megélhetésre koncentrálunk.</a:t>
            </a:r>
          </a:p>
          <a:p>
            <a:pPr>
              <a:lnSpc>
                <a:spcPct val="110000"/>
              </a:lnSpc>
            </a:pPr>
            <a:r>
              <a:rPr lang="hu-HU" dirty="0"/>
              <a:t>A </a:t>
            </a:r>
            <a:r>
              <a:rPr lang="hu-HU" b="1" dirty="0"/>
              <a:t>háztartás</a:t>
            </a:r>
            <a:r>
              <a:rPr lang="hu-HU" dirty="0"/>
              <a:t> azoknak a személyeknek az összessége, akik függetlenül bármilyen rokoni viszonyoktól, kapcsolatoktól </a:t>
            </a:r>
            <a:r>
              <a:rPr lang="hu-HU" b="1" dirty="0"/>
              <a:t>jövedelmi és fogyasztói közösséget</a:t>
            </a:r>
            <a:r>
              <a:rPr lang="hu-HU" dirty="0"/>
              <a:t> alkotnak. Életükkel, életvitelükkel kapcsolatban felmerült költségeket részben, vagy egészében együtt, közösen viselik. </a:t>
            </a:r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3995" y="5450599"/>
            <a:ext cx="1505585" cy="11341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8432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b="1" dirty="0"/>
              <a:t>A háztartás, család </a:t>
            </a:r>
            <a:r>
              <a:rPr lang="hu-HU" b="1" dirty="0" smtClean="0"/>
              <a:t>erőforrásai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hu-HU" dirty="0"/>
              <a:t>a családtagok munkavégző képessége, </a:t>
            </a:r>
          </a:p>
          <a:p>
            <a:pPr lvl="0">
              <a:lnSpc>
                <a:spcPct val="150000"/>
              </a:lnSpc>
            </a:pPr>
            <a:r>
              <a:rPr lang="hu-HU" dirty="0"/>
              <a:t>az idő, </a:t>
            </a:r>
          </a:p>
          <a:p>
            <a:pPr lvl="0">
              <a:lnSpc>
                <a:spcPct val="150000"/>
              </a:lnSpc>
            </a:pPr>
            <a:r>
              <a:rPr lang="hu-HU" dirty="0"/>
              <a:t>a vagyon és </a:t>
            </a:r>
          </a:p>
          <a:p>
            <a:pPr lvl="0">
              <a:lnSpc>
                <a:spcPct val="150000"/>
              </a:lnSpc>
            </a:pPr>
            <a:r>
              <a:rPr lang="hu-HU" dirty="0"/>
              <a:t>a jövedelem.</a:t>
            </a:r>
          </a:p>
          <a:p>
            <a:pPr>
              <a:lnSpc>
                <a:spcPct val="150000"/>
              </a:lnSpc>
            </a:pPr>
            <a:endParaRPr lang="hu-HU" dirty="0"/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83387" y="230188"/>
            <a:ext cx="1505585" cy="11341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71243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A háztartások bevétele a KSH adatai </a:t>
            </a:r>
            <a:r>
              <a:rPr lang="hu-HU" b="1" u="sng" dirty="0" smtClean="0"/>
              <a:t>alapján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u-HU" dirty="0"/>
              <a:t>Magyarországon a háztartások összes jövedelmének közel 70 %-a munkából származó jövedelem, 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 smtClean="0"/>
              <a:t>majdnem </a:t>
            </a:r>
            <a:r>
              <a:rPr lang="hu-HU" dirty="0"/>
              <a:t>30 %-ot ér el a társadalmi jövedelem, 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dirty="0"/>
              <a:t>a</a:t>
            </a:r>
            <a:r>
              <a:rPr lang="hu-HU" dirty="0" smtClean="0"/>
              <a:t> </a:t>
            </a:r>
            <a:r>
              <a:rPr lang="hu-HU" dirty="0"/>
              <a:t>két fő részhez képest elenyésző a tulajdonból, vagyonnal összefüggő, illetve az egyéb forrásból származó jövedelem. </a:t>
            </a:r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48215" y="5270294"/>
            <a:ext cx="1505585" cy="11341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64295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dirty="0"/>
              <a:t>Néhány, a bevételhez kapcsolódó fogalom: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u-HU" b="1" dirty="0"/>
              <a:t>f</a:t>
            </a:r>
            <a:r>
              <a:rPr lang="hu-HU" b="1" dirty="0" smtClean="0"/>
              <a:t>izetés</a:t>
            </a:r>
            <a:r>
              <a:rPr lang="hu-HU" dirty="0" smtClean="0"/>
              <a:t>, </a:t>
            </a:r>
          </a:p>
          <a:p>
            <a:pPr>
              <a:lnSpc>
                <a:spcPct val="150000"/>
              </a:lnSpc>
            </a:pPr>
            <a:r>
              <a:rPr lang="hu-HU" b="1" dirty="0" smtClean="0"/>
              <a:t>munkabér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b="1" dirty="0" smtClean="0"/>
              <a:t>bruttó bér (</a:t>
            </a:r>
            <a:r>
              <a:rPr lang="hu-HU" b="1" dirty="0" err="1" smtClean="0"/>
              <a:t>Mo</a:t>
            </a:r>
            <a:r>
              <a:rPr lang="hu-HU" b="1" dirty="0" smtClean="0"/>
              <a:t>. 2014: bruttó 230 ezer Ft)</a:t>
            </a:r>
            <a:endParaRPr lang="hu-HU" dirty="0" smtClean="0"/>
          </a:p>
          <a:p>
            <a:pPr>
              <a:lnSpc>
                <a:spcPct val="150000"/>
              </a:lnSpc>
            </a:pPr>
            <a:r>
              <a:rPr lang="hu-HU" b="1" dirty="0" smtClean="0"/>
              <a:t>nettó bér</a:t>
            </a:r>
            <a:r>
              <a:rPr lang="hu-HU" dirty="0"/>
              <a:t> </a:t>
            </a:r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2627" y="4871049"/>
            <a:ext cx="1505585" cy="11341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8621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/>
              <a:t>A bruttó bér </a:t>
            </a:r>
            <a:r>
              <a:rPr lang="hu-HU" b="1" u="sng" dirty="0" smtClean="0"/>
              <a:t>részei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hu-HU" dirty="0"/>
              <a:t>alapbér, (amely lehet időbér, vagy teljesítménybér, esetleg ezek </a:t>
            </a:r>
            <a:r>
              <a:rPr lang="hu-HU" dirty="0" err="1"/>
              <a:t>kombinálciója</a:t>
            </a:r>
            <a:r>
              <a:rPr lang="hu-HU" dirty="0"/>
              <a:t>)</a:t>
            </a:r>
          </a:p>
          <a:p>
            <a:pPr lvl="0">
              <a:lnSpc>
                <a:spcPct val="150000"/>
              </a:lnSpc>
            </a:pPr>
            <a:r>
              <a:rPr lang="hu-HU" dirty="0"/>
              <a:t>pótlékok (műszakhoz kapcsolódó pl.: éjszakai, vasárnapi munkavégzésért, vagy a munka veszélyességét fejezi ki)</a:t>
            </a:r>
          </a:p>
          <a:p>
            <a:pPr>
              <a:lnSpc>
                <a:spcPct val="150000"/>
              </a:lnSpc>
            </a:pPr>
            <a:r>
              <a:rPr lang="hu-HU" dirty="0"/>
              <a:t>egyéb pénzbeli juttatások </a:t>
            </a:r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0052" y="230188"/>
            <a:ext cx="1505585" cy="11341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687395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b="1" u="sng" dirty="0" smtClean="0"/>
              <a:t>Nem számítanak bele a bruttó bérbe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hu-HU" dirty="0" smtClean="0"/>
              <a:t>a </a:t>
            </a:r>
            <a:r>
              <a:rPr lang="hu-HU" b="1" dirty="0"/>
              <a:t>természetbeni juttatások</a:t>
            </a:r>
            <a:r>
              <a:rPr lang="hu-HU" dirty="0"/>
              <a:t>, </a:t>
            </a:r>
            <a:endParaRPr lang="hu-HU" dirty="0" smtClean="0"/>
          </a:p>
          <a:p>
            <a:pPr lvl="0">
              <a:lnSpc>
                <a:spcPct val="150000"/>
              </a:lnSpc>
            </a:pPr>
            <a:r>
              <a:rPr lang="hu-HU" dirty="0" smtClean="0"/>
              <a:t>a </a:t>
            </a:r>
            <a:r>
              <a:rPr lang="hu-HU" b="1" dirty="0" err="1"/>
              <a:t>cafeteria</a:t>
            </a:r>
            <a:r>
              <a:rPr lang="hu-HU" dirty="0"/>
              <a:t> elemek, </a:t>
            </a:r>
            <a:endParaRPr lang="hu-HU" dirty="0" smtClean="0"/>
          </a:p>
          <a:p>
            <a:pPr lvl="0">
              <a:lnSpc>
                <a:spcPct val="150000"/>
              </a:lnSpc>
            </a:pPr>
            <a:r>
              <a:rPr lang="hu-HU" dirty="0" smtClean="0"/>
              <a:t>a </a:t>
            </a:r>
            <a:r>
              <a:rPr lang="hu-HU" b="1" dirty="0"/>
              <a:t>költségtérítések</a:t>
            </a:r>
            <a:r>
              <a:rPr lang="hu-HU" dirty="0"/>
              <a:t>, </a:t>
            </a:r>
            <a:endParaRPr lang="hu-HU" dirty="0" smtClean="0"/>
          </a:p>
          <a:p>
            <a:pPr lvl="0">
              <a:lnSpc>
                <a:spcPct val="150000"/>
              </a:lnSpc>
            </a:pPr>
            <a:r>
              <a:rPr lang="hu-HU" dirty="0" smtClean="0"/>
              <a:t>a </a:t>
            </a:r>
            <a:r>
              <a:rPr lang="hu-HU" b="1" dirty="0"/>
              <a:t>táppénz</a:t>
            </a:r>
            <a:r>
              <a:rPr lang="hu-HU" dirty="0"/>
              <a:t> </a:t>
            </a:r>
          </a:p>
        </p:txBody>
      </p:sp>
      <p:pic>
        <p:nvPicPr>
          <p:cNvPr id="4" name="Kép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40965" y="460851"/>
            <a:ext cx="1505585" cy="11341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55335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</TotalTime>
  <Words>843</Words>
  <Application>Microsoft Office PowerPoint</Application>
  <PresentationFormat>Szélesvásznú</PresentationFormat>
  <Paragraphs>179</Paragraphs>
  <Slides>25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5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Cambria</vt:lpstr>
      <vt:lpstr>Times New Roman</vt:lpstr>
      <vt:lpstr>Office-téma</vt:lpstr>
      <vt:lpstr>Családi költségvetés</vt:lpstr>
      <vt:lpstr>A család fogalma, funkciói</vt:lpstr>
      <vt:lpstr>A gazdálkodási funkció</vt:lpstr>
      <vt:lpstr>Mi a különbség a család és háztartás között? </vt:lpstr>
      <vt:lpstr>A háztartás, család erőforrásai </vt:lpstr>
      <vt:lpstr>A háztartások bevétele a KSH adatai alapján</vt:lpstr>
      <vt:lpstr>Néhány, a bevételhez kapcsolódó fogalom: </vt:lpstr>
      <vt:lpstr>A bruttó bér részei</vt:lpstr>
      <vt:lpstr>Nem számítanak bele a bruttó bérbe</vt:lpstr>
      <vt:lpstr>A bruttó bért terhelő levonások:</vt:lpstr>
      <vt:lpstr>Kedvezmények 2015-ben a bérek adózásában</vt:lpstr>
      <vt:lpstr>Társadalmi jövedelem</vt:lpstr>
      <vt:lpstr>A jövedelem ésszerű elköltése, a gazdálkodás</vt:lpstr>
      <vt:lpstr>A kiadások csoportosítása</vt:lpstr>
      <vt:lpstr>A kiadások csoportosítása a felhasználás célja szerint</vt:lpstr>
      <vt:lpstr>Milyen lépésekből áll a családi költségvetés tervezése?</vt:lpstr>
      <vt:lpstr>Hogyan alakulhat a költségvetés mérlege?</vt:lpstr>
      <vt:lpstr>Mi történik ha a költségvetésben hiány van? Vizsgálandó kérdések:</vt:lpstr>
      <vt:lpstr>Mi történik, ha többlet van?  Vizsgálandó kérdések:</vt:lpstr>
      <vt:lpstr>A háztartási napló</vt:lpstr>
      <vt:lpstr>PowerPoint bemutató</vt:lpstr>
      <vt:lpstr>PowerPoint bemutató</vt:lpstr>
      <vt:lpstr>A tanóra modellcsaládjának statisztikai-szakmai háttere</vt:lpstr>
      <vt:lpstr>PowerPoint bemutató</vt:lpstr>
      <vt:lpstr>PowerPoint bemutató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Családi költségvetés</dc:title>
  <dc:creator>Merényi Zsuzsanna</dc:creator>
  <cp:lastModifiedBy>Merényi Zsuzsanna</cp:lastModifiedBy>
  <cp:revision>10</cp:revision>
  <dcterms:created xsi:type="dcterms:W3CDTF">2015-02-14T09:04:27Z</dcterms:created>
  <dcterms:modified xsi:type="dcterms:W3CDTF">2015-02-15T19:11:57Z</dcterms:modified>
</cp:coreProperties>
</file>